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sldIdLst>
    <p:sldId id="257" r:id="rId2"/>
    <p:sldId id="353" r:id="rId3"/>
    <p:sldId id="344" r:id="rId4"/>
    <p:sldId id="394" r:id="rId5"/>
    <p:sldId id="352" r:id="rId6"/>
    <p:sldId id="413" r:id="rId7"/>
    <p:sldId id="395" r:id="rId8"/>
    <p:sldId id="354" r:id="rId9"/>
    <p:sldId id="419" r:id="rId10"/>
    <p:sldId id="420" r:id="rId11"/>
    <p:sldId id="421" r:id="rId12"/>
    <p:sldId id="422" r:id="rId13"/>
    <p:sldId id="428" r:id="rId14"/>
    <p:sldId id="410" r:id="rId15"/>
    <p:sldId id="396" r:id="rId16"/>
    <p:sldId id="358" r:id="rId17"/>
    <p:sldId id="367" r:id="rId18"/>
    <p:sldId id="397" r:id="rId19"/>
    <p:sldId id="359" r:id="rId20"/>
    <p:sldId id="435" r:id="rId21"/>
    <p:sldId id="366" r:id="rId22"/>
    <p:sldId id="368" r:id="rId23"/>
    <p:sldId id="414" r:id="rId24"/>
    <p:sldId id="398" r:id="rId25"/>
    <p:sldId id="348" r:id="rId26"/>
    <p:sldId id="349" r:id="rId27"/>
    <p:sldId id="355" r:id="rId28"/>
    <p:sldId id="399" r:id="rId29"/>
    <p:sldId id="365" r:id="rId30"/>
    <p:sldId id="391" r:id="rId31"/>
    <p:sldId id="400" r:id="rId32"/>
    <p:sldId id="423" r:id="rId33"/>
    <p:sldId id="424" r:id="rId34"/>
    <p:sldId id="401" r:id="rId35"/>
    <p:sldId id="406" r:id="rId36"/>
    <p:sldId id="403" r:id="rId37"/>
    <p:sldId id="409" r:id="rId38"/>
    <p:sldId id="425" r:id="rId39"/>
    <p:sldId id="427" r:id="rId40"/>
    <p:sldId id="426" r:id="rId41"/>
    <p:sldId id="405" r:id="rId42"/>
    <p:sldId id="408" r:id="rId43"/>
    <p:sldId id="402" r:id="rId44"/>
    <p:sldId id="429" r:id="rId45"/>
    <p:sldId id="416" r:id="rId46"/>
    <p:sldId id="430" r:id="rId47"/>
    <p:sldId id="345" r:id="rId48"/>
    <p:sldId id="381" r:id="rId49"/>
    <p:sldId id="383" r:id="rId50"/>
    <p:sldId id="384" r:id="rId51"/>
    <p:sldId id="385" r:id="rId52"/>
    <p:sldId id="386" r:id="rId53"/>
    <p:sldId id="387" r:id="rId54"/>
    <p:sldId id="388" r:id="rId55"/>
    <p:sldId id="389" r:id="rId56"/>
    <p:sldId id="390" r:id="rId57"/>
    <p:sldId id="382" r:id="rId58"/>
    <p:sldId id="267" r:id="rId59"/>
    <p:sldId id="273" r:id="rId60"/>
    <p:sldId id="278" r:id="rId61"/>
    <p:sldId id="313" r:id="rId62"/>
    <p:sldId id="331" r:id="rId63"/>
    <p:sldId id="332" r:id="rId64"/>
    <p:sldId id="308" r:id="rId65"/>
    <p:sldId id="333" r:id="rId66"/>
    <p:sldId id="334" r:id="rId67"/>
    <p:sldId id="335" r:id="rId68"/>
    <p:sldId id="336" r:id="rId69"/>
    <p:sldId id="286"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extLst/>
  </p:cmAuthor>
  <p:cmAuthor id="2" name="Microsoft Office User" initials="Office [2]" lastIdx="1" clrIdx="1">
    <p:extLst/>
  </p:cmAuthor>
  <p:cmAuthor id="3" name="Microsoft Office User" initials="Office [3]"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A144EB"/>
    <a:srgbClr val="431A65"/>
    <a:srgbClr val="C39BE1"/>
    <a:srgbClr val="DDAFFF"/>
    <a:srgbClr val="431B66"/>
    <a:srgbClr val="8A3ACA"/>
    <a:srgbClr val="8B71A6"/>
    <a:srgbClr val="755D88"/>
    <a:srgbClr val="70AD47"/>
    <a:srgbClr val="5382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17" autoAdjust="0"/>
    <p:restoredTop sz="76211" autoAdjust="0"/>
  </p:normalViewPr>
  <p:slideViewPr>
    <p:cSldViewPr snapToGrid="0">
      <p:cViewPr>
        <p:scale>
          <a:sx n="89" d="100"/>
          <a:sy n="89" d="100"/>
        </p:scale>
        <p:origin x="1552" y="144"/>
      </p:cViewPr>
      <p:guideLst>
        <p:guide orient="horz" pos="2160"/>
        <p:guide pos="2880"/>
      </p:guideLst>
    </p:cSldViewPr>
  </p:slideViewPr>
  <p:notesTextViewPr>
    <p:cViewPr>
      <p:scale>
        <a:sx n="1" d="1"/>
        <a:sy n="1" d="1"/>
      </p:scale>
      <p:origin x="0" y="0"/>
    </p:cViewPr>
  </p:notesTextViewPr>
  <p:sorterViewPr>
    <p:cViewPr>
      <p:scale>
        <a:sx n="100" d="100"/>
        <a:sy n="100" d="100"/>
      </p:scale>
      <p:origin x="0" y="-11184"/>
    </p:cViewPr>
  </p:sorterViewPr>
  <p:notesViewPr>
    <p:cSldViewPr snapToGrid="0">
      <p:cViewPr varScale="1">
        <p:scale>
          <a:sx n="91" d="100"/>
          <a:sy n="91" d="100"/>
        </p:scale>
        <p:origin x="211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commentAuthors" Target="commentAuthor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Sheet1!$A$2:$A$10</c:f>
              <c:numCache>
                <c:formatCode>General</c:formatCode>
                <c:ptCount val="9"/>
                <c:pt idx="0">
                  <c:v>0.0</c:v>
                </c:pt>
                <c:pt idx="1">
                  <c:v>1.0</c:v>
                </c:pt>
                <c:pt idx="2">
                  <c:v>2.0</c:v>
                </c:pt>
                <c:pt idx="3">
                  <c:v>3.0</c:v>
                </c:pt>
                <c:pt idx="4">
                  <c:v>4.0</c:v>
                </c:pt>
                <c:pt idx="5">
                  <c:v>5.0</c:v>
                </c:pt>
                <c:pt idx="6">
                  <c:v>6.0</c:v>
                </c:pt>
                <c:pt idx="7">
                  <c:v>7.0</c:v>
                </c:pt>
              </c:numCache>
            </c:numRef>
          </c:xVal>
          <c:yVal>
            <c:numRef>
              <c:f>Sheet1!$B$2:$B$10</c:f>
              <c:numCache>
                <c:formatCode>General</c:formatCode>
                <c:ptCount val="9"/>
              </c:numCache>
            </c:numRef>
          </c:yVal>
          <c:smooth val="1"/>
          <c:extLst xmlns:c16r2="http://schemas.microsoft.com/office/drawing/2015/06/chart">
            <c:ext xmlns:c16="http://schemas.microsoft.com/office/drawing/2014/chart" uri="{C3380CC4-5D6E-409C-BE32-E72D297353CC}">
              <c16:uniqueId val="{00000000-3C58-4F61-8CE2-0D3283FBA0FE}"/>
            </c:ext>
          </c:extLst>
        </c:ser>
        <c:dLbls>
          <c:showLegendKey val="0"/>
          <c:showVal val="0"/>
          <c:showCatName val="0"/>
          <c:showSerName val="0"/>
          <c:showPercent val="0"/>
          <c:showBubbleSize val="0"/>
        </c:dLbls>
        <c:axId val="-2127681056"/>
        <c:axId val="-2127159280"/>
      </c:scatterChart>
      <c:valAx>
        <c:axId val="-2127681056"/>
        <c:scaling>
          <c:orientation val="minMax"/>
          <c:max val="6.0"/>
          <c:min val="0.0"/>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smtClean="0">
                    <a:solidFill>
                      <a:schemeClr val="tx1"/>
                    </a:solidFill>
                    <a:latin typeface="Cambria" panose="02040503050406030204" pitchFamily="18" charset="0"/>
                  </a:rPr>
                  <a:t>Refresh</a:t>
                </a:r>
                <a:r>
                  <a:rPr lang="en-US" sz="2800" baseline="0" dirty="0" smtClean="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General" sourceLinked="1"/>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2127159280"/>
        <c:crosses val="autoZero"/>
        <c:crossBetween val="midCat"/>
      </c:valAx>
      <c:valAx>
        <c:axId val="-2127159280"/>
        <c:scaling>
          <c:orientation val="minMax"/>
          <c:max val="1.0"/>
          <c:min val="0.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b="0" i="0" u="none" strike="noStrike" baseline="0" dirty="0" smtClean="0">
                    <a:effectLst/>
                  </a:rPr>
                  <a:t>Probability of </a:t>
                </a:r>
                <a:r>
                  <a:rPr lang="en-US" sz="2800" dirty="0" smtClean="0">
                    <a:solidFill>
                      <a:schemeClr val="tx1"/>
                    </a:solidFill>
                    <a:latin typeface="Cambria" panose="02040503050406030204" pitchFamily="18" charset="0"/>
                  </a:rPr>
                  <a:t>Read</a:t>
                </a:r>
                <a:r>
                  <a:rPr lang="en-US" sz="2800" baseline="0" dirty="0" smtClean="0">
                    <a:solidFill>
                      <a:schemeClr val="tx1"/>
                    </a:solidFill>
                    <a:latin typeface="Cambria" panose="02040503050406030204" pitchFamily="18" charset="0"/>
                  </a:rPr>
                  <a:t> </a:t>
                </a:r>
                <a:r>
                  <a:rPr lang="en-US" sz="2800" dirty="0" smtClean="0">
                    <a:solidFill>
                      <a:schemeClr val="tx1"/>
                    </a:solidFill>
                    <a:latin typeface="Cambria" panose="02040503050406030204" pitchFamily="18" charset="0"/>
                  </a:rPr>
                  <a:t>Failure</a:t>
                </a:r>
                <a:endParaRPr lang="en-US" sz="2800" dirty="0">
                  <a:solidFill>
                    <a:schemeClr val="tx1"/>
                  </a:solidFill>
                  <a:latin typeface="Cambria" panose="02040503050406030204" pitchFamily="18" charset="0"/>
                </a:endParaRPr>
              </a:p>
            </c:rich>
          </c:tx>
          <c:layout>
            <c:manualLayout>
              <c:xMode val="edge"/>
              <c:yMode val="edge"/>
              <c:x val="0.00718390804597701"/>
              <c:y val="0.0684161376628991"/>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2127681056"/>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Sheet1!$E$1</c:f>
              <c:strCache>
                <c:ptCount val="1"/>
                <c:pt idx="0">
                  <c:v>Column3</c:v>
                </c:pt>
              </c:strCache>
            </c:strRef>
          </c:tx>
          <c:spPr>
            <a:ln w="57150" cap="rnd">
              <a:solidFill>
                <a:schemeClr val="accent4"/>
              </a:solidFill>
              <a:round/>
            </a:ln>
            <a:effectLst/>
          </c:spPr>
          <c:marker>
            <c:symbol val="none"/>
          </c:marker>
          <c:xVal>
            <c:numRef>
              <c:f>Sheet1!$A$2:$A$63</c:f>
              <c:numCache>
                <c:formatCode>General</c:formatCode>
                <c:ptCount val="62"/>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Sheet1!$E$2:$E$63</c:f>
              <c:numCache>
                <c:formatCode>General</c:formatCode>
                <c:ptCount val="62"/>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0.010526</c:v>
                </c:pt>
                <c:pt idx="20">
                  <c:v>0.010526</c:v>
                </c:pt>
                <c:pt idx="21">
                  <c:v>0.157895</c:v>
                </c:pt>
                <c:pt idx="22">
                  <c:v>0.421053</c:v>
                </c:pt>
                <c:pt idx="23">
                  <c:v>0.568420999999999</c:v>
                </c:pt>
                <c:pt idx="24">
                  <c:v>0.810525999999999</c:v>
                </c:pt>
                <c:pt idx="25">
                  <c:v>0.989473999999999</c:v>
                </c:pt>
                <c:pt idx="26">
                  <c:v>0.989473999999999</c:v>
                </c:pt>
                <c:pt idx="27">
                  <c:v>1.0</c:v>
                </c:pt>
                <c:pt idx="28">
                  <c:v>1.0</c:v>
                </c:pt>
                <c:pt idx="29">
                  <c:v>1.0</c:v>
                </c:pt>
                <c:pt idx="30">
                  <c:v>1.0</c:v>
                </c:pt>
                <c:pt idx="31">
                  <c:v>1.0</c:v>
                </c:pt>
                <c:pt idx="32">
                  <c:v>1.0</c:v>
                </c:pt>
                <c:pt idx="33">
                  <c:v>1.0</c:v>
                </c:pt>
                <c:pt idx="34">
                  <c:v>1.0</c:v>
                </c:pt>
                <c:pt idx="35">
                  <c:v>1.0</c:v>
                </c:pt>
                <c:pt idx="36">
                  <c:v>1.0</c:v>
                </c:pt>
                <c:pt idx="37">
                  <c:v>1.0</c:v>
                </c:pt>
                <c:pt idx="38">
                  <c:v>1.0</c:v>
                </c:pt>
                <c:pt idx="39">
                  <c:v>1.0</c:v>
                </c:pt>
                <c:pt idx="40">
                  <c:v>1.0</c:v>
                </c:pt>
                <c:pt idx="41">
                  <c:v>1.0</c:v>
                </c:pt>
                <c:pt idx="42">
                  <c:v>1.0</c:v>
                </c:pt>
                <c:pt idx="43">
                  <c:v>1.0</c:v>
                </c:pt>
                <c:pt idx="44">
                  <c:v>1.0</c:v>
                </c:pt>
                <c:pt idx="45">
                  <c:v>1.0</c:v>
                </c:pt>
                <c:pt idx="46">
                  <c:v>1.0</c:v>
                </c:pt>
                <c:pt idx="47">
                  <c:v>1.0</c:v>
                </c:pt>
                <c:pt idx="48">
                  <c:v>1.0</c:v>
                </c:pt>
                <c:pt idx="49">
                  <c:v>1.0</c:v>
                </c:pt>
                <c:pt idx="50">
                  <c:v>1.0</c:v>
                </c:pt>
                <c:pt idx="51">
                  <c:v>1.0</c:v>
                </c:pt>
                <c:pt idx="52">
                  <c:v>1.0</c:v>
                </c:pt>
                <c:pt idx="53">
                  <c:v>1.0</c:v>
                </c:pt>
                <c:pt idx="54">
                  <c:v>1.0</c:v>
                </c:pt>
                <c:pt idx="55">
                  <c:v>1.0</c:v>
                </c:pt>
                <c:pt idx="56">
                  <c:v>1.0</c:v>
                </c:pt>
                <c:pt idx="57">
                  <c:v>1.0</c:v>
                </c:pt>
                <c:pt idx="58">
                  <c:v>1.0</c:v>
                </c:pt>
                <c:pt idx="59">
                  <c:v>1.0</c:v>
                </c:pt>
                <c:pt idx="60">
                  <c:v>1.0</c:v>
                </c:pt>
              </c:numCache>
            </c:numRef>
          </c:yVal>
          <c:smooth val="0"/>
          <c:extLst xmlns:c16r2="http://schemas.microsoft.com/office/drawing/2015/06/chart">
            <c:ext xmlns:c16="http://schemas.microsoft.com/office/drawing/2014/chart" uri="{C3380CC4-5D6E-409C-BE32-E72D297353CC}">
              <c16:uniqueId val="{00000000-2460-432F-822C-30DE2975ACD7}"/>
            </c:ext>
          </c:extLst>
        </c:ser>
        <c:dLbls>
          <c:showLegendKey val="0"/>
          <c:showVal val="0"/>
          <c:showCatName val="0"/>
          <c:showSerName val="0"/>
          <c:showPercent val="0"/>
          <c:showBubbleSize val="0"/>
        </c:dLbls>
        <c:axId val="-2126827808"/>
        <c:axId val="-2123555840"/>
      </c:scatterChart>
      <c:valAx>
        <c:axId val="-2126827808"/>
        <c:scaling>
          <c:orientation val="minMax"/>
          <c:max val="2.0"/>
          <c:min val="1.5"/>
        </c:scaling>
        <c:delete val="1"/>
        <c:axPos val="b"/>
        <c:numFmt formatCode="#,##0.0" sourceLinked="0"/>
        <c:majorTickMark val="out"/>
        <c:minorTickMark val="none"/>
        <c:tickLblPos val="nextTo"/>
        <c:crossAx val="-2123555840"/>
        <c:crosses val="autoZero"/>
        <c:crossBetween val="midCat"/>
      </c:valAx>
      <c:valAx>
        <c:axId val="-2123555840"/>
        <c:scaling>
          <c:orientation val="minMax"/>
          <c:max val="1.01"/>
          <c:min val="-0.01"/>
        </c:scaling>
        <c:delete val="1"/>
        <c:axPos val="l"/>
        <c:numFmt formatCode="#,##0.00" sourceLinked="0"/>
        <c:majorTickMark val="out"/>
        <c:minorTickMark val="none"/>
        <c:tickLblPos val="nextTo"/>
        <c:crossAx val="-2126827808"/>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Sheet1!$B$2:$B$62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0-3C58-4F61-8CE2-0D3283FBA0FE}"/>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Sheet1!$C$2:$C$62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0-3625-4DA6-A2C5-C9D0756BAB85}"/>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Sheet1!$D$2:$D$62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1-3625-4DA6-A2C5-C9D0756BAB85}"/>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Sheet1!$E$2:$E$62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2-3625-4DA6-A2C5-C9D0756BAB85}"/>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Sheet1!$F$2:$F$62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3-3625-4DA6-A2C5-C9D0756BAB85}"/>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Sheet1!$G$2:$G$62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4-3625-4DA6-A2C5-C9D0756BAB85}"/>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Sheet1!$H$2:$H$62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5-3625-4DA6-A2C5-C9D0756BAB85}"/>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Sheet1!$I$2:$I$62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6-3625-4DA6-A2C5-C9D0756BAB85}"/>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Sheet1!$J$2:$J$62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7-3625-4DA6-A2C5-C9D0756BAB85}"/>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Sheet1!$K$2:$K$62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8-3625-4DA6-A2C5-C9D0756BAB85}"/>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Sheet1!$L$2:$L$62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9-3625-4DA6-A2C5-C9D0756BAB85}"/>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Sheet1!$M$2:$M$62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A-3625-4DA6-A2C5-C9D0756BAB85}"/>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Sheet1!$N$2:$N$62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B-3625-4DA6-A2C5-C9D0756BAB85}"/>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Sheet1!$O$2:$O$62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C-3625-4DA6-A2C5-C9D0756BAB85}"/>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Sheet1!$P$2:$P$62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D-3625-4DA6-A2C5-C9D0756BAB85}"/>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Sheet1!$Q$2:$Q$62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E-3625-4DA6-A2C5-C9D0756BAB85}"/>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Sheet1!$R$2:$R$62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F-3625-4DA6-A2C5-C9D0756BAB85}"/>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Sheet1!$S$2:$S$62</c:f>
              <c:numCache>
                <c:formatCode>General</c:formatCode>
                <c:ptCount val="61"/>
              </c:numCache>
            </c:numRef>
          </c:yVal>
          <c:smooth val="1"/>
          <c:extLst xmlns:c16r2="http://schemas.microsoft.com/office/drawing/2015/06/chart">
            <c:ext xmlns:c16="http://schemas.microsoft.com/office/drawing/2014/chart" uri="{C3380CC4-5D6E-409C-BE32-E72D297353CC}">
              <c16:uniqueId val="{00000010-3625-4DA6-A2C5-C9D0756BAB85}"/>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Sheet1!$T$2:$T$62</c:f>
              <c:numCache>
                <c:formatCode>General</c:formatCode>
                <c:ptCount val="61"/>
              </c:numCache>
            </c:numRef>
          </c:yVal>
          <c:smooth val="1"/>
          <c:extLst xmlns:c16r2="http://schemas.microsoft.com/office/drawing/2015/06/chart">
            <c:ext xmlns:c16="http://schemas.microsoft.com/office/drawing/2014/chart" uri="{C3380CC4-5D6E-409C-BE32-E72D297353CC}">
              <c16:uniqueId val="{00000011-3625-4DA6-A2C5-C9D0756BAB85}"/>
            </c:ext>
          </c:extLst>
        </c:ser>
        <c:dLbls>
          <c:showLegendKey val="0"/>
          <c:showVal val="0"/>
          <c:showCatName val="0"/>
          <c:showSerName val="0"/>
          <c:showPercent val="0"/>
          <c:showBubbleSize val="0"/>
        </c:dLbls>
        <c:axId val="2071126000"/>
        <c:axId val="2071106720"/>
      </c:scatterChart>
      <c:valAx>
        <c:axId val="2071126000"/>
        <c:scaling>
          <c:orientation val="minMax"/>
          <c:max val="2.0"/>
          <c:min val="1.5"/>
        </c:scaling>
        <c:delete val="0"/>
        <c:axPos val="b"/>
        <c:majorGridlines>
          <c:spPr>
            <a:ln w="9525" cap="flat" cmpd="sng" algn="ctr">
              <a:noFill/>
              <a:round/>
            </a:ln>
            <a:effectLst/>
          </c:spPr>
        </c:majorGridlines>
        <c:title>
          <c:tx>
            <c:rich>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smtClean="0">
                    <a:solidFill>
                      <a:schemeClr val="tx1"/>
                    </a:solidFill>
                    <a:latin typeface="Cambria" panose="02040503050406030204" pitchFamily="18" charset="0"/>
                  </a:rPr>
                  <a:t>Refresh</a:t>
                </a:r>
                <a:r>
                  <a:rPr lang="en-US" sz="2800" baseline="0" dirty="0" smtClean="0">
                    <a:solidFill>
                      <a:schemeClr val="tx1"/>
                    </a:solidFill>
                    <a:latin typeface="Cambria" panose="02040503050406030204" pitchFamily="18" charset="0"/>
                  </a:rPr>
                  <a:t> Interval (s)</a:t>
                </a:r>
                <a:endParaRPr lang="en-US" sz="2800" dirty="0">
                  <a:solidFill>
                    <a:schemeClr val="tx1"/>
                  </a:solidFill>
                  <a:latin typeface="Cambria" panose="02040503050406030204" pitchFamily="18" charset="0"/>
                </a:endParaRPr>
              </a:p>
            </c:rich>
          </c:tx>
          <c:layout/>
          <c:overlay val="0"/>
          <c:spPr>
            <a:noFill/>
            <a:ln>
              <a:noFill/>
            </a:ln>
            <a:effectLst/>
          </c:spPr>
          <c:txPr>
            <a:bodyPr rot="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2071106720"/>
        <c:crosses val="autoZero"/>
        <c:crossBetween val="midCat"/>
        <c:majorUnit val="0.1"/>
      </c:valAx>
      <c:valAx>
        <c:axId val="2071106720"/>
        <c:scaling>
          <c:orientation val="minMax"/>
          <c:max val="1.0"/>
          <c:min val="0.0"/>
        </c:scaling>
        <c:delete val="0"/>
        <c:axPos val="l"/>
        <c:majorGridlines>
          <c:spPr>
            <a:ln w="15875" cap="flat" cmpd="sng" algn="ctr">
              <a:noFill/>
              <a:round/>
            </a:ln>
            <a:effectLst/>
          </c:spPr>
        </c:majorGridlines>
        <c:title>
          <c:tx>
            <c:rich>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r>
                  <a:rPr lang="en-US" sz="2800" dirty="0" smtClean="0">
                    <a:solidFill>
                      <a:schemeClr val="tx1"/>
                    </a:solidFill>
                    <a:latin typeface="Cambria" panose="02040503050406030204" pitchFamily="18" charset="0"/>
                  </a:rPr>
                  <a:t>Read Failure Probability</a:t>
                </a:r>
                <a:endParaRPr lang="en-US" sz="2800" dirty="0">
                  <a:solidFill>
                    <a:schemeClr val="tx1"/>
                  </a:solidFill>
                  <a:latin typeface="Cambria" panose="02040503050406030204" pitchFamily="18" charset="0"/>
                </a:endParaRPr>
              </a:p>
            </c:rich>
          </c:tx>
          <c:layout>
            <c:manualLayout>
              <c:xMode val="edge"/>
              <c:yMode val="edge"/>
              <c:x val="0.0169551996667412"/>
              <c:y val="0.0731657649854482"/>
            </c:manualLayout>
          </c:layout>
          <c:overlay val="0"/>
          <c:spPr>
            <a:noFill/>
            <a:ln>
              <a:noFill/>
            </a:ln>
            <a:effectLst/>
          </c:spPr>
          <c:txPr>
            <a:bodyPr rot="-5400000" spcFirstLastPara="1" vertOverflow="ellipsis" vert="horz" wrap="square" anchor="ctr" anchorCtr="1"/>
            <a:lstStyle/>
            <a:p>
              <a:pPr>
                <a:defRPr sz="2800" b="0" i="0" u="none" strike="noStrike" kern="1200" baseline="0">
                  <a:solidFill>
                    <a:schemeClr val="tx1"/>
                  </a:solidFill>
                  <a:latin typeface="Cambria" panose="02040503050406030204" pitchFamily="18" charset="0"/>
                  <a:ea typeface="+mn-ea"/>
                  <a:cs typeface="+mn-cs"/>
                </a:defRPr>
              </a:pPr>
              <a:endParaRPr lang="en-US"/>
            </a:p>
          </c:txPr>
        </c:title>
        <c:numFmt formatCode="#,##0.00" sourceLinked="0"/>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Cambria" panose="02040503050406030204" pitchFamily="18" charset="0"/>
                <a:ea typeface="+mn-ea"/>
                <a:cs typeface="+mn-cs"/>
              </a:defRPr>
            </a:pPr>
            <a:endParaRPr lang="en-US"/>
          </a:p>
        </c:txPr>
        <c:crossAx val="2071126000"/>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Sheet1!$B$2:$B$62</c:f>
              <c:numCache>
                <c:formatCode>General</c:formatCode>
                <c:ptCount val="61"/>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0.063158</c:v>
                </c:pt>
                <c:pt idx="20">
                  <c:v>0.789474</c:v>
                </c:pt>
                <c:pt idx="21">
                  <c:v>0.989473999999999</c:v>
                </c:pt>
                <c:pt idx="22">
                  <c:v>1.0</c:v>
                </c:pt>
                <c:pt idx="23">
                  <c:v>1.0</c:v>
                </c:pt>
                <c:pt idx="24">
                  <c:v>1.0</c:v>
                </c:pt>
                <c:pt idx="25">
                  <c:v>1.0</c:v>
                </c:pt>
                <c:pt idx="26">
                  <c:v>1.0</c:v>
                </c:pt>
                <c:pt idx="27">
                  <c:v>1.0</c:v>
                </c:pt>
                <c:pt idx="28">
                  <c:v>1.0</c:v>
                </c:pt>
                <c:pt idx="29">
                  <c:v>1.0</c:v>
                </c:pt>
                <c:pt idx="30">
                  <c:v>1.0</c:v>
                </c:pt>
                <c:pt idx="31">
                  <c:v>1.0</c:v>
                </c:pt>
                <c:pt idx="32">
                  <c:v>1.0</c:v>
                </c:pt>
                <c:pt idx="33">
                  <c:v>1.0</c:v>
                </c:pt>
                <c:pt idx="34">
                  <c:v>1.0</c:v>
                </c:pt>
                <c:pt idx="35">
                  <c:v>1.0</c:v>
                </c:pt>
                <c:pt idx="36">
                  <c:v>1.0</c:v>
                </c:pt>
                <c:pt idx="37">
                  <c:v>1.0</c:v>
                </c:pt>
                <c:pt idx="38">
                  <c:v>1.0</c:v>
                </c:pt>
                <c:pt idx="39">
                  <c:v>1.0</c:v>
                </c:pt>
                <c:pt idx="40">
                  <c:v>1.0</c:v>
                </c:pt>
                <c:pt idx="41">
                  <c:v>1.0</c:v>
                </c:pt>
                <c:pt idx="42">
                  <c:v>1.0</c:v>
                </c:pt>
                <c:pt idx="43">
                  <c:v>1.0</c:v>
                </c:pt>
                <c:pt idx="44">
                  <c:v>1.0</c:v>
                </c:pt>
                <c:pt idx="45">
                  <c:v>1.0</c:v>
                </c:pt>
                <c:pt idx="46">
                  <c:v>1.0</c:v>
                </c:pt>
                <c:pt idx="47">
                  <c:v>1.0</c:v>
                </c:pt>
                <c:pt idx="48">
                  <c:v>1.0</c:v>
                </c:pt>
                <c:pt idx="49">
                  <c:v>1.0</c:v>
                </c:pt>
                <c:pt idx="50">
                  <c:v>1.0</c:v>
                </c:pt>
                <c:pt idx="51">
                  <c:v>1.0</c:v>
                </c:pt>
                <c:pt idx="52">
                  <c:v>1.0</c:v>
                </c:pt>
                <c:pt idx="53">
                  <c:v>1.0</c:v>
                </c:pt>
                <c:pt idx="54">
                  <c:v>1.0</c:v>
                </c:pt>
                <c:pt idx="55">
                  <c:v>1.0</c:v>
                </c:pt>
                <c:pt idx="56">
                  <c:v>1.0</c:v>
                </c:pt>
                <c:pt idx="57">
                  <c:v>1.0</c:v>
                </c:pt>
                <c:pt idx="58">
                  <c:v>1.0</c:v>
                </c:pt>
                <c:pt idx="59">
                  <c:v>1.0</c:v>
                </c:pt>
                <c:pt idx="60">
                  <c:v>1.0</c:v>
                </c:pt>
              </c:numCache>
            </c:numRef>
          </c:yVal>
          <c:smooth val="0"/>
          <c:extLst xmlns:c16r2="http://schemas.microsoft.com/office/drawing/2015/06/chart">
            <c:ext xmlns:c16="http://schemas.microsoft.com/office/drawing/2014/chart" uri="{C3380CC4-5D6E-409C-BE32-E72D297353CC}">
              <c16:uniqueId val="{00000000-719F-4E0A-B996-B799D6EE6EFD}"/>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Sheet1!$C$2:$C$62</c:f>
              <c:numCache>
                <c:formatCode>General</c:formatCode>
                <c:ptCount val="61"/>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0.010526</c:v>
                </c:pt>
                <c:pt idx="18">
                  <c:v>0.010526</c:v>
                </c:pt>
                <c:pt idx="19">
                  <c:v>0.010526</c:v>
                </c:pt>
                <c:pt idx="20">
                  <c:v>0.168420999999999</c:v>
                </c:pt>
                <c:pt idx="21">
                  <c:v>0.484211</c:v>
                </c:pt>
                <c:pt idx="22">
                  <c:v>0.915788999999999</c:v>
                </c:pt>
                <c:pt idx="23">
                  <c:v>0.989473999999999</c:v>
                </c:pt>
                <c:pt idx="24">
                  <c:v>1.0</c:v>
                </c:pt>
                <c:pt idx="25">
                  <c:v>1.0</c:v>
                </c:pt>
                <c:pt idx="26">
                  <c:v>1.0</c:v>
                </c:pt>
                <c:pt idx="27">
                  <c:v>1.0</c:v>
                </c:pt>
                <c:pt idx="28">
                  <c:v>1.0</c:v>
                </c:pt>
                <c:pt idx="29">
                  <c:v>1.0</c:v>
                </c:pt>
                <c:pt idx="30">
                  <c:v>1.0</c:v>
                </c:pt>
                <c:pt idx="31">
                  <c:v>1.0</c:v>
                </c:pt>
                <c:pt idx="32">
                  <c:v>1.0</c:v>
                </c:pt>
                <c:pt idx="33">
                  <c:v>1.0</c:v>
                </c:pt>
                <c:pt idx="34">
                  <c:v>1.0</c:v>
                </c:pt>
                <c:pt idx="35">
                  <c:v>1.0</c:v>
                </c:pt>
                <c:pt idx="36">
                  <c:v>1.0</c:v>
                </c:pt>
                <c:pt idx="37">
                  <c:v>1.0</c:v>
                </c:pt>
                <c:pt idx="38">
                  <c:v>1.0</c:v>
                </c:pt>
                <c:pt idx="39">
                  <c:v>1.0</c:v>
                </c:pt>
                <c:pt idx="40">
                  <c:v>1.0</c:v>
                </c:pt>
                <c:pt idx="41">
                  <c:v>1.0</c:v>
                </c:pt>
                <c:pt idx="42">
                  <c:v>1.0</c:v>
                </c:pt>
                <c:pt idx="43">
                  <c:v>1.0</c:v>
                </c:pt>
                <c:pt idx="44">
                  <c:v>1.0</c:v>
                </c:pt>
                <c:pt idx="45">
                  <c:v>1.0</c:v>
                </c:pt>
                <c:pt idx="46">
                  <c:v>1.0</c:v>
                </c:pt>
                <c:pt idx="47">
                  <c:v>1.0</c:v>
                </c:pt>
                <c:pt idx="48">
                  <c:v>1.0</c:v>
                </c:pt>
                <c:pt idx="49">
                  <c:v>1.0</c:v>
                </c:pt>
                <c:pt idx="50">
                  <c:v>1.0</c:v>
                </c:pt>
                <c:pt idx="51">
                  <c:v>1.0</c:v>
                </c:pt>
                <c:pt idx="52">
                  <c:v>1.0</c:v>
                </c:pt>
                <c:pt idx="53">
                  <c:v>1.0</c:v>
                </c:pt>
                <c:pt idx="54">
                  <c:v>1.0</c:v>
                </c:pt>
                <c:pt idx="55">
                  <c:v>1.0</c:v>
                </c:pt>
                <c:pt idx="56">
                  <c:v>1.0</c:v>
                </c:pt>
                <c:pt idx="57">
                  <c:v>1.0</c:v>
                </c:pt>
                <c:pt idx="58">
                  <c:v>1.0</c:v>
                </c:pt>
                <c:pt idx="59">
                  <c:v>1.0</c:v>
                </c:pt>
                <c:pt idx="60">
                  <c:v>1.0</c:v>
                </c:pt>
              </c:numCache>
            </c:numRef>
          </c:yVal>
          <c:smooth val="0"/>
          <c:extLst xmlns:c16r2="http://schemas.microsoft.com/office/drawing/2015/06/chart">
            <c:ext xmlns:c16="http://schemas.microsoft.com/office/drawing/2014/chart" uri="{C3380CC4-5D6E-409C-BE32-E72D297353CC}">
              <c16:uniqueId val="{00000001-719F-4E0A-B996-B799D6EE6EFD}"/>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Sheet1!$D$2:$D$62</c:f>
              <c:numCache>
                <c:formatCode>General</c:formatCode>
                <c:ptCount val="61"/>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0.010526</c:v>
                </c:pt>
                <c:pt idx="19">
                  <c:v>0.010526</c:v>
                </c:pt>
                <c:pt idx="20">
                  <c:v>0.010526</c:v>
                </c:pt>
                <c:pt idx="21">
                  <c:v>0.168420999999999</c:v>
                </c:pt>
                <c:pt idx="22">
                  <c:v>0.526316</c:v>
                </c:pt>
                <c:pt idx="23">
                  <c:v>0.852631999999999</c:v>
                </c:pt>
                <c:pt idx="24">
                  <c:v>0.989473999999999</c:v>
                </c:pt>
                <c:pt idx="25">
                  <c:v>0.989473999999999</c:v>
                </c:pt>
                <c:pt idx="26">
                  <c:v>1.0</c:v>
                </c:pt>
                <c:pt idx="27">
                  <c:v>1.0</c:v>
                </c:pt>
                <c:pt idx="28">
                  <c:v>1.0</c:v>
                </c:pt>
                <c:pt idx="29">
                  <c:v>1.0</c:v>
                </c:pt>
                <c:pt idx="30">
                  <c:v>1.0</c:v>
                </c:pt>
                <c:pt idx="31">
                  <c:v>1.0</c:v>
                </c:pt>
                <c:pt idx="32">
                  <c:v>1.0</c:v>
                </c:pt>
                <c:pt idx="33">
                  <c:v>1.0</c:v>
                </c:pt>
                <c:pt idx="34">
                  <c:v>1.0</c:v>
                </c:pt>
                <c:pt idx="35">
                  <c:v>1.0</c:v>
                </c:pt>
                <c:pt idx="36">
                  <c:v>1.0</c:v>
                </c:pt>
                <c:pt idx="37">
                  <c:v>1.0</c:v>
                </c:pt>
                <c:pt idx="38">
                  <c:v>1.0</c:v>
                </c:pt>
                <c:pt idx="39">
                  <c:v>1.0</c:v>
                </c:pt>
                <c:pt idx="40">
                  <c:v>1.0</c:v>
                </c:pt>
                <c:pt idx="41">
                  <c:v>1.0</c:v>
                </c:pt>
                <c:pt idx="42">
                  <c:v>1.0</c:v>
                </c:pt>
                <c:pt idx="43">
                  <c:v>1.0</c:v>
                </c:pt>
                <c:pt idx="44">
                  <c:v>1.0</c:v>
                </c:pt>
                <c:pt idx="45">
                  <c:v>1.0</c:v>
                </c:pt>
                <c:pt idx="46">
                  <c:v>1.0</c:v>
                </c:pt>
                <c:pt idx="47">
                  <c:v>1.0</c:v>
                </c:pt>
                <c:pt idx="48">
                  <c:v>1.0</c:v>
                </c:pt>
                <c:pt idx="49">
                  <c:v>1.0</c:v>
                </c:pt>
                <c:pt idx="50">
                  <c:v>1.0</c:v>
                </c:pt>
                <c:pt idx="51">
                  <c:v>1.0</c:v>
                </c:pt>
                <c:pt idx="52">
                  <c:v>1.0</c:v>
                </c:pt>
                <c:pt idx="53">
                  <c:v>1.0</c:v>
                </c:pt>
                <c:pt idx="54">
                  <c:v>1.0</c:v>
                </c:pt>
                <c:pt idx="55">
                  <c:v>1.0</c:v>
                </c:pt>
                <c:pt idx="56">
                  <c:v>1.0</c:v>
                </c:pt>
                <c:pt idx="57">
                  <c:v>1.0</c:v>
                </c:pt>
                <c:pt idx="58">
                  <c:v>1.0</c:v>
                </c:pt>
                <c:pt idx="59">
                  <c:v>1.0</c:v>
                </c:pt>
                <c:pt idx="60">
                  <c:v>1.0</c:v>
                </c:pt>
              </c:numCache>
            </c:numRef>
          </c:yVal>
          <c:smooth val="0"/>
          <c:extLst xmlns:c16r2="http://schemas.microsoft.com/office/drawing/2015/06/chart">
            <c:ext xmlns:c16="http://schemas.microsoft.com/office/drawing/2014/chart" uri="{C3380CC4-5D6E-409C-BE32-E72D297353CC}">
              <c16:uniqueId val="{00000002-719F-4E0A-B996-B799D6EE6EFD}"/>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Sheet1!$E$2:$E$62</c:f>
              <c:numCache>
                <c:formatCode>General</c:formatCode>
                <c:ptCount val="61"/>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0.010526</c:v>
                </c:pt>
                <c:pt idx="20">
                  <c:v>0.010526</c:v>
                </c:pt>
                <c:pt idx="21">
                  <c:v>0.157895</c:v>
                </c:pt>
                <c:pt idx="22">
                  <c:v>0.421053</c:v>
                </c:pt>
                <c:pt idx="23">
                  <c:v>0.568420999999999</c:v>
                </c:pt>
                <c:pt idx="24">
                  <c:v>0.810525999999999</c:v>
                </c:pt>
                <c:pt idx="25">
                  <c:v>0.989473999999999</c:v>
                </c:pt>
                <c:pt idx="26">
                  <c:v>0.989473999999999</c:v>
                </c:pt>
                <c:pt idx="27">
                  <c:v>1.0</c:v>
                </c:pt>
                <c:pt idx="28">
                  <c:v>1.0</c:v>
                </c:pt>
                <c:pt idx="29">
                  <c:v>1.0</c:v>
                </c:pt>
                <c:pt idx="30">
                  <c:v>1.0</c:v>
                </c:pt>
                <c:pt idx="31">
                  <c:v>1.0</c:v>
                </c:pt>
                <c:pt idx="32">
                  <c:v>1.0</c:v>
                </c:pt>
                <c:pt idx="33">
                  <c:v>1.0</c:v>
                </c:pt>
                <c:pt idx="34">
                  <c:v>1.0</c:v>
                </c:pt>
                <c:pt idx="35">
                  <c:v>1.0</c:v>
                </c:pt>
                <c:pt idx="36">
                  <c:v>1.0</c:v>
                </c:pt>
                <c:pt idx="37">
                  <c:v>1.0</c:v>
                </c:pt>
                <c:pt idx="38">
                  <c:v>1.0</c:v>
                </c:pt>
                <c:pt idx="39">
                  <c:v>1.0</c:v>
                </c:pt>
                <c:pt idx="40">
                  <c:v>1.0</c:v>
                </c:pt>
                <c:pt idx="41">
                  <c:v>1.0</c:v>
                </c:pt>
                <c:pt idx="42">
                  <c:v>1.0</c:v>
                </c:pt>
                <c:pt idx="43">
                  <c:v>1.0</c:v>
                </c:pt>
                <c:pt idx="44">
                  <c:v>1.0</c:v>
                </c:pt>
                <c:pt idx="45">
                  <c:v>1.0</c:v>
                </c:pt>
                <c:pt idx="46">
                  <c:v>1.0</c:v>
                </c:pt>
                <c:pt idx="47">
                  <c:v>1.0</c:v>
                </c:pt>
                <c:pt idx="48">
                  <c:v>1.0</c:v>
                </c:pt>
                <c:pt idx="49">
                  <c:v>1.0</c:v>
                </c:pt>
                <c:pt idx="50">
                  <c:v>1.0</c:v>
                </c:pt>
                <c:pt idx="51">
                  <c:v>1.0</c:v>
                </c:pt>
                <c:pt idx="52">
                  <c:v>1.0</c:v>
                </c:pt>
                <c:pt idx="53">
                  <c:v>1.0</c:v>
                </c:pt>
                <c:pt idx="54">
                  <c:v>1.0</c:v>
                </c:pt>
                <c:pt idx="55">
                  <c:v>1.0</c:v>
                </c:pt>
                <c:pt idx="56">
                  <c:v>1.0</c:v>
                </c:pt>
                <c:pt idx="57">
                  <c:v>1.0</c:v>
                </c:pt>
                <c:pt idx="58">
                  <c:v>1.0</c:v>
                </c:pt>
                <c:pt idx="59">
                  <c:v>1.0</c:v>
                </c:pt>
                <c:pt idx="60">
                  <c:v>1.0</c:v>
                </c:pt>
              </c:numCache>
            </c:numRef>
          </c:yVal>
          <c:smooth val="0"/>
          <c:extLst xmlns:c16r2="http://schemas.microsoft.com/office/drawing/2015/06/chart">
            <c:ext xmlns:c16="http://schemas.microsoft.com/office/drawing/2014/chart" uri="{C3380CC4-5D6E-409C-BE32-E72D297353CC}">
              <c16:uniqueId val="{00000003-719F-4E0A-B996-B799D6EE6EFD}"/>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Sheet1!$F$2:$F$62</c:f>
              <c:numCache>
                <c:formatCode>General</c:formatCode>
                <c:ptCount val="61"/>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0.010526</c:v>
                </c:pt>
                <c:pt idx="22">
                  <c:v>0.0526319999999999</c:v>
                </c:pt>
                <c:pt idx="23">
                  <c:v>0.305263</c:v>
                </c:pt>
                <c:pt idx="24">
                  <c:v>0.589474</c:v>
                </c:pt>
                <c:pt idx="25">
                  <c:v>0.852631999999999</c:v>
                </c:pt>
                <c:pt idx="26">
                  <c:v>0.989473999999999</c:v>
                </c:pt>
                <c:pt idx="27">
                  <c:v>0.989473999999999</c:v>
                </c:pt>
                <c:pt idx="28">
                  <c:v>1.0</c:v>
                </c:pt>
                <c:pt idx="29">
                  <c:v>1.0</c:v>
                </c:pt>
                <c:pt idx="30">
                  <c:v>1.0</c:v>
                </c:pt>
                <c:pt idx="31">
                  <c:v>1.0</c:v>
                </c:pt>
                <c:pt idx="32">
                  <c:v>1.0</c:v>
                </c:pt>
                <c:pt idx="33">
                  <c:v>1.0</c:v>
                </c:pt>
                <c:pt idx="34">
                  <c:v>1.0</c:v>
                </c:pt>
                <c:pt idx="35">
                  <c:v>1.0</c:v>
                </c:pt>
                <c:pt idx="36">
                  <c:v>1.0</c:v>
                </c:pt>
                <c:pt idx="37">
                  <c:v>1.0</c:v>
                </c:pt>
                <c:pt idx="38">
                  <c:v>1.0</c:v>
                </c:pt>
                <c:pt idx="39">
                  <c:v>1.0</c:v>
                </c:pt>
                <c:pt idx="40">
                  <c:v>1.0</c:v>
                </c:pt>
                <c:pt idx="41">
                  <c:v>1.0</c:v>
                </c:pt>
                <c:pt idx="42">
                  <c:v>1.0</c:v>
                </c:pt>
                <c:pt idx="43">
                  <c:v>1.0</c:v>
                </c:pt>
                <c:pt idx="44">
                  <c:v>1.0</c:v>
                </c:pt>
                <c:pt idx="45">
                  <c:v>1.0</c:v>
                </c:pt>
                <c:pt idx="46">
                  <c:v>1.0</c:v>
                </c:pt>
                <c:pt idx="47">
                  <c:v>1.0</c:v>
                </c:pt>
                <c:pt idx="48">
                  <c:v>1.0</c:v>
                </c:pt>
                <c:pt idx="49">
                  <c:v>1.0</c:v>
                </c:pt>
                <c:pt idx="50">
                  <c:v>1.0</c:v>
                </c:pt>
                <c:pt idx="51">
                  <c:v>1.0</c:v>
                </c:pt>
                <c:pt idx="52">
                  <c:v>1.0</c:v>
                </c:pt>
                <c:pt idx="53">
                  <c:v>1.0</c:v>
                </c:pt>
                <c:pt idx="54">
                  <c:v>1.0</c:v>
                </c:pt>
                <c:pt idx="55">
                  <c:v>1.0</c:v>
                </c:pt>
                <c:pt idx="56">
                  <c:v>1.0</c:v>
                </c:pt>
                <c:pt idx="57">
                  <c:v>1.0</c:v>
                </c:pt>
                <c:pt idx="58">
                  <c:v>1.0</c:v>
                </c:pt>
                <c:pt idx="59">
                  <c:v>1.0</c:v>
                </c:pt>
                <c:pt idx="60">
                  <c:v>1.0</c:v>
                </c:pt>
              </c:numCache>
            </c:numRef>
          </c:yVal>
          <c:smooth val="0"/>
          <c:extLst xmlns:c16r2="http://schemas.microsoft.com/office/drawing/2015/06/chart">
            <c:ext xmlns:c16="http://schemas.microsoft.com/office/drawing/2014/chart" uri="{C3380CC4-5D6E-409C-BE32-E72D297353CC}">
              <c16:uniqueId val="{00000004-719F-4E0A-B996-B799D6EE6EFD}"/>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Sheet1!$G$2:$G$62</c:f>
              <c:numCache>
                <c:formatCode>General</c:formatCode>
                <c:ptCount val="61"/>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0.010526</c:v>
                </c:pt>
                <c:pt idx="22">
                  <c:v>0.010526</c:v>
                </c:pt>
                <c:pt idx="23">
                  <c:v>0.273683999999999</c:v>
                </c:pt>
                <c:pt idx="24">
                  <c:v>0.410526</c:v>
                </c:pt>
                <c:pt idx="25">
                  <c:v>0.621052999999999</c:v>
                </c:pt>
                <c:pt idx="26">
                  <c:v>0.873684</c:v>
                </c:pt>
                <c:pt idx="27">
                  <c:v>0.989473999999999</c:v>
                </c:pt>
                <c:pt idx="28">
                  <c:v>1.0</c:v>
                </c:pt>
                <c:pt idx="29">
                  <c:v>1.0</c:v>
                </c:pt>
                <c:pt idx="30">
                  <c:v>1.0</c:v>
                </c:pt>
                <c:pt idx="31">
                  <c:v>1.0</c:v>
                </c:pt>
                <c:pt idx="32">
                  <c:v>1.0</c:v>
                </c:pt>
                <c:pt idx="33">
                  <c:v>1.0</c:v>
                </c:pt>
                <c:pt idx="34">
                  <c:v>1.0</c:v>
                </c:pt>
                <c:pt idx="35">
                  <c:v>1.0</c:v>
                </c:pt>
                <c:pt idx="36">
                  <c:v>1.0</c:v>
                </c:pt>
                <c:pt idx="37">
                  <c:v>1.0</c:v>
                </c:pt>
                <c:pt idx="38">
                  <c:v>1.0</c:v>
                </c:pt>
                <c:pt idx="39">
                  <c:v>1.0</c:v>
                </c:pt>
                <c:pt idx="40">
                  <c:v>1.0</c:v>
                </c:pt>
                <c:pt idx="41">
                  <c:v>1.0</c:v>
                </c:pt>
                <c:pt idx="42">
                  <c:v>1.0</c:v>
                </c:pt>
                <c:pt idx="43">
                  <c:v>1.0</c:v>
                </c:pt>
                <c:pt idx="44">
                  <c:v>1.0</c:v>
                </c:pt>
                <c:pt idx="45">
                  <c:v>1.0</c:v>
                </c:pt>
                <c:pt idx="46">
                  <c:v>1.0</c:v>
                </c:pt>
                <c:pt idx="47">
                  <c:v>1.0</c:v>
                </c:pt>
                <c:pt idx="48">
                  <c:v>1.0</c:v>
                </c:pt>
                <c:pt idx="49">
                  <c:v>1.0</c:v>
                </c:pt>
                <c:pt idx="50">
                  <c:v>1.0</c:v>
                </c:pt>
                <c:pt idx="51">
                  <c:v>1.0</c:v>
                </c:pt>
                <c:pt idx="52">
                  <c:v>1.0</c:v>
                </c:pt>
                <c:pt idx="53">
                  <c:v>1.0</c:v>
                </c:pt>
                <c:pt idx="54">
                  <c:v>1.0</c:v>
                </c:pt>
                <c:pt idx="55">
                  <c:v>1.0</c:v>
                </c:pt>
                <c:pt idx="56">
                  <c:v>1.0</c:v>
                </c:pt>
                <c:pt idx="57">
                  <c:v>1.0</c:v>
                </c:pt>
                <c:pt idx="58">
                  <c:v>1.0</c:v>
                </c:pt>
                <c:pt idx="59">
                  <c:v>1.0</c:v>
                </c:pt>
                <c:pt idx="60">
                  <c:v>1.0</c:v>
                </c:pt>
              </c:numCache>
            </c:numRef>
          </c:yVal>
          <c:smooth val="0"/>
          <c:extLst xmlns:c16r2="http://schemas.microsoft.com/office/drawing/2015/06/chart">
            <c:ext xmlns:c16="http://schemas.microsoft.com/office/drawing/2014/chart" uri="{C3380CC4-5D6E-409C-BE32-E72D297353CC}">
              <c16:uniqueId val="{00000005-719F-4E0A-B996-B799D6EE6EFD}"/>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Sheet1!$H$2:$H$62</c:f>
              <c:numCache>
                <c:formatCode>General</c:formatCode>
                <c:ptCount val="61"/>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0.010526</c:v>
                </c:pt>
                <c:pt idx="22">
                  <c:v>0.010526</c:v>
                </c:pt>
                <c:pt idx="23">
                  <c:v>0.010526</c:v>
                </c:pt>
                <c:pt idx="24">
                  <c:v>0.031579</c:v>
                </c:pt>
                <c:pt idx="25">
                  <c:v>0.547367999999999</c:v>
                </c:pt>
                <c:pt idx="26">
                  <c:v>0.884210999999999</c:v>
                </c:pt>
                <c:pt idx="27">
                  <c:v>0.989473999999999</c:v>
                </c:pt>
                <c:pt idx="28">
                  <c:v>0.989473999999999</c:v>
                </c:pt>
                <c:pt idx="29">
                  <c:v>1.0</c:v>
                </c:pt>
                <c:pt idx="30">
                  <c:v>1.0</c:v>
                </c:pt>
                <c:pt idx="31">
                  <c:v>1.0</c:v>
                </c:pt>
                <c:pt idx="32">
                  <c:v>1.0</c:v>
                </c:pt>
                <c:pt idx="33">
                  <c:v>1.0</c:v>
                </c:pt>
                <c:pt idx="34">
                  <c:v>1.0</c:v>
                </c:pt>
                <c:pt idx="35">
                  <c:v>1.0</c:v>
                </c:pt>
                <c:pt idx="36">
                  <c:v>1.0</c:v>
                </c:pt>
                <c:pt idx="37">
                  <c:v>1.0</c:v>
                </c:pt>
                <c:pt idx="38">
                  <c:v>1.0</c:v>
                </c:pt>
                <c:pt idx="39">
                  <c:v>1.0</c:v>
                </c:pt>
                <c:pt idx="40">
                  <c:v>1.0</c:v>
                </c:pt>
                <c:pt idx="41">
                  <c:v>1.0</c:v>
                </c:pt>
                <c:pt idx="42">
                  <c:v>1.0</c:v>
                </c:pt>
                <c:pt idx="43">
                  <c:v>1.0</c:v>
                </c:pt>
                <c:pt idx="44">
                  <c:v>1.0</c:v>
                </c:pt>
                <c:pt idx="45">
                  <c:v>1.0</c:v>
                </c:pt>
                <c:pt idx="46">
                  <c:v>1.0</c:v>
                </c:pt>
                <c:pt idx="47">
                  <c:v>1.0</c:v>
                </c:pt>
                <c:pt idx="48">
                  <c:v>1.0</c:v>
                </c:pt>
                <c:pt idx="49">
                  <c:v>1.0</c:v>
                </c:pt>
                <c:pt idx="50">
                  <c:v>1.0</c:v>
                </c:pt>
                <c:pt idx="51">
                  <c:v>1.0</c:v>
                </c:pt>
                <c:pt idx="52">
                  <c:v>1.0</c:v>
                </c:pt>
                <c:pt idx="53">
                  <c:v>1.0</c:v>
                </c:pt>
                <c:pt idx="54">
                  <c:v>1.0</c:v>
                </c:pt>
                <c:pt idx="55">
                  <c:v>1.0</c:v>
                </c:pt>
                <c:pt idx="56">
                  <c:v>1.0</c:v>
                </c:pt>
                <c:pt idx="57">
                  <c:v>1.0</c:v>
                </c:pt>
                <c:pt idx="58">
                  <c:v>1.0</c:v>
                </c:pt>
                <c:pt idx="59">
                  <c:v>1.0</c:v>
                </c:pt>
                <c:pt idx="60">
                  <c:v>1.0</c:v>
                </c:pt>
              </c:numCache>
            </c:numRef>
          </c:yVal>
          <c:smooth val="0"/>
          <c:extLst xmlns:c16r2="http://schemas.microsoft.com/office/drawing/2015/06/chart">
            <c:ext xmlns:c16="http://schemas.microsoft.com/office/drawing/2014/chart" uri="{C3380CC4-5D6E-409C-BE32-E72D297353CC}">
              <c16:uniqueId val="{00000006-719F-4E0A-B996-B799D6EE6EFD}"/>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Sheet1!$I$2:$I$62</c:f>
              <c:numCache>
                <c:formatCode>General</c:formatCode>
                <c:ptCount val="61"/>
                <c:pt idx="0">
                  <c:v>0.0</c:v>
                </c:pt>
                <c:pt idx="1">
                  <c:v>0.0</c:v>
                </c:pt>
                <c:pt idx="2">
                  <c:v>0.0</c:v>
                </c:pt>
                <c:pt idx="3">
                  <c:v>0.0</c:v>
                </c:pt>
                <c:pt idx="4">
                  <c:v>0.0</c:v>
                </c:pt>
                <c:pt idx="5">
                  <c:v>0.0</c:v>
                </c:pt>
                <c:pt idx="6">
                  <c:v>0.0</c:v>
                </c:pt>
                <c:pt idx="7">
                  <c:v>0.0</c:v>
                </c:pt>
                <c:pt idx="8">
                  <c:v>0.0</c:v>
                </c:pt>
                <c:pt idx="9">
                  <c:v>0.0</c:v>
                </c:pt>
                <c:pt idx="10">
                  <c:v>0.0</c:v>
                </c:pt>
                <c:pt idx="11">
                  <c:v>0.0</c:v>
                </c:pt>
                <c:pt idx="12">
                  <c:v>0.0</c:v>
                </c:pt>
                <c:pt idx="13">
                  <c:v>0.0</c:v>
                </c:pt>
                <c:pt idx="14">
                  <c:v>0.0</c:v>
                </c:pt>
                <c:pt idx="15">
                  <c:v>0.0</c:v>
                </c:pt>
                <c:pt idx="16">
                  <c:v>0.0</c:v>
                </c:pt>
                <c:pt idx="17">
                  <c:v>0.0</c:v>
                </c:pt>
                <c:pt idx="18">
                  <c:v>0.0</c:v>
                </c:pt>
                <c:pt idx="19">
                  <c:v>0.0</c:v>
                </c:pt>
                <c:pt idx="20">
                  <c:v>0.0</c:v>
                </c:pt>
                <c:pt idx="21">
                  <c:v>0.0</c:v>
                </c:pt>
                <c:pt idx="22">
                  <c:v>0.0</c:v>
                </c:pt>
                <c:pt idx="23">
                  <c:v>0.010526</c:v>
                </c:pt>
                <c:pt idx="24">
                  <c:v>0.010526</c:v>
                </c:pt>
                <c:pt idx="25">
                  <c:v>0.0210529999999999</c:v>
                </c:pt>
                <c:pt idx="26">
                  <c:v>0.231579</c:v>
                </c:pt>
                <c:pt idx="27">
                  <c:v>0.915788999999999</c:v>
                </c:pt>
                <c:pt idx="28">
                  <c:v>0.989473999999999</c:v>
                </c:pt>
                <c:pt idx="29">
                  <c:v>0.989473999999999</c:v>
                </c:pt>
                <c:pt idx="30">
                  <c:v>1.0</c:v>
                </c:pt>
                <c:pt idx="31">
                  <c:v>1.0</c:v>
                </c:pt>
                <c:pt idx="32">
                  <c:v>1.0</c:v>
                </c:pt>
                <c:pt idx="33">
                  <c:v>1.0</c:v>
                </c:pt>
                <c:pt idx="34">
                  <c:v>1.0</c:v>
                </c:pt>
                <c:pt idx="35">
                  <c:v>1.0</c:v>
                </c:pt>
                <c:pt idx="36">
                  <c:v>1.0</c:v>
                </c:pt>
                <c:pt idx="37">
                  <c:v>1.0</c:v>
                </c:pt>
                <c:pt idx="38">
                  <c:v>1.0</c:v>
                </c:pt>
                <c:pt idx="39">
                  <c:v>1.0</c:v>
                </c:pt>
                <c:pt idx="40">
                  <c:v>1.0</c:v>
                </c:pt>
                <c:pt idx="41">
                  <c:v>1.0</c:v>
                </c:pt>
                <c:pt idx="42">
                  <c:v>1.0</c:v>
                </c:pt>
                <c:pt idx="43">
                  <c:v>1.0</c:v>
                </c:pt>
                <c:pt idx="44">
                  <c:v>1.0</c:v>
                </c:pt>
                <c:pt idx="45">
                  <c:v>1.0</c:v>
                </c:pt>
                <c:pt idx="46">
                  <c:v>1.0</c:v>
                </c:pt>
                <c:pt idx="47">
                  <c:v>1.0</c:v>
                </c:pt>
                <c:pt idx="48">
                  <c:v>1.0</c:v>
                </c:pt>
                <c:pt idx="49">
                  <c:v>1.0</c:v>
                </c:pt>
                <c:pt idx="50">
                  <c:v>1.0</c:v>
                </c:pt>
                <c:pt idx="51">
                  <c:v>1.0</c:v>
                </c:pt>
                <c:pt idx="52">
                  <c:v>1.0</c:v>
                </c:pt>
                <c:pt idx="53">
                  <c:v>1.0</c:v>
                </c:pt>
                <c:pt idx="54">
                  <c:v>1.0</c:v>
                </c:pt>
                <c:pt idx="55">
                  <c:v>1.0</c:v>
                </c:pt>
                <c:pt idx="56">
                  <c:v>1.0</c:v>
                </c:pt>
                <c:pt idx="57">
                  <c:v>1.0</c:v>
                </c:pt>
                <c:pt idx="58">
                  <c:v>1.0</c:v>
                </c:pt>
                <c:pt idx="59">
                  <c:v>1.0</c:v>
                </c:pt>
                <c:pt idx="60">
                  <c:v>1.0</c:v>
                </c:pt>
              </c:numCache>
            </c:numRef>
          </c:yVal>
          <c:smooth val="0"/>
          <c:extLst xmlns:c16r2="http://schemas.microsoft.com/office/drawing/2015/06/chart">
            <c:ext xmlns:c16="http://schemas.microsoft.com/office/drawing/2014/chart" uri="{C3380CC4-5D6E-409C-BE32-E72D297353CC}">
              <c16:uniqueId val="{00000007-719F-4E0A-B996-B799D6EE6EFD}"/>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Sheet1!$J$2:$J$62</c:f>
              <c:numCache>
                <c:formatCode>General</c:formatCode>
                <c:ptCount val="61"/>
              </c:numCache>
            </c:numRef>
          </c:yVal>
          <c:smooth val="0"/>
          <c:extLst xmlns:c16r2="http://schemas.microsoft.com/office/drawing/2015/06/chart">
            <c:ext xmlns:c16="http://schemas.microsoft.com/office/drawing/2014/chart" uri="{C3380CC4-5D6E-409C-BE32-E72D297353CC}">
              <c16:uniqueId val="{00000008-719F-4E0A-B996-B799D6EE6EFD}"/>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Sheet1!$K$2:$K$62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9-719F-4E0A-B996-B799D6EE6EFD}"/>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Sheet1!$L$2:$L$62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A-719F-4E0A-B996-B799D6EE6EFD}"/>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Sheet1!$M$2:$M$62</c:f>
              <c:numCache>
                <c:formatCode>General</c:formatCode>
                <c:ptCount val="61"/>
              </c:numCache>
            </c:numRef>
          </c:yVal>
          <c:smooth val="1"/>
          <c:extLst xmlns:c16r2="http://schemas.microsoft.com/office/drawing/2015/06/chart">
            <c:ext xmlns:c16="http://schemas.microsoft.com/office/drawing/2014/chart" uri="{C3380CC4-5D6E-409C-BE32-E72D297353CC}">
              <c16:uniqueId val="{00000013-719F-4E0A-B996-B799D6EE6EFD}"/>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Sheet1!$N$2:$N$62</c:f>
              <c:numCache>
                <c:formatCode>General</c:formatCode>
                <c:ptCount val="61"/>
              </c:numCache>
            </c:numRef>
          </c:yVal>
          <c:smooth val="1"/>
          <c:extLst xmlns:c16r2="http://schemas.microsoft.com/office/drawing/2015/06/chart">
            <c:ext xmlns:c16="http://schemas.microsoft.com/office/drawing/2014/chart" uri="{C3380CC4-5D6E-409C-BE32-E72D297353CC}">
              <c16:uniqueId val="{00000014-719F-4E0A-B996-B799D6EE6EFD}"/>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Sheet1!$O$2:$O$62</c:f>
              <c:numCache>
                <c:formatCode>General</c:formatCode>
                <c:ptCount val="61"/>
              </c:numCache>
            </c:numRef>
          </c:yVal>
          <c:smooth val="1"/>
          <c:extLst xmlns:c16r2="http://schemas.microsoft.com/office/drawing/2015/06/chart">
            <c:ext xmlns:c16="http://schemas.microsoft.com/office/drawing/2014/chart" uri="{C3380CC4-5D6E-409C-BE32-E72D297353CC}">
              <c16:uniqueId val="{00000015-719F-4E0A-B996-B799D6EE6EFD}"/>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Sheet1!$P$2:$P$62</c:f>
              <c:numCache>
                <c:formatCode>General</c:formatCode>
                <c:ptCount val="61"/>
              </c:numCache>
            </c:numRef>
          </c:yVal>
          <c:smooth val="1"/>
          <c:extLst xmlns:c16r2="http://schemas.microsoft.com/office/drawing/2015/06/chart">
            <c:ext xmlns:c16="http://schemas.microsoft.com/office/drawing/2014/chart" uri="{C3380CC4-5D6E-409C-BE32-E72D297353CC}">
              <c16:uniqueId val="{00000016-719F-4E0A-B996-B799D6EE6EFD}"/>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Sheet1!$Q$2:$Q$62</c:f>
              <c:numCache>
                <c:formatCode>General</c:formatCode>
                <c:ptCount val="61"/>
              </c:numCache>
            </c:numRef>
          </c:yVal>
          <c:smooth val="1"/>
          <c:extLst xmlns:c16r2="http://schemas.microsoft.com/office/drawing/2015/06/chart">
            <c:ext xmlns:c16="http://schemas.microsoft.com/office/drawing/2014/chart" uri="{C3380CC4-5D6E-409C-BE32-E72D297353CC}">
              <c16:uniqueId val="{00000017-719F-4E0A-B996-B799D6EE6EFD}"/>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Sheet1!$R$2:$R$62</c:f>
              <c:numCache>
                <c:formatCode>General</c:formatCode>
                <c:ptCount val="61"/>
              </c:numCache>
            </c:numRef>
          </c:yVal>
          <c:smooth val="1"/>
          <c:extLst xmlns:c16r2="http://schemas.microsoft.com/office/drawing/2015/06/chart">
            <c:ext xmlns:c16="http://schemas.microsoft.com/office/drawing/2014/chart" uri="{C3380CC4-5D6E-409C-BE32-E72D297353CC}">
              <c16:uniqueId val="{00000018-719F-4E0A-B996-B799D6EE6EFD}"/>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Sheet1!$S$2:$S$62</c:f>
              <c:numCache>
                <c:formatCode>General</c:formatCode>
                <c:ptCount val="61"/>
              </c:numCache>
            </c:numRef>
          </c:yVal>
          <c:smooth val="1"/>
          <c:extLst xmlns:c16r2="http://schemas.microsoft.com/office/drawing/2015/06/chart">
            <c:ext xmlns:c16="http://schemas.microsoft.com/office/drawing/2014/chart" uri="{C3380CC4-5D6E-409C-BE32-E72D297353CC}">
              <c16:uniqueId val="{00000019-719F-4E0A-B996-B799D6EE6EFD}"/>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Sheet1!$T$2:$T$62</c:f>
              <c:numCache>
                <c:formatCode>General</c:formatCode>
                <c:ptCount val="61"/>
              </c:numCache>
            </c:numRef>
          </c:yVal>
          <c:smooth val="1"/>
          <c:extLst xmlns:c16r2="http://schemas.microsoft.com/office/drawing/2015/06/chart">
            <c:ext xmlns:c16="http://schemas.microsoft.com/office/drawing/2014/chart" uri="{C3380CC4-5D6E-409C-BE32-E72D297353CC}">
              <c16:uniqueId val="{0000001A-719F-4E0A-B996-B799D6EE6EFD}"/>
            </c:ext>
          </c:extLst>
        </c:ser>
        <c:dLbls>
          <c:showLegendKey val="0"/>
          <c:showVal val="0"/>
          <c:showCatName val="0"/>
          <c:showSerName val="0"/>
          <c:showPercent val="0"/>
          <c:showBubbleSize val="0"/>
        </c:dLbls>
        <c:axId val="-2123751968"/>
        <c:axId val="-2123756144"/>
      </c:scatterChart>
      <c:valAx>
        <c:axId val="-2123751968"/>
        <c:scaling>
          <c:orientation val="minMax"/>
          <c:max val="2.0"/>
          <c:min val="1.5"/>
        </c:scaling>
        <c:delete val="1"/>
        <c:axPos val="b"/>
        <c:numFmt formatCode="#,##0.0" sourceLinked="0"/>
        <c:majorTickMark val="out"/>
        <c:minorTickMark val="none"/>
        <c:tickLblPos val="nextTo"/>
        <c:crossAx val="-2123756144"/>
        <c:crosses val="autoZero"/>
        <c:crossBetween val="midCat"/>
      </c:valAx>
      <c:valAx>
        <c:axId val="-2123756144"/>
        <c:scaling>
          <c:orientation val="minMax"/>
          <c:max val="1.01"/>
          <c:min val="-0.01"/>
        </c:scaling>
        <c:delete val="1"/>
        <c:axPos val="l"/>
        <c:numFmt formatCode="#,##0.00" sourceLinked="0"/>
        <c:majorTickMark val="out"/>
        <c:minorTickMark val="none"/>
        <c:tickLblPos val="nextTo"/>
        <c:crossAx val="-2123751968"/>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Y-Values</c:v>
                </c:pt>
              </c:strCache>
            </c:strRef>
          </c:tx>
          <c:spPr>
            <a:ln w="57150" cap="rnd" cmpd="sng">
              <a:solidFill>
                <a:schemeClr val="accent1"/>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Sheet1!$B$2:$B$62</c:f>
              <c:numCache>
                <c:formatCode>General</c:formatCode>
                <c:ptCount val="61"/>
                <c:pt idx="0">
                  <c:v>0.0</c:v>
                </c:pt>
                <c:pt idx="1">
                  <c:v>0.0</c:v>
                </c:pt>
                <c:pt idx="2">
                  <c:v>0.0</c:v>
                </c:pt>
                <c:pt idx="3">
                  <c:v>0.0</c:v>
                </c:pt>
                <c:pt idx="4">
                  <c:v>7.95732041883839E-292</c:v>
                </c:pt>
                <c:pt idx="5">
                  <c:v>4.87628090880183E-256</c:v>
                </c:pt>
                <c:pt idx="6">
                  <c:v>1.31193141853073E-222</c:v>
                </c:pt>
                <c:pt idx="7">
                  <c:v>1.55074095490988E-191</c:v>
                </c:pt>
                <c:pt idx="8">
                  <c:v>8.06033418986974E-163</c:v>
                </c:pt>
                <c:pt idx="9">
                  <c:v>1.844309612008E-136</c:v>
                </c:pt>
                <c:pt idx="10">
                  <c:v>1.86038892729099E-112</c:v>
                </c:pt>
                <c:pt idx="11">
                  <c:v>8.28870025870171E-91</c:v>
                </c:pt>
                <c:pt idx="12">
                  <c:v>1.63532527357116E-71</c:v>
                </c:pt>
                <c:pt idx="13">
                  <c:v>1.43397325929194E-54</c:v>
                </c:pt>
                <c:pt idx="14">
                  <c:v>5.61868721560178E-40</c:v>
                </c:pt>
                <c:pt idx="15">
                  <c:v>9.9206213131685E-28</c:v>
                </c:pt>
                <c:pt idx="16">
                  <c:v>8.00604417077744E-18</c:v>
                </c:pt>
                <c:pt idx="17">
                  <c:v>3.03288841533774E-10</c:v>
                </c:pt>
                <c:pt idx="18">
                  <c:v>5.71978273130237E-5</c:v>
                </c:pt>
                <c:pt idx="19">
                  <c:v>0.063385642286706</c:v>
                </c:pt>
                <c:pt idx="20">
                  <c:v>0.789277832032632</c:v>
                </c:pt>
                <c:pt idx="21">
                  <c:v>0.98</c:v>
                </c:pt>
                <c:pt idx="22">
                  <c:v>0.999999976942098</c:v>
                </c:pt>
                <c:pt idx="23">
                  <c:v>0.999999999999997</c:v>
                </c:pt>
                <c:pt idx="24">
                  <c:v>1.0</c:v>
                </c:pt>
                <c:pt idx="25">
                  <c:v>1.0</c:v>
                </c:pt>
                <c:pt idx="26">
                  <c:v>1.0</c:v>
                </c:pt>
                <c:pt idx="27">
                  <c:v>1.0</c:v>
                </c:pt>
                <c:pt idx="28">
                  <c:v>1.0</c:v>
                </c:pt>
                <c:pt idx="29">
                  <c:v>1.0</c:v>
                </c:pt>
                <c:pt idx="30">
                  <c:v>1.0</c:v>
                </c:pt>
                <c:pt idx="31">
                  <c:v>1.0</c:v>
                </c:pt>
                <c:pt idx="32">
                  <c:v>1.0</c:v>
                </c:pt>
                <c:pt idx="33">
                  <c:v>1.0</c:v>
                </c:pt>
                <c:pt idx="34">
                  <c:v>1.0</c:v>
                </c:pt>
                <c:pt idx="35">
                  <c:v>1.0</c:v>
                </c:pt>
                <c:pt idx="36">
                  <c:v>1.0</c:v>
                </c:pt>
                <c:pt idx="37">
                  <c:v>1.0</c:v>
                </c:pt>
                <c:pt idx="38">
                  <c:v>1.0</c:v>
                </c:pt>
                <c:pt idx="39">
                  <c:v>1.0</c:v>
                </c:pt>
                <c:pt idx="40">
                  <c:v>1.0</c:v>
                </c:pt>
                <c:pt idx="41">
                  <c:v>1.0</c:v>
                </c:pt>
                <c:pt idx="42">
                  <c:v>1.0</c:v>
                </c:pt>
                <c:pt idx="43">
                  <c:v>1.0</c:v>
                </c:pt>
                <c:pt idx="44">
                  <c:v>1.0</c:v>
                </c:pt>
                <c:pt idx="45">
                  <c:v>1.0</c:v>
                </c:pt>
                <c:pt idx="46">
                  <c:v>1.0</c:v>
                </c:pt>
                <c:pt idx="47">
                  <c:v>1.0</c:v>
                </c:pt>
                <c:pt idx="48">
                  <c:v>1.0</c:v>
                </c:pt>
                <c:pt idx="49">
                  <c:v>1.0</c:v>
                </c:pt>
                <c:pt idx="50">
                  <c:v>1.0</c:v>
                </c:pt>
                <c:pt idx="51">
                  <c:v>1.0</c:v>
                </c:pt>
                <c:pt idx="52">
                  <c:v>1.0</c:v>
                </c:pt>
                <c:pt idx="53">
                  <c:v>1.0</c:v>
                </c:pt>
                <c:pt idx="54">
                  <c:v>1.0</c:v>
                </c:pt>
                <c:pt idx="55">
                  <c:v>1.0</c:v>
                </c:pt>
                <c:pt idx="56">
                  <c:v>1.0</c:v>
                </c:pt>
                <c:pt idx="57">
                  <c:v>1.0</c:v>
                </c:pt>
                <c:pt idx="58">
                  <c:v>1.0</c:v>
                </c:pt>
                <c:pt idx="59">
                  <c:v>1.0</c:v>
                </c:pt>
                <c:pt idx="60">
                  <c:v>1.0</c:v>
                </c:pt>
              </c:numCache>
            </c:numRef>
          </c:yVal>
          <c:smooth val="1"/>
          <c:extLst xmlns:c16r2="http://schemas.microsoft.com/office/drawing/2015/06/chart">
            <c:ext xmlns:c16="http://schemas.microsoft.com/office/drawing/2014/chart" uri="{C3380CC4-5D6E-409C-BE32-E72D297353CC}">
              <c16:uniqueId val="{00000000-1B01-4B9E-8AF3-B6DB9E1A6AC0}"/>
            </c:ext>
          </c:extLst>
        </c:ser>
        <c:ser>
          <c:idx val="1"/>
          <c:order val="1"/>
          <c:tx>
            <c:strRef>
              <c:f>Sheet1!$C$1</c:f>
              <c:strCache>
                <c:ptCount val="1"/>
                <c:pt idx="0">
                  <c:v>Column1</c:v>
                </c:pt>
              </c:strCache>
            </c:strRef>
          </c:tx>
          <c:spPr>
            <a:ln w="57150" cap="rnd">
              <a:solidFill>
                <a:schemeClr val="accent2"/>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Sheet1!$C$2:$C$62</c:f>
              <c:numCache>
                <c:formatCode>General</c:formatCode>
                <c:ptCount val="61"/>
                <c:pt idx="0">
                  <c:v>4.52348241781279E-126</c:v>
                </c:pt>
                <c:pt idx="1">
                  <c:v>1.53489504723351E-114</c:v>
                </c:pt>
                <c:pt idx="2">
                  <c:v>1.42965338188422E-103</c:v>
                </c:pt>
                <c:pt idx="3">
                  <c:v>3.65632350042749E-93</c:v>
                </c:pt>
                <c:pt idx="4">
                  <c:v>2.56835619269657E-83</c:v>
                </c:pt>
                <c:pt idx="5">
                  <c:v>4.95703289766886E-74</c:v>
                </c:pt>
                <c:pt idx="6">
                  <c:v>2.62986582078674E-65</c:v>
                </c:pt>
                <c:pt idx="7">
                  <c:v>3.83723392543623E-57</c:v>
                </c:pt>
                <c:pt idx="8">
                  <c:v>1.54082326983449E-49</c:v>
                </c:pt>
                <c:pt idx="9">
                  <c:v>1.70403599210453E-42</c:v>
                </c:pt>
                <c:pt idx="10">
                  <c:v>5.19545571168521E-36</c:v>
                </c:pt>
                <c:pt idx="11">
                  <c:v>4.37252469790571E-30</c:v>
                </c:pt>
                <c:pt idx="12">
                  <c:v>1.01745008669771E-24</c:v>
                </c:pt>
                <c:pt idx="13">
                  <c:v>6.56009115731236E-20</c:v>
                </c:pt>
                <c:pt idx="14">
                  <c:v>1.1754817518295E-15</c:v>
                </c:pt>
                <c:pt idx="15">
                  <c:v>5.87848486322468E-12</c:v>
                </c:pt>
                <c:pt idx="16">
                  <c:v>8.25601394194037E-9</c:v>
                </c:pt>
                <c:pt idx="17">
                  <c:v>3.28814889910227E-6</c:v>
                </c:pt>
                <c:pt idx="18">
                  <c:v>0.000377403181191352</c:v>
                </c:pt>
                <c:pt idx="19">
                  <c:v>0.0128487333177164</c:v>
                </c:pt>
                <c:pt idx="20">
                  <c:v>0.137273736835033</c:v>
                </c:pt>
                <c:pt idx="21">
                  <c:v>0.518127001938993</c:v>
                </c:pt>
                <c:pt idx="22">
                  <c:v>0.881705698458728</c:v>
                </c:pt>
                <c:pt idx="23">
                  <c:v>0.989874375573992</c:v>
                </c:pt>
                <c:pt idx="24">
                  <c:v>0.999729674885737</c:v>
                </c:pt>
                <c:pt idx="25">
                  <c:v>0.999997865805903</c:v>
                </c:pt>
                <c:pt idx="26">
                  <c:v>0.999999995152212</c:v>
                </c:pt>
                <c:pt idx="27">
                  <c:v>0.99999999999688</c:v>
                </c:pt>
                <c:pt idx="28">
                  <c:v>0.999999999999999</c:v>
                </c:pt>
                <c:pt idx="29">
                  <c:v>1.0</c:v>
                </c:pt>
                <c:pt idx="30">
                  <c:v>1.0</c:v>
                </c:pt>
                <c:pt idx="31">
                  <c:v>1.0</c:v>
                </c:pt>
                <c:pt idx="32">
                  <c:v>1.0</c:v>
                </c:pt>
                <c:pt idx="33">
                  <c:v>1.0</c:v>
                </c:pt>
                <c:pt idx="34">
                  <c:v>1.0</c:v>
                </c:pt>
                <c:pt idx="35">
                  <c:v>1.0</c:v>
                </c:pt>
                <c:pt idx="36">
                  <c:v>1.0</c:v>
                </c:pt>
                <c:pt idx="37">
                  <c:v>1.0</c:v>
                </c:pt>
                <c:pt idx="38">
                  <c:v>1.0</c:v>
                </c:pt>
                <c:pt idx="39">
                  <c:v>1.0</c:v>
                </c:pt>
                <c:pt idx="40">
                  <c:v>1.0</c:v>
                </c:pt>
                <c:pt idx="41">
                  <c:v>1.0</c:v>
                </c:pt>
                <c:pt idx="42">
                  <c:v>1.0</c:v>
                </c:pt>
                <c:pt idx="43">
                  <c:v>1.0</c:v>
                </c:pt>
                <c:pt idx="44">
                  <c:v>1.0</c:v>
                </c:pt>
                <c:pt idx="45">
                  <c:v>1.0</c:v>
                </c:pt>
                <c:pt idx="46">
                  <c:v>1.0</c:v>
                </c:pt>
                <c:pt idx="47">
                  <c:v>1.0</c:v>
                </c:pt>
                <c:pt idx="48">
                  <c:v>1.0</c:v>
                </c:pt>
                <c:pt idx="49">
                  <c:v>1.0</c:v>
                </c:pt>
                <c:pt idx="50">
                  <c:v>1.0</c:v>
                </c:pt>
                <c:pt idx="51">
                  <c:v>1.0</c:v>
                </c:pt>
                <c:pt idx="52">
                  <c:v>1.0</c:v>
                </c:pt>
                <c:pt idx="53">
                  <c:v>1.0</c:v>
                </c:pt>
                <c:pt idx="54">
                  <c:v>1.0</c:v>
                </c:pt>
                <c:pt idx="55">
                  <c:v>1.0</c:v>
                </c:pt>
                <c:pt idx="56">
                  <c:v>1.0</c:v>
                </c:pt>
                <c:pt idx="57">
                  <c:v>1.0</c:v>
                </c:pt>
                <c:pt idx="58">
                  <c:v>1.0</c:v>
                </c:pt>
                <c:pt idx="59">
                  <c:v>1.0</c:v>
                </c:pt>
                <c:pt idx="60">
                  <c:v>1.0</c:v>
                </c:pt>
              </c:numCache>
            </c:numRef>
          </c:yVal>
          <c:smooth val="1"/>
          <c:extLst xmlns:c16r2="http://schemas.microsoft.com/office/drawing/2015/06/chart">
            <c:ext xmlns:c16="http://schemas.microsoft.com/office/drawing/2014/chart" uri="{C3380CC4-5D6E-409C-BE32-E72D297353CC}">
              <c16:uniqueId val="{00000001-1B01-4B9E-8AF3-B6DB9E1A6AC0}"/>
            </c:ext>
          </c:extLst>
        </c:ser>
        <c:ser>
          <c:idx val="2"/>
          <c:order val="2"/>
          <c:tx>
            <c:strRef>
              <c:f>Sheet1!$D$1</c:f>
              <c:strCache>
                <c:ptCount val="1"/>
                <c:pt idx="0">
                  <c:v>Column2</c:v>
                </c:pt>
              </c:strCache>
            </c:strRef>
          </c:tx>
          <c:spPr>
            <a:ln w="57150" cap="rnd">
              <a:solidFill>
                <a:schemeClr val="accent3"/>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Sheet1!$D$2:$D$62</c:f>
              <c:numCache>
                <c:formatCode>General</c:formatCode>
                <c:ptCount val="61"/>
                <c:pt idx="0">
                  <c:v>1.12574748794594E-111</c:v>
                </c:pt>
                <c:pt idx="1">
                  <c:v>6.26301271365318E-102</c:v>
                </c:pt>
                <c:pt idx="2">
                  <c:v>1.22917101031665E-92</c:v>
                </c:pt>
                <c:pt idx="3">
                  <c:v>8.51191532941533E-84</c:v>
                </c:pt>
                <c:pt idx="4">
                  <c:v>2.08038322728093E-75</c:v>
                </c:pt>
                <c:pt idx="5">
                  <c:v>1.79512590494794E-67</c:v>
                </c:pt>
                <c:pt idx="6">
                  <c:v>5.47066856778908E-60</c:v>
                </c:pt>
                <c:pt idx="7">
                  <c:v>5.89071687350622E-53</c:v>
                </c:pt>
                <c:pt idx="8">
                  <c:v>2.24235518577634E-46</c:v>
                </c:pt>
                <c:pt idx="9">
                  <c:v>3.01942437365929E-40</c:v>
                </c:pt>
                <c:pt idx="10">
                  <c:v>1.43934872321173E-34</c:v>
                </c:pt>
                <c:pt idx="11">
                  <c:v>2.43138247999788E-29</c:v>
                </c:pt>
                <c:pt idx="12">
                  <c:v>1.45721669416547E-24</c:v>
                </c:pt>
                <c:pt idx="13">
                  <c:v>3.10367814749769E-20</c:v>
                </c:pt>
                <c:pt idx="14">
                  <c:v>2.35416864297598E-16</c:v>
                </c:pt>
                <c:pt idx="15">
                  <c:v>6.37780101078488E-13</c:v>
                </c:pt>
                <c:pt idx="16">
                  <c:v>6.19667052589759E-10</c:v>
                </c:pt>
                <c:pt idx="17">
                  <c:v>2.17225397145107E-7</c:v>
                </c:pt>
                <c:pt idx="18">
                  <c:v>2.77292507003529E-5</c:v>
                </c:pt>
                <c:pt idx="19">
                  <c:v>0.00130846466860542</c:v>
                </c:pt>
                <c:pt idx="20">
                  <c:v>0.0234268531015899</c:v>
                </c:pt>
                <c:pt idx="21">
                  <c:v>0.167082714152285</c:v>
                </c:pt>
                <c:pt idx="22">
                  <c:v>0.52237083770361</c:v>
                </c:pt>
                <c:pt idx="23">
                  <c:v>0.859475827787731</c:v>
                </c:pt>
                <c:pt idx="24">
                  <c:v>0.982128093317051</c:v>
                </c:pt>
                <c:pt idx="25">
                  <c:v>0.9991009262882</c:v>
                </c:pt>
                <c:pt idx="26">
                  <c:v>0.999982901839198</c:v>
                </c:pt>
                <c:pt idx="27">
                  <c:v>0.999999880048509</c:v>
                </c:pt>
                <c:pt idx="28">
                  <c:v>0.999999999693944</c:v>
                </c:pt>
                <c:pt idx="29">
                  <c:v>0.999999999999718</c:v>
                </c:pt>
                <c:pt idx="30">
                  <c:v>1.0</c:v>
                </c:pt>
                <c:pt idx="31">
                  <c:v>1.0</c:v>
                </c:pt>
                <c:pt idx="32">
                  <c:v>1.0</c:v>
                </c:pt>
                <c:pt idx="33">
                  <c:v>1.0</c:v>
                </c:pt>
                <c:pt idx="34">
                  <c:v>1.0</c:v>
                </c:pt>
                <c:pt idx="35">
                  <c:v>1.0</c:v>
                </c:pt>
                <c:pt idx="36">
                  <c:v>1.0</c:v>
                </c:pt>
                <c:pt idx="37">
                  <c:v>1.0</c:v>
                </c:pt>
                <c:pt idx="38">
                  <c:v>1.0</c:v>
                </c:pt>
                <c:pt idx="39">
                  <c:v>1.0</c:v>
                </c:pt>
                <c:pt idx="40">
                  <c:v>1.0</c:v>
                </c:pt>
                <c:pt idx="41">
                  <c:v>1.0</c:v>
                </c:pt>
                <c:pt idx="42">
                  <c:v>1.0</c:v>
                </c:pt>
                <c:pt idx="43">
                  <c:v>1.0</c:v>
                </c:pt>
                <c:pt idx="44">
                  <c:v>1.0</c:v>
                </c:pt>
                <c:pt idx="45">
                  <c:v>1.0</c:v>
                </c:pt>
                <c:pt idx="46">
                  <c:v>1.0</c:v>
                </c:pt>
                <c:pt idx="47">
                  <c:v>1.0</c:v>
                </c:pt>
                <c:pt idx="48">
                  <c:v>1.0</c:v>
                </c:pt>
                <c:pt idx="49">
                  <c:v>1.0</c:v>
                </c:pt>
                <c:pt idx="50">
                  <c:v>1.0</c:v>
                </c:pt>
                <c:pt idx="51">
                  <c:v>1.0</c:v>
                </c:pt>
                <c:pt idx="52">
                  <c:v>1.0</c:v>
                </c:pt>
                <c:pt idx="53">
                  <c:v>1.0</c:v>
                </c:pt>
                <c:pt idx="54">
                  <c:v>1.0</c:v>
                </c:pt>
                <c:pt idx="55">
                  <c:v>1.0</c:v>
                </c:pt>
                <c:pt idx="56">
                  <c:v>1.0</c:v>
                </c:pt>
                <c:pt idx="57">
                  <c:v>1.0</c:v>
                </c:pt>
                <c:pt idx="58">
                  <c:v>1.0</c:v>
                </c:pt>
                <c:pt idx="59">
                  <c:v>1.0</c:v>
                </c:pt>
                <c:pt idx="60">
                  <c:v>1.0</c:v>
                </c:pt>
              </c:numCache>
            </c:numRef>
          </c:yVal>
          <c:smooth val="1"/>
          <c:extLst xmlns:c16r2="http://schemas.microsoft.com/office/drawing/2015/06/chart">
            <c:ext xmlns:c16="http://schemas.microsoft.com/office/drawing/2014/chart" uri="{C3380CC4-5D6E-409C-BE32-E72D297353CC}">
              <c16:uniqueId val="{00000002-1B01-4B9E-8AF3-B6DB9E1A6AC0}"/>
            </c:ext>
          </c:extLst>
        </c:ser>
        <c:ser>
          <c:idx val="3"/>
          <c:order val="3"/>
          <c:tx>
            <c:strRef>
              <c:f>Sheet1!$E$1</c:f>
              <c:strCache>
                <c:ptCount val="1"/>
                <c:pt idx="0">
                  <c:v>Column3</c:v>
                </c:pt>
              </c:strCache>
            </c:strRef>
          </c:tx>
          <c:spPr>
            <a:ln w="57150" cap="rnd">
              <a:solidFill>
                <a:schemeClr val="accent4"/>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Sheet1!$E$2:$E$62</c:f>
              <c:numCache>
                <c:formatCode>General</c:formatCode>
                <c:ptCount val="61"/>
                <c:pt idx="0">
                  <c:v>7.35684789888582E-48</c:v>
                </c:pt>
                <c:pt idx="1">
                  <c:v>6.91378778320961E-44</c:v>
                </c:pt>
                <c:pt idx="2">
                  <c:v>4.30812250007601E-40</c:v>
                </c:pt>
                <c:pt idx="3">
                  <c:v>1.78030963766626E-36</c:v>
                </c:pt>
                <c:pt idx="4">
                  <c:v>4.88022123791885E-33</c:v>
                </c:pt>
                <c:pt idx="5">
                  <c:v>8.87639999384545E-30</c:v>
                </c:pt>
                <c:pt idx="6">
                  <c:v>1.07157843343636E-26</c:v>
                </c:pt>
                <c:pt idx="7">
                  <c:v>8.58936584782459E-24</c:v>
                </c:pt>
                <c:pt idx="8">
                  <c:v>4.5733910026552E-21</c:v>
                </c:pt>
                <c:pt idx="9">
                  <c:v>1.61838997574925E-18</c:v>
                </c:pt>
                <c:pt idx="10">
                  <c:v>3.80864862680313E-16</c:v>
                </c:pt>
                <c:pt idx="11">
                  <c:v>5.96538536546968E-14</c:v>
                </c:pt>
                <c:pt idx="12">
                  <c:v>6.22449309393329E-12</c:v>
                </c:pt>
                <c:pt idx="13">
                  <c:v>4.33205159819986E-10</c:v>
                </c:pt>
                <c:pt idx="14">
                  <c:v>2.01409993038433E-8</c:v>
                </c:pt>
                <c:pt idx="15">
                  <c:v>6.26822639712077E-7</c:v>
                </c:pt>
                <c:pt idx="16">
                  <c:v>1.3093466624001E-5</c:v>
                </c:pt>
                <c:pt idx="17">
                  <c:v>0.000184249515887712</c:v>
                </c:pt>
                <c:pt idx="18">
                  <c:v>0.00175562824230111</c:v>
                </c:pt>
                <c:pt idx="19">
                  <c:v>0.011411602310966</c:v>
                </c:pt>
                <c:pt idx="20">
                  <c:v>0.0511572285112733</c:v>
                </c:pt>
                <c:pt idx="21">
                  <c:v>0.160820994219403</c:v>
                </c:pt>
                <c:pt idx="22">
                  <c:v>0.363753636223106</c:v>
                </c:pt>
                <c:pt idx="23">
                  <c:v>0.615698465843436</c:v>
                </c:pt>
                <c:pt idx="24">
                  <c:v>0.825581776222895</c:v>
                </c:pt>
                <c:pt idx="25">
                  <c:v>0.942888666558224</c:v>
                </c:pt>
                <c:pt idx="26">
                  <c:v>0.986863093994666</c:v>
                </c:pt>
                <c:pt idx="27">
                  <c:v>0.997913547293098</c:v>
                </c:pt>
                <c:pt idx="28">
                  <c:v>0.999773773361984</c:v>
                </c:pt>
                <c:pt idx="29">
                  <c:v>0.99998338192675</c:v>
                </c:pt>
                <c:pt idx="30">
                  <c:v>0.999999177341796</c:v>
                </c:pt>
                <c:pt idx="31">
                  <c:v>0.999999972658622</c:v>
                </c:pt>
                <c:pt idx="32">
                  <c:v>0.999999999391608</c:v>
                </c:pt>
                <c:pt idx="33">
                  <c:v>0.999999999990955</c:v>
                </c:pt>
                <c:pt idx="34">
                  <c:v>0.99999999999991</c:v>
                </c:pt>
                <c:pt idx="35">
                  <c:v>0.999999999999999</c:v>
                </c:pt>
                <c:pt idx="36">
                  <c:v>1.0</c:v>
                </c:pt>
                <c:pt idx="37">
                  <c:v>1.0</c:v>
                </c:pt>
                <c:pt idx="38">
                  <c:v>1.0</c:v>
                </c:pt>
                <c:pt idx="39">
                  <c:v>1.0</c:v>
                </c:pt>
                <c:pt idx="40">
                  <c:v>1.0</c:v>
                </c:pt>
                <c:pt idx="41">
                  <c:v>1.0</c:v>
                </c:pt>
                <c:pt idx="42">
                  <c:v>1.0</c:v>
                </c:pt>
                <c:pt idx="43">
                  <c:v>1.0</c:v>
                </c:pt>
                <c:pt idx="44">
                  <c:v>1.0</c:v>
                </c:pt>
                <c:pt idx="45">
                  <c:v>1.0</c:v>
                </c:pt>
                <c:pt idx="46">
                  <c:v>1.0</c:v>
                </c:pt>
                <c:pt idx="47">
                  <c:v>1.0</c:v>
                </c:pt>
                <c:pt idx="48">
                  <c:v>1.0</c:v>
                </c:pt>
                <c:pt idx="49">
                  <c:v>1.0</c:v>
                </c:pt>
                <c:pt idx="50">
                  <c:v>1.0</c:v>
                </c:pt>
                <c:pt idx="51">
                  <c:v>1.0</c:v>
                </c:pt>
                <c:pt idx="52">
                  <c:v>1.0</c:v>
                </c:pt>
                <c:pt idx="53">
                  <c:v>1.0</c:v>
                </c:pt>
                <c:pt idx="54">
                  <c:v>1.0</c:v>
                </c:pt>
                <c:pt idx="55">
                  <c:v>1.0</c:v>
                </c:pt>
                <c:pt idx="56">
                  <c:v>1.0</c:v>
                </c:pt>
                <c:pt idx="57">
                  <c:v>1.0</c:v>
                </c:pt>
                <c:pt idx="58">
                  <c:v>1.0</c:v>
                </c:pt>
                <c:pt idx="59">
                  <c:v>1.0</c:v>
                </c:pt>
                <c:pt idx="60">
                  <c:v>1.0</c:v>
                </c:pt>
              </c:numCache>
            </c:numRef>
          </c:yVal>
          <c:smooth val="1"/>
          <c:extLst xmlns:c16r2="http://schemas.microsoft.com/office/drawing/2015/06/chart">
            <c:ext xmlns:c16="http://schemas.microsoft.com/office/drawing/2014/chart" uri="{C3380CC4-5D6E-409C-BE32-E72D297353CC}">
              <c16:uniqueId val="{00000003-1B01-4B9E-8AF3-B6DB9E1A6AC0}"/>
            </c:ext>
          </c:extLst>
        </c:ser>
        <c:ser>
          <c:idx val="4"/>
          <c:order val="4"/>
          <c:tx>
            <c:strRef>
              <c:f>Sheet1!$F$1</c:f>
              <c:strCache>
                <c:ptCount val="1"/>
                <c:pt idx="0">
                  <c:v>Column4</c:v>
                </c:pt>
              </c:strCache>
            </c:strRef>
          </c:tx>
          <c:spPr>
            <a:ln w="57150" cap="rnd">
              <a:solidFill>
                <a:schemeClr val="accent5"/>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Sheet1!$F$2:$F$62</c:f>
              <c:numCache>
                <c:formatCode>General</c:formatCode>
                <c:ptCount val="61"/>
                <c:pt idx="0">
                  <c:v>1.10543248280985E-86</c:v>
                </c:pt>
                <c:pt idx="1">
                  <c:v>1.05500848875557E-79</c:v>
                </c:pt>
                <c:pt idx="2">
                  <c:v>5.05526096493258E-73</c:v>
                </c:pt>
                <c:pt idx="3">
                  <c:v>1.21638771569009E-66</c:v>
                </c:pt>
                <c:pt idx="4">
                  <c:v>1.47004070352472E-60</c:v>
                </c:pt>
                <c:pt idx="5">
                  <c:v>8.92518114747454E-55</c:v>
                </c:pt>
                <c:pt idx="6">
                  <c:v>2.72303198691458E-49</c:v>
                </c:pt>
                <c:pt idx="7">
                  <c:v>4.17612984164548E-44</c:v>
                </c:pt>
                <c:pt idx="8">
                  <c:v>3.22064484049214E-39</c:v>
                </c:pt>
                <c:pt idx="9">
                  <c:v>1.2495451910995E-34</c:v>
                </c:pt>
                <c:pt idx="10">
                  <c:v>2.44024192924167E-30</c:v>
                </c:pt>
                <c:pt idx="11">
                  <c:v>2.40030749963802E-26</c:v>
                </c:pt>
                <c:pt idx="12">
                  <c:v>1.19014582462871E-22</c:v>
                </c:pt>
                <c:pt idx="13">
                  <c:v>2.97759162110974E-19</c:v>
                </c:pt>
                <c:pt idx="14">
                  <c:v>3.76366271594461E-16</c:v>
                </c:pt>
                <c:pt idx="15">
                  <c:v>2.40739398043393E-13</c:v>
                </c:pt>
                <c:pt idx="16">
                  <c:v>7.80933342605985E-11</c:v>
                </c:pt>
                <c:pt idx="17">
                  <c:v>1.28850296605529E-8</c:v>
                </c:pt>
                <c:pt idx="18">
                  <c:v>1.08578054892632E-6</c:v>
                </c:pt>
                <c:pt idx="19">
                  <c:v>4.70065910889482E-5</c:v>
                </c:pt>
                <c:pt idx="20">
                  <c:v>0.0010548979073203</c:v>
                </c:pt>
                <c:pt idx="21">
                  <c:v>0.0124450398781363</c:v>
                </c:pt>
                <c:pt idx="22">
                  <c:v>0.0789920487682089</c:v>
                </c:pt>
                <c:pt idx="23">
                  <c:v>0.28073356590393</c:v>
                </c:pt>
                <c:pt idx="24">
                  <c:v>0.598921559698203</c:v>
                </c:pt>
                <c:pt idx="25">
                  <c:v>0.860324197105636</c:v>
                </c:pt>
                <c:pt idx="26">
                  <c:v>0.972125809117074</c:v>
                </c:pt>
                <c:pt idx="27">
                  <c:v>0.99696723602484</c:v>
                </c:pt>
                <c:pt idx="28">
                  <c:v>0.999825179103421</c:v>
                </c:pt>
                <c:pt idx="29">
                  <c:v>0.999994751126395</c:v>
                </c:pt>
                <c:pt idx="30">
                  <c:v>0.999999918783722</c:v>
                </c:pt>
                <c:pt idx="31">
                  <c:v>0.999999999356852</c:v>
                </c:pt>
                <c:pt idx="32">
                  <c:v>0.999999999997406</c:v>
                </c:pt>
                <c:pt idx="33">
                  <c:v>0.999999999999995</c:v>
                </c:pt>
                <c:pt idx="34">
                  <c:v>1.0</c:v>
                </c:pt>
                <c:pt idx="35">
                  <c:v>1.0</c:v>
                </c:pt>
                <c:pt idx="36">
                  <c:v>1.0</c:v>
                </c:pt>
                <c:pt idx="37">
                  <c:v>1.0</c:v>
                </c:pt>
                <c:pt idx="38">
                  <c:v>1.0</c:v>
                </c:pt>
                <c:pt idx="39">
                  <c:v>1.0</c:v>
                </c:pt>
                <c:pt idx="40">
                  <c:v>1.0</c:v>
                </c:pt>
                <c:pt idx="41">
                  <c:v>1.0</c:v>
                </c:pt>
                <c:pt idx="42">
                  <c:v>1.0</c:v>
                </c:pt>
                <c:pt idx="43">
                  <c:v>1.0</c:v>
                </c:pt>
                <c:pt idx="44">
                  <c:v>1.0</c:v>
                </c:pt>
                <c:pt idx="45">
                  <c:v>1.0</c:v>
                </c:pt>
                <c:pt idx="46">
                  <c:v>1.0</c:v>
                </c:pt>
                <c:pt idx="47">
                  <c:v>1.0</c:v>
                </c:pt>
                <c:pt idx="48">
                  <c:v>1.0</c:v>
                </c:pt>
                <c:pt idx="49">
                  <c:v>1.0</c:v>
                </c:pt>
                <c:pt idx="50">
                  <c:v>1.0</c:v>
                </c:pt>
                <c:pt idx="51">
                  <c:v>1.0</c:v>
                </c:pt>
                <c:pt idx="52">
                  <c:v>1.0</c:v>
                </c:pt>
                <c:pt idx="53">
                  <c:v>1.0</c:v>
                </c:pt>
                <c:pt idx="54">
                  <c:v>1.0</c:v>
                </c:pt>
                <c:pt idx="55">
                  <c:v>1.0</c:v>
                </c:pt>
                <c:pt idx="56">
                  <c:v>1.0</c:v>
                </c:pt>
                <c:pt idx="57">
                  <c:v>1.0</c:v>
                </c:pt>
                <c:pt idx="58">
                  <c:v>1.0</c:v>
                </c:pt>
                <c:pt idx="59">
                  <c:v>1.0</c:v>
                </c:pt>
                <c:pt idx="60">
                  <c:v>1.0</c:v>
                </c:pt>
              </c:numCache>
            </c:numRef>
          </c:yVal>
          <c:smooth val="1"/>
          <c:extLst xmlns:c16r2="http://schemas.microsoft.com/office/drawing/2015/06/chart">
            <c:ext xmlns:c16="http://schemas.microsoft.com/office/drawing/2014/chart" uri="{C3380CC4-5D6E-409C-BE32-E72D297353CC}">
              <c16:uniqueId val="{00000004-1B01-4B9E-8AF3-B6DB9E1A6AC0}"/>
            </c:ext>
          </c:extLst>
        </c:ser>
        <c:ser>
          <c:idx val="5"/>
          <c:order val="5"/>
          <c:tx>
            <c:strRef>
              <c:f>Sheet1!$G$1</c:f>
              <c:strCache>
                <c:ptCount val="1"/>
                <c:pt idx="0">
                  <c:v>Column5</c:v>
                </c:pt>
              </c:strCache>
            </c:strRef>
          </c:tx>
          <c:spPr>
            <a:ln w="57150" cap="rnd">
              <a:solidFill>
                <a:schemeClr val="accent6"/>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Sheet1!$G$2:$G$62</c:f>
              <c:numCache>
                <c:formatCode>General</c:formatCode>
                <c:ptCount val="61"/>
                <c:pt idx="0">
                  <c:v>9.75739327933629E-54</c:v>
                </c:pt>
                <c:pt idx="1">
                  <c:v>1.40841001611864E-49</c:v>
                </c:pt>
                <c:pt idx="2">
                  <c:v>1.36479725846537E-45</c:v>
                </c:pt>
                <c:pt idx="3">
                  <c:v>8.8801477892486E-42</c:v>
                </c:pt>
                <c:pt idx="4">
                  <c:v>3.88028941579239E-38</c:v>
                </c:pt>
                <c:pt idx="5">
                  <c:v>1.13891205643025E-34</c:v>
                </c:pt>
                <c:pt idx="6">
                  <c:v>2.24596187629562E-31</c:v>
                </c:pt>
                <c:pt idx="7">
                  <c:v>2.97660523026935E-28</c:v>
                </c:pt>
                <c:pt idx="8">
                  <c:v>2.6520857855223E-25</c:v>
                </c:pt>
                <c:pt idx="9">
                  <c:v>1.5891581527529E-22</c:v>
                </c:pt>
                <c:pt idx="10">
                  <c:v>6.40703013433006E-20</c:v>
                </c:pt>
                <c:pt idx="11">
                  <c:v>1.7389720728182E-17</c:v>
                </c:pt>
                <c:pt idx="12">
                  <c:v>3.17951486445755E-15</c:v>
                </c:pt>
                <c:pt idx="13">
                  <c:v>3.91933764854075E-13</c:v>
                </c:pt>
                <c:pt idx="14">
                  <c:v>3.26050374106362E-11</c:v>
                </c:pt>
                <c:pt idx="15">
                  <c:v>1.83285479749596E-9</c:v>
                </c:pt>
                <c:pt idx="16">
                  <c:v>6.97349048414686E-8</c:v>
                </c:pt>
                <c:pt idx="17">
                  <c:v>1.79960269865181E-6</c:v>
                </c:pt>
                <c:pt idx="18">
                  <c:v>3.15895881400316E-5</c:v>
                </c:pt>
                <c:pt idx="19">
                  <c:v>0.000378655349173886</c:v>
                </c:pt>
                <c:pt idx="20">
                  <c:v>0.00311639532431293</c:v>
                </c:pt>
                <c:pt idx="21">
                  <c:v>0.0177499710165843</c:v>
                </c:pt>
                <c:pt idx="22">
                  <c:v>0.070788728701945</c:v>
                </c:pt>
                <c:pt idx="23">
                  <c:v>0.20121905818689</c:v>
                </c:pt>
                <c:pt idx="24">
                  <c:v>0.418939360706795</c:v>
                </c:pt>
                <c:pt idx="25">
                  <c:v>0.665696142351108</c:v>
                </c:pt>
                <c:pt idx="26">
                  <c:v>0.855592968921298</c:v>
                </c:pt>
                <c:pt idx="27">
                  <c:v>0.9548097562445</c:v>
                </c:pt>
                <c:pt idx="28">
                  <c:v>0.989992358548896</c:v>
                </c:pt>
                <c:pt idx="29">
                  <c:v>0.998455444218651</c:v>
                </c:pt>
                <c:pt idx="30">
                  <c:v>0.999835544088317</c:v>
                </c:pt>
                <c:pt idx="31">
                  <c:v>0.999988003148134</c:v>
                </c:pt>
                <c:pt idx="32">
                  <c:v>0.999999403299617</c:v>
                </c:pt>
                <c:pt idx="33">
                  <c:v>0.999999979834626</c:v>
                </c:pt>
                <c:pt idx="34">
                  <c:v>0.999999999538147</c:v>
                </c:pt>
                <c:pt idx="35">
                  <c:v>0.999999999992845</c:v>
                </c:pt>
                <c:pt idx="36">
                  <c:v>0.999999999999925</c:v>
                </c:pt>
                <c:pt idx="37">
                  <c:v>0.999999999999999</c:v>
                </c:pt>
                <c:pt idx="38">
                  <c:v>1.0</c:v>
                </c:pt>
                <c:pt idx="39">
                  <c:v>1.0</c:v>
                </c:pt>
                <c:pt idx="40">
                  <c:v>1.0</c:v>
                </c:pt>
                <c:pt idx="41">
                  <c:v>1.0</c:v>
                </c:pt>
                <c:pt idx="42">
                  <c:v>1.0</c:v>
                </c:pt>
                <c:pt idx="43">
                  <c:v>1.0</c:v>
                </c:pt>
                <c:pt idx="44">
                  <c:v>1.0</c:v>
                </c:pt>
                <c:pt idx="45">
                  <c:v>1.0</c:v>
                </c:pt>
                <c:pt idx="46">
                  <c:v>1.0</c:v>
                </c:pt>
                <c:pt idx="47">
                  <c:v>1.0</c:v>
                </c:pt>
                <c:pt idx="48">
                  <c:v>1.0</c:v>
                </c:pt>
                <c:pt idx="49">
                  <c:v>1.0</c:v>
                </c:pt>
                <c:pt idx="50">
                  <c:v>1.0</c:v>
                </c:pt>
                <c:pt idx="51">
                  <c:v>1.0</c:v>
                </c:pt>
                <c:pt idx="52">
                  <c:v>1.0</c:v>
                </c:pt>
                <c:pt idx="53">
                  <c:v>1.0</c:v>
                </c:pt>
                <c:pt idx="54">
                  <c:v>1.0</c:v>
                </c:pt>
                <c:pt idx="55">
                  <c:v>1.0</c:v>
                </c:pt>
                <c:pt idx="56">
                  <c:v>1.0</c:v>
                </c:pt>
                <c:pt idx="57">
                  <c:v>1.0</c:v>
                </c:pt>
                <c:pt idx="58">
                  <c:v>1.0</c:v>
                </c:pt>
                <c:pt idx="59">
                  <c:v>1.0</c:v>
                </c:pt>
                <c:pt idx="60">
                  <c:v>1.0</c:v>
                </c:pt>
              </c:numCache>
            </c:numRef>
          </c:yVal>
          <c:smooth val="1"/>
          <c:extLst xmlns:c16r2="http://schemas.microsoft.com/office/drawing/2015/06/chart">
            <c:ext xmlns:c16="http://schemas.microsoft.com/office/drawing/2014/chart" uri="{C3380CC4-5D6E-409C-BE32-E72D297353CC}">
              <c16:uniqueId val="{00000005-1B01-4B9E-8AF3-B6DB9E1A6AC0}"/>
            </c:ext>
          </c:extLst>
        </c:ser>
        <c:ser>
          <c:idx val="6"/>
          <c:order val="6"/>
          <c:tx>
            <c:strRef>
              <c:f>Sheet1!$H$1</c:f>
              <c:strCache>
                <c:ptCount val="1"/>
                <c:pt idx="0">
                  <c:v>Column6</c:v>
                </c:pt>
              </c:strCache>
            </c:strRef>
          </c:tx>
          <c:spPr>
            <a:ln w="57150" cap="rnd">
              <a:solidFill>
                <a:schemeClr val="accent1">
                  <a:lumMod val="6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Sheet1!$H$2:$H$62</c:f>
              <c:numCache>
                <c:formatCode>General</c:formatCode>
                <c:ptCount val="61"/>
                <c:pt idx="0">
                  <c:v>8.4361816427831E-293</c:v>
                </c:pt>
                <c:pt idx="1">
                  <c:v>5.14721550994143E-270</c:v>
                </c:pt>
                <c:pt idx="2">
                  <c:v>3.69385559682228E-248</c:v>
                </c:pt>
                <c:pt idx="3">
                  <c:v>3.11842467726493E-227</c:v>
                </c:pt>
                <c:pt idx="4">
                  <c:v>3.09752119410343E-207</c:v>
                </c:pt>
                <c:pt idx="5">
                  <c:v>3.62079498927263E-188</c:v>
                </c:pt>
                <c:pt idx="6">
                  <c:v>4.98200805425608E-170</c:v>
                </c:pt>
                <c:pt idx="7">
                  <c:v>8.07108835518492E-153</c:v>
                </c:pt>
                <c:pt idx="8">
                  <c:v>1.54000837311049E-136</c:v>
                </c:pt>
                <c:pt idx="9">
                  <c:v>3.46208710714951E-121</c:v>
                </c:pt>
                <c:pt idx="10">
                  <c:v>9.17419978845428E-107</c:v>
                </c:pt>
                <c:pt idx="11">
                  <c:v>2.86710862194678E-93</c:v>
                </c:pt>
                <c:pt idx="12">
                  <c:v>1.05741816509027E-80</c:v>
                </c:pt>
                <c:pt idx="13">
                  <c:v>4.60599263399799E-69</c:v>
                </c:pt>
                <c:pt idx="14">
                  <c:v>2.37197167971115E-58</c:v>
                </c:pt>
                <c:pt idx="15">
                  <c:v>1.44598255931257E-48</c:v>
                </c:pt>
                <c:pt idx="16">
                  <c:v>1.04523121445378E-39</c:v>
                </c:pt>
                <c:pt idx="17">
                  <c:v>8.97912179686794E-32</c:v>
                </c:pt>
                <c:pt idx="18">
                  <c:v>9.19553562732046E-25</c:v>
                </c:pt>
                <c:pt idx="19">
                  <c:v>1.12766027853525E-18</c:v>
                </c:pt>
                <c:pt idx="20">
                  <c:v>1.66705173885681E-13</c:v>
                </c:pt>
                <c:pt idx="21">
                  <c:v>3.00285911988689E-9</c:v>
                </c:pt>
                <c:pt idx="22">
                  <c:v>6.71340317368941E-6</c:v>
                </c:pt>
                <c:pt idx="23">
                  <c:v>0.00192949678322404</c:v>
                </c:pt>
                <c:pt idx="24">
                  <c:v>0.0769490986017089</c:v>
                </c:pt>
                <c:pt idx="25">
                  <c:v>0.51502488424078</c:v>
                </c:pt>
                <c:pt idx="26">
                  <c:v>0.933352991822269</c:v>
                </c:pt>
                <c:pt idx="27">
                  <c:v>0.998485627149243</c:v>
                </c:pt>
                <c:pt idx="28">
                  <c:v>0.999995252660475</c:v>
                </c:pt>
                <c:pt idx="29">
                  <c:v>0.999999998091559</c:v>
                </c:pt>
                <c:pt idx="30">
                  <c:v>0.999999999999905</c:v>
                </c:pt>
                <c:pt idx="31">
                  <c:v>1.0</c:v>
                </c:pt>
                <c:pt idx="32">
                  <c:v>1.0</c:v>
                </c:pt>
                <c:pt idx="33">
                  <c:v>1.0</c:v>
                </c:pt>
                <c:pt idx="34">
                  <c:v>1.0</c:v>
                </c:pt>
                <c:pt idx="35">
                  <c:v>1.0</c:v>
                </c:pt>
                <c:pt idx="36">
                  <c:v>1.0</c:v>
                </c:pt>
                <c:pt idx="37">
                  <c:v>1.0</c:v>
                </c:pt>
                <c:pt idx="38">
                  <c:v>1.0</c:v>
                </c:pt>
                <c:pt idx="39">
                  <c:v>1.0</c:v>
                </c:pt>
                <c:pt idx="40">
                  <c:v>1.0</c:v>
                </c:pt>
                <c:pt idx="41">
                  <c:v>1.0</c:v>
                </c:pt>
                <c:pt idx="42">
                  <c:v>1.0</c:v>
                </c:pt>
                <c:pt idx="43">
                  <c:v>1.0</c:v>
                </c:pt>
                <c:pt idx="44">
                  <c:v>1.0</c:v>
                </c:pt>
                <c:pt idx="45">
                  <c:v>1.0</c:v>
                </c:pt>
                <c:pt idx="46">
                  <c:v>1.0</c:v>
                </c:pt>
                <c:pt idx="47">
                  <c:v>1.0</c:v>
                </c:pt>
                <c:pt idx="48">
                  <c:v>1.0</c:v>
                </c:pt>
                <c:pt idx="49">
                  <c:v>1.0</c:v>
                </c:pt>
                <c:pt idx="50">
                  <c:v>1.0</c:v>
                </c:pt>
                <c:pt idx="51">
                  <c:v>1.0</c:v>
                </c:pt>
                <c:pt idx="52">
                  <c:v>1.0</c:v>
                </c:pt>
                <c:pt idx="53">
                  <c:v>1.0</c:v>
                </c:pt>
                <c:pt idx="54">
                  <c:v>1.0</c:v>
                </c:pt>
                <c:pt idx="55">
                  <c:v>1.0</c:v>
                </c:pt>
                <c:pt idx="56">
                  <c:v>1.0</c:v>
                </c:pt>
                <c:pt idx="57">
                  <c:v>1.0</c:v>
                </c:pt>
                <c:pt idx="58">
                  <c:v>1.0</c:v>
                </c:pt>
                <c:pt idx="59">
                  <c:v>1.0</c:v>
                </c:pt>
                <c:pt idx="60">
                  <c:v>1.0</c:v>
                </c:pt>
              </c:numCache>
            </c:numRef>
          </c:yVal>
          <c:smooth val="1"/>
          <c:extLst xmlns:c16r2="http://schemas.microsoft.com/office/drawing/2015/06/chart">
            <c:ext xmlns:c16="http://schemas.microsoft.com/office/drawing/2014/chart" uri="{C3380CC4-5D6E-409C-BE32-E72D297353CC}">
              <c16:uniqueId val="{00000006-1B01-4B9E-8AF3-B6DB9E1A6AC0}"/>
            </c:ext>
          </c:extLst>
        </c:ser>
        <c:ser>
          <c:idx val="7"/>
          <c:order val="7"/>
          <c:tx>
            <c:strRef>
              <c:f>Sheet1!$I$1</c:f>
              <c:strCache>
                <c:ptCount val="1"/>
                <c:pt idx="0">
                  <c:v>Column7</c:v>
                </c:pt>
              </c:strCache>
            </c:strRef>
          </c:tx>
          <c:spPr>
            <a:ln w="57150" cap="rnd">
              <a:solidFill>
                <a:schemeClr val="accent2">
                  <a:lumMod val="6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Sheet1!$I$2:$I$62</c:f>
              <c:numCache>
                <c:formatCode>General</c:formatCode>
                <c:ptCount val="61"/>
                <c:pt idx="0">
                  <c:v>0.0</c:v>
                </c:pt>
                <c:pt idx="1">
                  <c:v>0.0</c:v>
                </c:pt>
                <c:pt idx="2">
                  <c:v>0.0</c:v>
                </c:pt>
                <c:pt idx="3">
                  <c:v>0.0</c:v>
                </c:pt>
                <c:pt idx="4">
                  <c:v>0.0</c:v>
                </c:pt>
                <c:pt idx="5">
                  <c:v>0.0</c:v>
                </c:pt>
                <c:pt idx="6">
                  <c:v>0.0</c:v>
                </c:pt>
                <c:pt idx="7">
                  <c:v>0.0</c:v>
                </c:pt>
                <c:pt idx="8">
                  <c:v>0.0</c:v>
                </c:pt>
                <c:pt idx="9">
                  <c:v>2.72069111562188E-291</c:v>
                </c:pt>
                <c:pt idx="10">
                  <c:v>5.94796868702328E-259</c:v>
                </c:pt>
                <c:pt idx="11">
                  <c:v>1.57641898042144E-228</c:v>
                </c:pt>
                <c:pt idx="12">
                  <c:v>5.06763535493644E-200</c:v>
                </c:pt>
                <c:pt idx="13">
                  <c:v>1.97712294773134E-173</c:v>
                </c:pt>
                <c:pt idx="14">
                  <c:v>9.36874976644085E-149</c:v>
                </c:pt>
                <c:pt idx="15">
                  <c:v>5.39704210291602E-126</c:v>
                </c:pt>
                <c:pt idx="16">
                  <c:v>3.78419877597394E-105</c:v>
                </c:pt>
                <c:pt idx="17">
                  <c:v>3.23451721230063E-86</c:v>
                </c:pt>
                <c:pt idx="18">
                  <c:v>3.37722882163767E-69</c:v>
                </c:pt>
                <c:pt idx="19">
                  <c:v>4.31977954199997E-54</c:v>
                </c:pt>
                <c:pt idx="20">
                  <c:v>6.79632926473684E-41</c:v>
                </c:pt>
                <c:pt idx="21">
                  <c:v>1.32322552019289E-29</c:v>
                </c:pt>
                <c:pt idx="22">
                  <c:v>3.21906089369941E-20</c:v>
                </c:pt>
                <c:pt idx="23">
                  <c:v>9.94926311782985E-13</c:v>
                </c:pt>
                <c:pt idx="24">
                  <c:v>4.03480667498414E-7</c:v>
                </c:pt>
                <c:pt idx="25">
                  <c:v>0.03</c:v>
                </c:pt>
                <c:pt idx="26">
                  <c:v>0.23249869475556</c:v>
                </c:pt>
                <c:pt idx="27">
                  <c:v>0.91479288427035</c:v>
                </c:pt>
                <c:pt idx="28">
                  <c:v>0.999742077583637</c:v>
                </c:pt>
                <c:pt idx="29">
                  <c:v>0.999999987545604</c:v>
                </c:pt>
                <c:pt idx="30">
                  <c:v>0.999999999999992</c:v>
                </c:pt>
                <c:pt idx="31">
                  <c:v>1.0</c:v>
                </c:pt>
                <c:pt idx="32">
                  <c:v>1.0</c:v>
                </c:pt>
                <c:pt idx="33">
                  <c:v>1.0</c:v>
                </c:pt>
                <c:pt idx="34">
                  <c:v>1.0</c:v>
                </c:pt>
                <c:pt idx="35">
                  <c:v>1.0</c:v>
                </c:pt>
                <c:pt idx="36">
                  <c:v>1.0</c:v>
                </c:pt>
                <c:pt idx="37">
                  <c:v>1.0</c:v>
                </c:pt>
                <c:pt idx="38">
                  <c:v>1.0</c:v>
                </c:pt>
                <c:pt idx="39">
                  <c:v>1.0</c:v>
                </c:pt>
                <c:pt idx="40">
                  <c:v>1.0</c:v>
                </c:pt>
                <c:pt idx="41">
                  <c:v>1.0</c:v>
                </c:pt>
                <c:pt idx="42">
                  <c:v>1.0</c:v>
                </c:pt>
                <c:pt idx="43">
                  <c:v>1.0</c:v>
                </c:pt>
                <c:pt idx="44">
                  <c:v>1.0</c:v>
                </c:pt>
                <c:pt idx="45">
                  <c:v>1.0</c:v>
                </c:pt>
                <c:pt idx="46">
                  <c:v>1.0</c:v>
                </c:pt>
                <c:pt idx="47">
                  <c:v>1.0</c:v>
                </c:pt>
                <c:pt idx="48">
                  <c:v>1.0</c:v>
                </c:pt>
                <c:pt idx="49">
                  <c:v>1.0</c:v>
                </c:pt>
                <c:pt idx="50">
                  <c:v>1.0</c:v>
                </c:pt>
                <c:pt idx="51">
                  <c:v>1.0</c:v>
                </c:pt>
                <c:pt idx="52">
                  <c:v>1.0</c:v>
                </c:pt>
                <c:pt idx="53">
                  <c:v>1.0</c:v>
                </c:pt>
                <c:pt idx="54">
                  <c:v>1.0</c:v>
                </c:pt>
                <c:pt idx="55">
                  <c:v>1.0</c:v>
                </c:pt>
                <c:pt idx="56">
                  <c:v>1.0</c:v>
                </c:pt>
                <c:pt idx="57">
                  <c:v>1.0</c:v>
                </c:pt>
                <c:pt idx="58">
                  <c:v>1.0</c:v>
                </c:pt>
                <c:pt idx="59">
                  <c:v>1.0</c:v>
                </c:pt>
                <c:pt idx="60">
                  <c:v>1.0</c:v>
                </c:pt>
              </c:numCache>
            </c:numRef>
          </c:yVal>
          <c:smooth val="1"/>
          <c:extLst xmlns:c16r2="http://schemas.microsoft.com/office/drawing/2015/06/chart">
            <c:ext xmlns:c16="http://schemas.microsoft.com/office/drawing/2014/chart" uri="{C3380CC4-5D6E-409C-BE32-E72D297353CC}">
              <c16:uniqueId val="{00000007-1B01-4B9E-8AF3-B6DB9E1A6AC0}"/>
            </c:ext>
          </c:extLst>
        </c:ser>
        <c:ser>
          <c:idx val="8"/>
          <c:order val="8"/>
          <c:tx>
            <c:strRef>
              <c:f>Sheet1!$J$1</c:f>
              <c:strCache>
                <c:ptCount val="1"/>
                <c:pt idx="0">
                  <c:v>Column8</c:v>
                </c:pt>
              </c:strCache>
            </c:strRef>
          </c:tx>
          <c:spPr>
            <a:ln w="57150" cap="rnd">
              <a:solidFill>
                <a:schemeClr val="accent3">
                  <a:lumMod val="6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Sheet1!$J$2:$J$62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8-1B01-4B9E-8AF3-B6DB9E1A6AC0}"/>
            </c:ext>
          </c:extLst>
        </c:ser>
        <c:ser>
          <c:idx val="9"/>
          <c:order val="9"/>
          <c:tx>
            <c:strRef>
              <c:f>Sheet1!$K$1</c:f>
              <c:strCache>
                <c:ptCount val="1"/>
                <c:pt idx="0">
                  <c:v>Column9</c:v>
                </c:pt>
              </c:strCache>
            </c:strRef>
          </c:tx>
          <c:spPr>
            <a:ln w="19050" cap="rnd">
              <a:solidFill>
                <a:schemeClr val="accent4">
                  <a:lumMod val="6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Sheet1!$K$2:$K$62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9-1B01-4B9E-8AF3-B6DB9E1A6AC0}"/>
            </c:ext>
          </c:extLst>
        </c:ser>
        <c:ser>
          <c:idx val="10"/>
          <c:order val="10"/>
          <c:tx>
            <c:strRef>
              <c:f>Sheet1!$L$1</c:f>
              <c:strCache>
                <c:ptCount val="1"/>
                <c:pt idx="0">
                  <c:v>Column10</c:v>
                </c:pt>
              </c:strCache>
            </c:strRef>
          </c:tx>
          <c:spPr>
            <a:ln w="19050" cap="rnd">
              <a:solidFill>
                <a:schemeClr val="accent5">
                  <a:lumMod val="6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Sheet1!$L$2:$L$62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A-1B01-4B9E-8AF3-B6DB9E1A6AC0}"/>
            </c:ext>
          </c:extLst>
        </c:ser>
        <c:ser>
          <c:idx val="11"/>
          <c:order val="11"/>
          <c:tx>
            <c:strRef>
              <c:f>Sheet1!$M$1</c:f>
              <c:strCache>
                <c:ptCount val="1"/>
                <c:pt idx="0">
                  <c:v>Column11</c:v>
                </c:pt>
              </c:strCache>
            </c:strRef>
          </c:tx>
          <c:spPr>
            <a:ln w="19050" cap="rnd">
              <a:solidFill>
                <a:schemeClr val="accent6">
                  <a:lumMod val="6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Sheet1!$M$2:$M$62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B-1B01-4B9E-8AF3-B6DB9E1A6AC0}"/>
            </c:ext>
          </c:extLst>
        </c:ser>
        <c:ser>
          <c:idx val="12"/>
          <c:order val="12"/>
          <c:tx>
            <c:strRef>
              <c:f>Sheet1!$N$1</c:f>
              <c:strCache>
                <c:ptCount val="1"/>
                <c:pt idx="0">
                  <c:v>Column12</c:v>
                </c:pt>
              </c:strCache>
            </c:strRef>
          </c:tx>
          <c:spPr>
            <a:ln w="19050" cap="rnd">
              <a:solidFill>
                <a:schemeClr val="accent1">
                  <a:lumMod val="80000"/>
                  <a:lumOff val="2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Sheet1!$N$2:$N$62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C-1B01-4B9E-8AF3-B6DB9E1A6AC0}"/>
            </c:ext>
          </c:extLst>
        </c:ser>
        <c:ser>
          <c:idx val="13"/>
          <c:order val="13"/>
          <c:tx>
            <c:strRef>
              <c:f>Sheet1!$O$1</c:f>
              <c:strCache>
                <c:ptCount val="1"/>
                <c:pt idx="0">
                  <c:v>Column13</c:v>
                </c:pt>
              </c:strCache>
            </c:strRef>
          </c:tx>
          <c:spPr>
            <a:ln w="19050" cap="rnd">
              <a:solidFill>
                <a:schemeClr val="accent2">
                  <a:lumMod val="80000"/>
                  <a:lumOff val="2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Sheet1!$O$2:$O$62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D-1B01-4B9E-8AF3-B6DB9E1A6AC0}"/>
            </c:ext>
          </c:extLst>
        </c:ser>
        <c:ser>
          <c:idx val="14"/>
          <c:order val="14"/>
          <c:tx>
            <c:strRef>
              <c:f>Sheet1!$P$1</c:f>
              <c:strCache>
                <c:ptCount val="1"/>
                <c:pt idx="0">
                  <c:v>Column14</c:v>
                </c:pt>
              </c:strCache>
            </c:strRef>
          </c:tx>
          <c:spPr>
            <a:ln w="19050" cap="rnd">
              <a:solidFill>
                <a:schemeClr val="accent3">
                  <a:lumMod val="80000"/>
                  <a:lumOff val="2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Sheet1!$P$2:$P$62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E-1B01-4B9E-8AF3-B6DB9E1A6AC0}"/>
            </c:ext>
          </c:extLst>
        </c:ser>
        <c:ser>
          <c:idx val="15"/>
          <c:order val="15"/>
          <c:tx>
            <c:strRef>
              <c:f>Sheet1!$Q$1</c:f>
              <c:strCache>
                <c:ptCount val="1"/>
                <c:pt idx="0">
                  <c:v>Column15</c:v>
                </c:pt>
              </c:strCache>
            </c:strRef>
          </c:tx>
          <c:spPr>
            <a:ln w="19050" cap="rnd">
              <a:solidFill>
                <a:schemeClr val="accent4">
                  <a:lumMod val="80000"/>
                  <a:lumOff val="2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Sheet1!$Q$2:$Q$62</c:f>
              <c:numCache>
                <c:formatCode>General</c:formatCode>
                <c:ptCount val="61"/>
              </c:numCache>
            </c:numRef>
          </c:yVal>
          <c:smooth val="1"/>
          <c:extLst xmlns:c16r2="http://schemas.microsoft.com/office/drawing/2015/06/chart">
            <c:ext xmlns:c16="http://schemas.microsoft.com/office/drawing/2014/chart" uri="{C3380CC4-5D6E-409C-BE32-E72D297353CC}">
              <c16:uniqueId val="{0000000F-1B01-4B9E-8AF3-B6DB9E1A6AC0}"/>
            </c:ext>
          </c:extLst>
        </c:ser>
        <c:ser>
          <c:idx val="16"/>
          <c:order val="16"/>
          <c:tx>
            <c:strRef>
              <c:f>Sheet1!$R$1</c:f>
              <c:strCache>
                <c:ptCount val="1"/>
                <c:pt idx="0">
                  <c:v>Column16</c:v>
                </c:pt>
              </c:strCache>
            </c:strRef>
          </c:tx>
          <c:spPr>
            <a:ln w="19050" cap="rnd">
              <a:solidFill>
                <a:schemeClr val="accent5">
                  <a:lumMod val="80000"/>
                  <a:lumOff val="2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Sheet1!$R$2:$R$62</c:f>
              <c:numCache>
                <c:formatCode>General</c:formatCode>
                <c:ptCount val="61"/>
              </c:numCache>
            </c:numRef>
          </c:yVal>
          <c:smooth val="1"/>
          <c:extLst xmlns:c16r2="http://schemas.microsoft.com/office/drawing/2015/06/chart">
            <c:ext xmlns:c16="http://schemas.microsoft.com/office/drawing/2014/chart" uri="{C3380CC4-5D6E-409C-BE32-E72D297353CC}">
              <c16:uniqueId val="{00000010-1B01-4B9E-8AF3-B6DB9E1A6AC0}"/>
            </c:ext>
          </c:extLst>
        </c:ser>
        <c:ser>
          <c:idx val="17"/>
          <c:order val="17"/>
          <c:tx>
            <c:strRef>
              <c:f>Sheet1!$S$1</c:f>
              <c:strCache>
                <c:ptCount val="1"/>
                <c:pt idx="0">
                  <c:v>Column17</c:v>
                </c:pt>
              </c:strCache>
            </c:strRef>
          </c:tx>
          <c:spPr>
            <a:ln w="19050" cap="rnd">
              <a:solidFill>
                <a:schemeClr val="accent6">
                  <a:lumMod val="80000"/>
                  <a:lumOff val="2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Sheet1!$S$2:$S$62</c:f>
              <c:numCache>
                <c:formatCode>General</c:formatCode>
                <c:ptCount val="61"/>
              </c:numCache>
            </c:numRef>
          </c:yVal>
          <c:smooth val="1"/>
          <c:extLst xmlns:c16r2="http://schemas.microsoft.com/office/drawing/2015/06/chart">
            <c:ext xmlns:c16="http://schemas.microsoft.com/office/drawing/2014/chart" uri="{C3380CC4-5D6E-409C-BE32-E72D297353CC}">
              <c16:uniqueId val="{00000011-1B01-4B9E-8AF3-B6DB9E1A6AC0}"/>
            </c:ext>
          </c:extLst>
        </c:ser>
        <c:ser>
          <c:idx val="18"/>
          <c:order val="18"/>
          <c:tx>
            <c:strRef>
              <c:f>Sheet1!$T$1</c:f>
              <c:strCache>
                <c:ptCount val="1"/>
                <c:pt idx="0">
                  <c:v>Column18</c:v>
                </c:pt>
              </c:strCache>
            </c:strRef>
          </c:tx>
          <c:spPr>
            <a:ln w="19050" cap="rnd">
              <a:solidFill>
                <a:schemeClr val="accent1">
                  <a:lumMod val="80000"/>
                </a:schemeClr>
              </a:solidFill>
              <a:round/>
            </a:ln>
            <a:effectLst/>
          </c:spPr>
          <c:marker>
            <c:symbol val="none"/>
          </c:marker>
          <c:xVal>
            <c:numRef>
              <c:f>Sheet1!$A$2:$A$62</c:f>
              <c:numCache>
                <c:formatCode>General</c:formatCode>
                <c:ptCount val="61"/>
                <c:pt idx="0">
                  <c:v>0.256</c:v>
                </c:pt>
                <c:pt idx="1">
                  <c:v>0.32</c:v>
                </c:pt>
                <c:pt idx="2">
                  <c:v>0.384</c:v>
                </c:pt>
                <c:pt idx="3">
                  <c:v>0.448</c:v>
                </c:pt>
                <c:pt idx="4">
                  <c:v>0.512</c:v>
                </c:pt>
                <c:pt idx="5">
                  <c:v>0.575999999999999</c:v>
                </c:pt>
                <c:pt idx="6">
                  <c:v>0.64</c:v>
                </c:pt>
                <c:pt idx="7">
                  <c:v>0.703999999999999</c:v>
                </c:pt>
                <c:pt idx="8">
                  <c:v>0.768</c:v>
                </c:pt>
                <c:pt idx="9">
                  <c:v>0.831999999999999</c:v>
                </c:pt>
                <c:pt idx="10">
                  <c:v>0.896</c:v>
                </c:pt>
                <c:pt idx="11">
                  <c:v>0.959999999999999</c:v>
                </c:pt>
                <c:pt idx="12">
                  <c:v>1.024</c:v>
                </c:pt>
                <c:pt idx="13">
                  <c:v>1.088</c:v>
                </c:pt>
                <c:pt idx="14">
                  <c:v>1.15199999999999</c:v>
                </c:pt>
                <c:pt idx="15">
                  <c:v>1.21599999999999</c:v>
                </c:pt>
                <c:pt idx="16">
                  <c:v>1.28</c:v>
                </c:pt>
                <c:pt idx="17">
                  <c:v>1.344</c:v>
                </c:pt>
                <c:pt idx="18">
                  <c:v>1.407999999999989</c:v>
                </c:pt>
                <c:pt idx="19">
                  <c:v>1.47199999999999</c:v>
                </c:pt>
                <c:pt idx="20">
                  <c:v>1.536</c:v>
                </c:pt>
                <c:pt idx="21">
                  <c:v>1.6</c:v>
                </c:pt>
                <c:pt idx="22">
                  <c:v>1.66399999999999</c:v>
                </c:pt>
                <c:pt idx="23">
                  <c:v>1.72799999999999</c:v>
                </c:pt>
                <c:pt idx="24">
                  <c:v>1.792</c:v>
                </c:pt>
                <c:pt idx="25">
                  <c:v>1.856</c:v>
                </c:pt>
                <c:pt idx="26">
                  <c:v>1.919999999999989</c:v>
                </c:pt>
                <c:pt idx="27">
                  <c:v>1.98399999999999</c:v>
                </c:pt>
                <c:pt idx="28">
                  <c:v>2.048</c:v>
                </c:pt>
                <c:pt idx="29">
                  <c:v>2.112</c:v>
                </c:pt>
                <c:pt idx="30">
                  <c:v>2.176</c:v>
                </c:pt>
                <c:pt idx="31">
                  <c:v>2.24</c:v>
                </c:pt>
                <c:pt idx="32">
                  <c:v>2.30399999999999</c:v>
                </c:pt>
                <c:pt idx="33">
                  <c:v>2.36799999999999</c:v>
                </c:pt>
                <c:pt idx="34">
                  <c:v>2.43199999999999</c:v>
                </c:pt>
                <c:pt idx="35">
                  <c:v>2.495999999999988</c:v>
                </c:pt>
                <c:pt idx="36">
                  <c:v>2.56</c:v>
                </c:pt>
                <c:pt idx="37">
                  <c:v>2.624</c:v>
                </c:pt>
                <c:pt idx="38">
                  <c:v>2.688</c:v>
                </c:pt>
                <c:pt idx="39">
                  <c:v>2.75199999999999</c:v>
                </c:pt>
                <c:pt idx="40">
                  <c:v>2.81599999999999</c:v>
                </c:pt>
                <c:pt idx="41">
                  <c:v>2.87999999999999</c:v>
                </c:pt>
                <c:pt idx="42">
                  <c:v>2.94399999999999</c:v>
                </c:pt>
                <c:pt idx="43">
                  <c:v>3.008</c:v>
                </c:pt>
                <c:pt idx="44">
                  <c:v>3.072</c:v>
                </c:pt>
                <c:pt idx="45">
                  <c:v>3.136</c:v>
                </c:pt>
                <c:pt idx="46">
                  <c:v>3.2</c:v>
                </c:pt>
                <c:pt idx="47">
                  <c:v>3.26399999999999</c:v>
                </c:pt>
                <c:pt idx="48">
                  <c:v>3.32799999999999</c:v>
                </c:pt>
                <c:pt idx="49">
                  <c:v>3.39199999999999</c:v>
                </c:pt>
                <c:pt idx="50">
                  <c:v>3.45599999999999</c:v>
                </c:pt>
                <c:pt idx="51">
                  <c:v>3.52</c:v>
                </c:pt>
                <c:pt idx="52">
                  <c:v>3.584</c:v>
                </c:pt>
                <c:pt idx="53">
                  <c:v>3.648</c:v>
                </c:pt>
                <c:pt idx="54">
                  <c:v>3.712</c:v>
                </c:pt>
                <c:pt idx="55">
                  <c:v>3.77599999999999</c:v>
                </c:pt>
                <c:pt idx="56">
                  <c:v>3.83999999999999</c:v>
                </c:pt>
                <c:pt idx="57">
                  <c:v>3.90399999999999</c:v>
                </c:pt>
                <c:pt idx="58">
                  <c:v>3.96799999999999</c:v>
                </c:pt>
                <c:pt idx="59">
                  <c:v>4.032</c:v>
                </c:pt>
                <c:pt idx="60">
                  <c:v>4.096</c:v>
                </c:pt>
              </c:numCache>
            </c:numRef>
          </c:xVal>
          <c:yVal>
            <c:numRef>
              <c:f>Sheet1!$T$2:$T$62</c:f>
              <c:numCache>
                <c:formatCode>General</c:formatCode>
                <c:ptCount val="61"/>
              </c:numCache>
            </c:numRef>
          </c:yVal>
          <c:smooth val="1"/>
          <c:extLst xmlns:c16r2="http://schemas.microsoft.com/office/drawing/2015/06/chart">
            <c:ext xmlns:c16="http://schemas.microsoft.com/office/drawing/2014/chart" uri="{C3380CC4-5D6E-409C-BE32-E72D297353CC}">
              <c16:uniqueId val="{00000012-1B01-4B9E-8AF3-B6DB9E1A6AC0}"/>
            </c:ext>
          </c:extLst>
        </c:ser>
        <c:dLbls>
          <c:showLegendKey val="0"/>
          <c:showVal val="0"/>
          <c:showCatName val="0"/>
          <c:showSerName val="0"/>
          <c:showPercent val="0"/>
          <c:showBubbleSize val="0"/>
        </c:dLbls>
        <c:axId val="-2127436768"/>
        <c:axId val="-2127434192"/>
      </c:scatterChart>
      <c:valAx>
        <c:axId val="-2127436768"/>
        <c:scaling>
          <c:orientation val="minMax"/>
          <c:max val="2.0"/>
          <c:min val="1.5"/>
        </c:scaling>
        <c:delete val="1"/>
        <c:axPos val="b"/>
        <c:numFmt formatCode="#,##0" sourceLinked="0"/>
        <c:majorTickMark val="out"/>
        <c:minorTickMark val="none"/>
        <c:tickLblPos val="nextTo"/>
        <c:crossAx val="-2127434192"/>
        <c:crosses val="autoZero"/>
        <c:crossBetween val="midCat"/>
      </c:valAx>
      <c:valAx>
        <c:axId val="-2127434192"/>
        <c:scaling>
          <c:orientation val="minMax"/>
          <c:max val="1.01"/>
          <c:min val="-0.01"/>
        </c:scaling>
        <c:delete val="1"/>
        <c:axPos val="l"/>
        <c:numFmt formatCode="#,##0.00" sourceLinked="0"/>
        <c:majorTickMark val="out"/>
        <c:minorTickMark val="none"/>
        <c:tickLblPos val="nextTo"/>
        <c:crossAx val="-2127436768"/>
        <c:crosses val="autoZero"/>
        <c:crossBetween val="midCat"/>
        <c:majorUnit val="0.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39BF3-6316-40F5-8F10-980B46B5A86B}" type="datetimeFigureOut">
              <a:rPr lang="en-US" smtClean="0"/>
              <a:t>2/26/18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676A0-33B1-4B4B-B1AA-B0B917FCAA93}" type="slidenum">
              <a:rPr lang="en-US" smtClean="0"/>
              <a:t>‹#›</a:t>
            </a:fld>
            <a:endParaRPr lang="en-US"/>
          </a:p>
        </p:txBody>
      </p:sp>
    </p:spTree>
    <p:extLst>
      <p:ext uri="{BB962C8B-B14F-4D97-AF65-F5344CB8AC3E}">
        <p14:creationId xmlns:p14="http://schemas.microsoft.com/office/powerpoint/2010/main" val="4151402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20 Minute</a:t>
            </a:r>
            <a:r>
              <a:rPr lang="en-US" baseline="0" dirty="0" smtClean="0"/>
              <a:t> talk 5 minute questions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Hello, my name is </a:t>
            </a:r>
            <a:r>
              <a:rPr lang="en-US" baseline="0" dirty="0" err="1" smtClean="0"/>
              <a:t>Jeremie</a:t>
            </a:r>
            <a:r>
              <a:rPr lang="en-US" baseline="0" dirty="0" smtClean="0"/>
              <a:t> Kim and I will be presenting the DRAM Latency PUF, a mechanism to quickly evaluate physical </a:t>
            </a:r>
            <a:r>
              <a:rPr lang="en-US" baseline="0" dirty="0" err="1" smtClean="0"/>
              <a:t>unclonable</a:t>
            </a:r>
            <a:r>
              <a:rPr lang="en-US" baseline="0" dirty="0" smtClean="0"/>
              <a:t> functions by exploiting the latency-reliability tradeoff in modern commodity DRAM devices.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EF7F79D3-8C36-4CB5-B03B-F440DA7B71AF}" type="slidenum">
              <a:rPr lang="en-US" smtClean="0"/>
              <a:t>1</a:t>
            </a:fld>
            <a:endParaRPr lang="en-US"/>
          </a:p>
        </p:txBody>
      </p:sp>
    </p:spTree>
    <p:extLst>
      <p:ext uri="{BB962C8B-B14F-4D97-AF65-F5344CB8AC3E}">
        <p14:creationId xmlns:p14="http://schemas.microsoft.com/office/powerpoint/2010/main" val="893266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[CLICK] </a:t>
            </a:r>
            <a:r>
              <a:rPr lang="en-US" b="0" dirty="0" smtClean="0"/>
              <a:t>PUF</a:t>
            </a:r>
            <a:r>
              <a:rPr lang="en-US" b="0" baseline="0" dirty="0" smtClean="0"/>
              <a:t>s must also exhibit uniform randomness, which means that each device must be able to generate PUF responses that are very different from each other </a:t>
            </a:r>
            <a:r>
              <a:rPr lang="en-US" b="1" dirty="0" smtClean="0"/>
              <a:t>[CLICK]</a:t>
            </a: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p:txBody>
      </p:sp>
      <p:sp>
        <p:nvSpPr>
          <p:cNvPr id="4" name="Slide Number Placeholder 3"/>
          <p:cNvSpPr>
            <a:spLocks noGrp="1"/>
          </p:cNvSpPr>
          <p:nvPr>
            <p:ph type="sldNum" sz="quarter" idx="10"/>
          </p:nvPr>
        </p:nvSpPr>
        <p:spPr/>
        <p:txBody>
          <a:bodyPr/>
          <a:lstStyle/>
          <a:p>
            <a:fld id="{35E676A0-33B1-4B4B-B1AA-B0B917FCAA93}" type="slidenum">
              <a:rPr lang="en-US" smtClean="0"/>
              <a:t>10</a:t>
            </a:fld>
            <a:endParaRPr lang="en-US"/>
          </a:p>
        </p:txBody>
      </p:sp>
    </p:spTree>
    <p:extLst>
      <p:ext uri="{BB962C8B-B14F-4D97-AF65-F5344CB8AC3E}">
        <p14:creationId xmlns:p14="http://schemas.microsoft.com/office/powerpoint/2010/main" val="657903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Not going to spend much time on the general characteristics of a PUF.</a:t>
            </a:r>
            <a:r>
              <a:rPr lang="en-US" b="0" baseline="0" dirty="0" smtClean="0"/>
              <a:t> We want to focus on two key features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[CLICK] </a:t>
            </a:r>
            <a:r>
              <a:rPr lang="en-US" b="0" dirty="0" smtClean="0"/>
              <a:t>We identify</a:t>
            </a:r>
            <a:r>
              <a:rPr lang="en-US" b="0" baseline="0" dirty="0" smtClean="0"/>
              <a:t> 5 key characteristics of a PUF. </a:t>
            </a:r>
            <a:r>
              <a:rPr lang="en-US" b="1" dirty="0" smtClean="0"/>
              <a:t>[CLICK] </a:t>
            </a:r>
            <a:r>
              <a:rPr lang="en-US" b="0" dirty="0" smtClean="0"/>
              <a:t>The</a:t>
            </a:r>
            <a:r>
              <a:rPr lang="en-US" b="0" baseline="0" dirty="0" smtClean="0"/>
              <a:t> first characteristic is repeatable, which means that for each challenge, the PUF response must be highly similar every time.. </a:t>
            </a:r>
            <a:r>
              <a:rPr lang="en-US" b="1" dirty="0" smtClean="0"/>
              <a:t>[CLICK] </a:t>
            </a:r>
            <a:r>
              <a:rPr lang="en-US" b="0" dirty="0" smtClean="0"/>
              <a:t>second</a:t>
            </a:r>
            <a:r>
              <a:rPr lang="en-US" b="0" baseline="0" dirty="0" smtClean="0"/>
              <a:t> is uniqueness, which means that each device can be uniquely identified within a large set of devices. </a:t>
            </a:r>
            <a:r>
              <a:rPr lang="en-US" b="1" dirty="0" smtClean="0"/>
              <a:t>[CLICK] </a:t>
            </a:r>
            <a:r>
              <a:rPr lang="en-US" b="0" dirty="0" smtClean="0"/>
              <a:t>PUFs</a:t>
            </a:r>
            <a:r>
              <a:rPr lang="en-US" b="0" baseline="0" dirty="0" smtClean="0"/>
              <a:t> must also exhibit diffuseness, which means that each device must have a large challenge-response space </a:t>
            </a:r>
            <a:r>
              <a:rPr lang="en-US" b="1" dirty="0" smtClean="0"/>
              <a:t>[CLICK] </a:t>
            </a:r>
            <a:r>
              <a:rPr lang="en-US" b="0" dirty="0" smtClean="0"/>
              <a:t>PUF</a:t>
            </a:r>
            <a:r>
              <a:rPr lang="en-US" b="0" baseline="0" dirty="0" smtClean="0"/>
              <a:t>s must also exhibit uniform randomness, which means that each device must be able to generate PUF responses that are very different from each other </a:t>
            </a:r>
            <a:r>
              <a:rPr lang="en-US" b="1" dirty="0" smtClean="0"/>
              <a:t>[CLICK] </a:t>
            </a:r>
            <a:r>
              <a:rPr lang="en-US" b="0" dirty="0" smtClean="0"/>
              <a:t>They</a:t>
            </a:r>
            <a:r>
              <a:rPr lang="en-US" b="0" baseline="0" dirty="0" smtClean="0"/>
              <a:t> must also be </a:t>
            </a:r>
            <a:r>
              <a:rPr lang="en-US" b="0" baseline="0" dirty="0" err="1" smtClean="0"/>
              <a:t>rUnclonability</a:t>
            </a:r>
            <a:r>
              <a:rPr lang="en-US" b="0" baseline="0" dirty="0" smtClean="0"/>
              <a:t>, which means that it is practically impossible to construct another device that exhibits the same properties as another.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endParaRPr lang="en-US" b="1" dirty="0"/>
          </a:p>
        </p:txBody>
      </p:sp>
      <p:sp>
        <p:nvSpPr>
          <p:cNvPr id="4" name="Slide Number Placeholder 3"/>
          <p:cNvSpPr>
            <a:spLocks noGrp="1"/>
          </p:cNvSpPr>
          <p:nvPr>
            <p:ph type="sldNum" sz="quarter" idx="10"/>
          </p:nvPr>
        </p:nvSpPr>
        <p:spPr/>
        <p:txBody>
          <a:bodyPr/>
          <a:lstStyle/>
          <a:p>
            <a:fld id="{35E676A0-33B1-4B4B-B1AA-B0B917FCAA93}" type="slidenum">
              <a:rPr lang="en-US" smtClean="0"/>
              <a:t>11</a:t>
            </a:fld>
            <a:endParaRPr lang="en-US"/>
          </a:p>
        </p:txBody>
      </p:sp>
    </p:spTree>
    <p:extLst>
      <p:ext uri="{BB962C8B-B14F-4D97-AF65-F5344CB8AC3E}">
        <p14:creationId xmlns:p14="http://schemas.microsoft.com/office/powerpoint/2010/main" val="2086693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Not going to spend much time on the general characteristics of a PUF.</a:t>
            </a:r>
            <a:r>
              <a:rPr lang="en-US" b="0" baseline="0" dirty="0" smtClean="0"/>
              <a:t> We want to focus on two key features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[CLICK] </a:t>
            </a:r>
            <a:r>
              <a:rPr lang="en-US" b="0" dirty="0" smtClean="0"/>
              <a:t>We identify</a:t>
            </a:r>
            <a:r>
              <a:rPr lang="en-US" b="0" baseline="0" dirty="0" smtClean="0"/>
              <a:t> 5 key characteristics of a PUF. </a:t>
            </a:r>
            <a:r>
              <a:rPr lang="en-US" b="1" dirty="0" smtClean="0"/>
              <a:t>[CLICK] </a:t>
            </a:r>
            <a:r>
              <a:rPr lang="en-US" b="0" dirty="0" smtClean="0"/>
              <a:t>The</a:t>
            </a:r>
            <a:r>
              <a:rPr lang="en-US" b="0" baseline="0" dirty="0" smtClean="0"/>
              <a:t> first characteristic is repeatable, which means that for each challenge, the PUF response must be highly similar every time.. </a:t>
            </a:r>
            <a:r>
              <a:rPr lang="en-US" b="1" dirty="0" smtClean="0"/>
              <a:t>[CLICK] </a:t>
            </a:r>
            <a:r>
              <a:rPr lang="en-US" b="0" dirty="0" smtClean="0"/>
              <a:t>second</a:t>
            </a:r>
            <a:r>
              <a:rPr lang="en-US" b="0" baseline="0" dirty="0" smtClean="0"/>
              <a:t> is uniqueness, which means that each device can be uniquely identified within a large set of devices. </a:t>
            </a:r>
            <a:r>
              <a:rPr lang="en-US" b="1" dirty="0" smtClean="0"/>
              <a:t>[CLICK] </a:t>
            </a:r>
            <a:r>
              <a:rPr lang="en-US" b="0" dirty="0" smtClean="0"/>
              <a:t>PUFs</a:t>
            </a:r>
            <a:r>
              <a:rPr lang="en-US" b="0" baseline="0" dirty="0" smtClean="0"/>
              <a:t> must also exhibit diffuseness, which means that each device must have a large challenge-response space </a:t>
            </a:r>
            <a:r>
              <a:rPr lang="en-US" b="1" dirty="0" smtClean="0"/>
              <a:t>[CLICK] </a:t>
            </a:r>
            <a:r>
              <a:rPr lang="en-US" b="0" dirty="0" smtClean="0"/>
              <a:t>PUF</a:t>
            </a:r>
            <a:r>
              <a:rPr lang="en-US" b="0" baseline="0" dirty="0" smtClean="0"/>
              <a:t>s must also exhibit uniform randomness, which means that each device must be able to generate PUF responses that are very different from each other </a:t>
            </a:r>
            <a:r>
              <a:rPr lang="en-US" b="1" dirty="0" smtClean="0"/>
              <a:t>[CLICK] </a:t>
            </a:r>
            <a:r>
              <a:rPr lang="en-US" b="0" dirty="0" smtClean="0"/>
              <a:t>They</a:t>
            </a:r>
            <a:r>
              <a:rPr lang="en-US" b="0" baseline="0" dirty="0" smtClean="0"/>
              <a:t> must also be </a:t>
            </a:r>
            <a:r>
              <a:rPr lang="en-US" b="0" baseline="0" dirty="0" err="1" smtClean="0"/>
              <a:t>rUnclonability</a:t>
            </a:r>
            <a:r>
              <a:rPr lang="en-US" b="0" baseline="0" dirty="0" smtClean="0"/>
              <a:t>, which means that it is practically impossible to construct another device that exhibits the same properties as another.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endParaRPr lang="en-US" b="1" dirty="0"/>
          </a:p>
        </p:txBody>
      </p:sp>
      <p:sp>
        <p:nvSpPr>
          <p:cNvPr id="4" name="Slide Number Placeholder 3"/>
          <p:cNvSpPr>
            <a:spLocks noGrp="1"/>
          </p:cNvSpPr>
          <p:nvPr>
            <p:ph type="sldNum" sz="quarter" idx="10"/>
          </p:nvPr>
        </p:nvSpPr>
        <p:spPr/>
        <p:txBody>
          <a:bodyPr/>
          <a:lstStyle/>
          <a:p>
            <a:fld id="{35E676A0-33B1-4B4B-B1AA-B0B917FCAA93}" type="slidenum">
              <a:rPr lang="en-US" smtClean="0"/>
              <a:t>12</a:t>
            </a:fld>
            <a:endParaRPr lang="en-US"/>
          </a:p>
        </p:txBody>
      </p:sp>
    </p:spTree>
    <p:extLst>
      <p:ext uri="{BB962C8B-B14F-4D97-AF65-F5344CB8AC3E}">
        <p14:creationId xmlns:p14="http://schemas.microsoft.com/office/powerpoint/2010/main" val="1490932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Not going to spend much time on the general characteristics of a PUF.</a:t>
            </a:r>
            <a:r>
              <a:rPr lang="en-US" b="0" baseline="0" dirty="0" smtClean="0"/>
              <a:t> We want to focus on two key features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[CLICK] </a:t>
            </a:r>
            <a:r>
              <a:rPr lang="en-US" b="0" dirty="0" smtClean="0"/>
              <a:t>We identify</a:t>
            </a:r>
            <a:r>
              <a:rPr lang="en-US" b="0" baseline="0" dirty="0" smtClean="0"/>
              <a:t> 5 key characteristics of a PUF. </a:t>
            </a:r>
            <a:r>
              <a:rPr lang="en-US" b="1" dirty="0" smtClean="0"/>
              <a:t>[CLICK] </a:t>
            </a:r>
            <a:r>
              <a:rPr lang="en-US" b="0" dirty="0" smtClean="0"/>
              <a:t>The</a:t>
            </a:r>
            <a:r>
              <a:rPr lang="en-US" b="0" baseline="0" dirty="0" smtClean="0"/>
              <a:t> first characteristic is repeatable, which means that for each challenge, the PUF response must be highly similar every time.. </a:t>
            </a:r>
            <a:r>
              <a:rPr lang="en-US" b="1" dirty="0" smtClean="0"/>
              <a:t>[CLICK] </a:t>
            </a:r>
            <a:r>
              <a:rPr lang="en-US" b="0" dirty="0" smtClean="0"/>
              <a:t>second</a:t>
            </a:r>
            <a:r>
              <a:rPr lang="en-US" b="0" baseline="0" dirty="0" smtClean="0"/>
              <a:t> is uniqueness, which means that each device can be uniquely identified within a large set of devices. </a:t>
            </a:r>
            <a:r>
              <a:rPr lang="en-US" b="1" dirty="0" smtClean="0"/>
              <a:t>[CLICK] </a:t>
            </a:r>
            <a:r>
              <a:rPr lang="en-US" b="0" dirty="0" smtClean="0"/>
              <a:t>PUFs</a:t>
            </a:r>
            <a:r>
              <a:rPr lang="en-US" b="0" baseline="0" dirty="0" smtClean="0"/>
              <a:t> must also exhibit diffuseness, which means that each device must have a large challenge-response space </a:t>
            </a:r>
            <a:r>
              <a:rPr lang="en-US" b="1" dirty="0" smtClean="0"/>
              <a:t>[CLICK] </a:t>
            </a:r>
            <a:r>
              <a:rPr lang="en-US" b="0" dirty="0" smtClean="0"/>
              <a:t>PUF</a:t>
            </a:r>
            <a:r>
              <a:rPr lang="en-US" b="0" baseline="0" dirty="0" smtClean="0"/>
              <a:t>s must also exhibit uniform randomness, which means that each device must be able to generate PUF responses that are very different from each other </a:t>
            </a:r>
            <a:r>
              <a:rPr lang="en-US" b="1" dirty="0" smtClean="0"/>
              <a:t>[CLICK] </a:t>
            </a:r>
            <a:r>
              <a:rPr lang="en-US" b="0" dirty="0" smtClean="0"/>
              <a:t>They</a:t>
            </a:r>
            <a:r>
              <a:rPr lang="en-US" b="0" baseline="0" dirty="0" smtClean="0"/>
              <a:t> must also be </a:t>
            </a:r>
            <a:r>
              <a:rPr lang="en-US" b="0" baseline="0" dirty="0" err="1" smtClean="0"/>
              <a:t>rUnclonability</a:t>
            </a:r>
            <a:r>
              <a:rPr lang="en-US" b="0" baseline="0" dirty="0" smtClean="0"/>
              <a:t>, which means that it is practically impossible to construct another device that exhibits the same properties as another.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endParaRPr lang="en-US" b="1" dirty="0"/>
          </a:p>
        </p:txBody>
      </p:sp>
      <p:sp>
        <p:nvSpPr>
          <p:cNvPr id="4" name="Slide Number Placeholder 3"/>
          <p:cNvSpPr>
            <a:spLocks noGrp="1"/>
          </p:cNvSpPr>
          <p:nvPr>
            <p:ph type="sldNum" sz="quarter" idx="10"/>
          </p:nvPr>
        </p:nvSpPr>
        <p:spPr/>
        <p:txBody>
          <a:bodyPr/>
          <a:lstStyle/>
          <a:p>
            <a:fld id="{35E676A0-33B1-4B4B-B1AA-B0B917FCAA93}" type="slidenum">
              <a:rPr lang="en-US" smtClean="0"/>
              <a:t>13</a:t>
            </a:fld>
            <a:endParaRPr lang="en-US"/>
          </a:p>
        </p:txBody>
      </p:sp>
    </p:spTree>
    <p:extLst>
      <p:ext uri="{BB962C8B-B14F-4D97-AF65-F5344CB8AC3E}">
        <p14:creationId xmlns:p14="http://schemas.microsoft.com/office/powerpoint/2010/main" val="1933435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[CLICK]</a:t>
            </a:r>
            <a:r>
              <a:rPr lang="en-US" b="0" dirty="0" smtClean="0"/>
              <a:t> We</a:t>
            </a:r>
            <a:r>
              <a:rPr lang="en-US" b="0" baseline="0" dirty="0" smtClean="0"/>
              <a:t> identify two key characteristics that a PUF must have in order to be runtime-accessible.</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[CLICK] </a:t>
            </a:r>
            <a:r>
              <a:rPr lang="en-US" b="0" dirty="0" smtClean="0"/>
              <a:t>the PUF must be evaluated</a:t>
            </a:r>
            <a:r>
              <a:rPr lang="en-US" b="0" baseline="0" dirty="0" smtClean="0"/>
              <a:t> with low latency, providing a quick PUF response for every challenge input, and </a:t>
            </a:r>
            <a:r>
              <a:rPr lang="en-US" b="1" dirty="0" smtClean="0"/>
              <a:t>[CLICK] </a:t>
            </a:r>
            <a:r>
              <a:rPr lang="en-US" b="0" dirty="0" smtClean="0"/>
              <a:t>the</a:t>
            </a:r>
            <a:r>
              <a:rPr lang="en-US" b="0" baseline="0" dirty="0" smtClean="0"/>
              <a:t> evaluation of the PUF must have low system interference and minimally affect the performance of concurrently running applications.</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A</a:t>
            </a:r>
            <a:r>
              <a:rPr lang="en-US" b="0" baseline="0" dirty="0" smtClean="0"/>
              <a:t> runtime-accessible PUF enables frequent authentication of a device, allowing for re-authentication of the system component throughout an application lifetime rather than just at </a:t>
            </a:r>
            <a:r>
              <a:rPr lang="en-US" b="0" baseline="0" dirty="0" err="1" smtClean="0"/>
              <a:t>bootup</a:t>
            </a:r>
            <a:r>
              <a:rPr lang="en-US" b="0" baseline="0" dirty="0" smtClean="0"/>
              <a:t>. A fast runtime-accessible PUF enables the protection of a system from attacks that exploit the fact that the time of authentication is different from the time of use.</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endParaRPr lang="en-US" b="1" dirty="0"/>
          </a:p>
        </p:txBody>
      </p:sp>
      <p:sp>
        <p:nvSpPr>
          <p:cNvPr id="4" name="Slide Number Placeholder 3"/>
          <p:cNvSpPr>
            <a:spLocks noGrp="1"/>
          </p:cNvSpPr>
          <p:nvPr>
            <p:ph type="sldNum" sz="quarter" idx="10"/>
          </p:nvPr>
        </p:nvSpPr>
        <p:spPr/>
        <p:txBody>
          <a:bodyPr/>
          <a:lstStyle/>
          <a:p>
            <a:fld id="{35E676A0-33B1-4B4B-B1AA-B0B917FCAA93}" type="slidenum">
              <a:rPr lang="en-US" smtClean="0"/>
              <a:t>14</a:t>
            </a:fld>
            <a:endParaRPr lang="en-US"/>
          </a:p>
        </p:txBody>
      </p:sp>
    </p:spTree>
    <p:extLst>
      <p:ext uri="{BB962C8B-B14F-4D97-AF65-F5344CB8AC3E}">
        <p14:creationId xmlns:p14="http://schemas.microsoft.com/office/powerpoint/2010/main" val="942242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now discuss our proposal:</a:t>
            </a:r>
            <a:r>
              <a:rPr lang="en-US" baseline="0" dirty="0" smtClean="0"/>
              <a:t> The DRAM latency PUF, but before I do, I will first explain the required basics of DRAM operation. </a:t>
            </a:r>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15</a:t>
            </a:fld>
            <a:endParaRPr lang="en-US"/>
          </a:p>
        </p:txBody>
      </p:sp>
    </p:spTree>
    <p:extLst>
      <p:ext uri="{BB962C8B-B14F-4D97-AF65-F5344CB8AC3E}">
        <p14:creationId xmlns:p14="http://schemas.microsoft.com/office/powerpoint/2010/main" val="319828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mn-lt"/>
                <a:ea typeface="+mn-ea"/>
                <a:cs typeface="+mn-cs"/>
              </a:rPr>
              <a:t>[CLICK] </a:t>
            </a:r>
            <a:r>
              <a:rPr lang="en-US" sz="1200" b="0" kern="1200" dirty="0" smtClean="0">
                <a:solidFill>
                  <a:schemeClr val="tx1"/>
                </a:solidFill>
                <a:latin typeface="+mn-lt"/>
                <a:ea typeface="+mn-ea"/>
                <a:cs typeface="+mn-cs"/>
              </a:rPr>
              <a:t>A DRAM cell holds its charge in a capacitor and gets read out by the sense amplifier via the </a:t>
            </a:r>
            <a:r>
              <a:rPr lang="en-US" sz="1200" b="0" kern="1200" dirty="0" err="1" smtClean="0">
                <a:solidFill>
                  <a:schemeClr val="tx1"/>
                </a:solidFill>
                <a:latin typeface="+mn-lt"/>
                <a:ea typeface="+mn-ea"/>
                <a:cs typeface="+mn-cs"/>
              </a:rPr>
              <a:t>bitline</a:t>
            </a:r>
            <a:r>
              <a:rPr lang="en-US" sz="1200" b="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[CLICK][CLICK] </a:t>
            </a:r>
            <a:r>
              <a:rPr lang="en-US" sz="1200" b="0" kern="1200" dirty="0" smtClean="0">
                <a:solidFill>
                  <a:schemeClr val="tx1"/>
                </a:solidFill>
                <a:latin typeface="+mn-lt"/>
                <a:ea typeface="+mn-ea"/>
                <a:cs typeface="+mn-cs"/>
              </a:rPr>
              <a:t>Initially the </a:t>
            </a:r>
            <a:r>
              <a:rPr lang="en-US" sz="1200" b="0" kern="1200" dirty="0" err="1" smtClean="0">
                <a:solidFill>
                  <a:schemeClr val="tx1"/>
                </a:solidFill>
                <a:latin typeface="+mn-lt"/>
                <a:ea typeface="+mn-ea"/>
                <a:cs typeface="+mn-cs"/>
              </a:rPr>
              <a:t>bitline</a:t>
            </a:r>
            <a:r>
              <a:rPr lang="en-US" sz="1200" b="0" kern="1200" dirty="0" smtClean="0">
                <a:solidFill>
                  <a:schemeClr val="tx1"/>
                </a:solidFill>
                <a:latin typeface="+mn-lt"/>
                <a:ea typeface="+mn-ea"/>
                <a:cs typeface="+mn-cs"/>
              </a:rPr>
              <a:t> is kept at </a:t>
            </a:r>
            <a:r>
              <a:rPr lang="en-US" sz="1200" b="0" kern="1200" dirty="0" err="1" smtClean="0">
                <a:solidFill>
                  <a:schemeClr val="tx1"/>
                </a:solidFill>
                <a:latin typeface="+mn-lt"/>
                <a:ea typeface="+mn-ea"/>
                <a:cs typeface="+mn-cs"/>
              </a:rPr>
              <a:t>Vdd</a:t>
            </a:r>
            <a:r>
              <a:rPr lang="en-US" sz="1200" b="0" kern="1200" dirty="0" smtClean="0">
                <a:solidFill>
                  <a:schemeClr val="tx1"/>
                </a:solidFill>
                <a:latin typeface="+mn-lt"/>
                <a:ea typeface="+mn-ea"/>
                <a:cs typeface="+mn-cs"/>
              </a:rPr>
              <a:t>/2. </a:t>
            </a:r>
            <a:r>
              <a:rPr lang="en-US" sz="1200" b="1" kern="1200" dirty="0" smtClean="0">
                <a:solidFill>
                  <a:schemeClr val="tx1"/>
                </a:solidFill>
                <a:latin typeface="+mn-lt"/>
                <a:ea typeface="+mn-ea"/>
                <a:cs typeface="+mn-cs"/>
              </a:rPr>
              <a:t>[CLICK] </a:t>
            </a:r>
            <a:r>
              <a:rPr lang="en-US" sz="1200" b="0" kern="1200" dirty="0" smtClean="0">
                <a:solidFill>
                  <a:schemeClr val="tx1"/>
                </a:solidFill>
                <a:latin typeface="+mn-lt"/>
                <a:ea typeface="+mn-ea"/>
                <a:cs typeface="+mn-cs"/>
              </a:rPr>
              <a:t>When the </a:t>
            </a:r>
            <a:r>
              <a:rPr lang="en-US" sz="1200" b="0" kern="1200" dirty="0" err="1" smtClean="0">
                <a:solidFill>
                  <a:schemeClr val="tx1"/>
                </a:solidFill>
                <a:latin typeface="+mn-lt"/>
                <a:ea typeface="+mn-ea"/>
                <a:cs typeface="+mn-cs"/>
              </a:rPr>
              <a:t>wordline</a:t>
            </a:r>
            <a:r>
              <a:rPr lang="en-US" sz="1200" b="0" kern="1200" dirty="0" smtClean="0">
                <a:solidFill>
                  <a:schemeClr val="tx1"/>
                </a:solidFill>
                <a:latin typeface="+mn-lt"/>
                <a:ea typeface="+mn-ea"/>
                <a:cs typeface="+mn-cs"/>
              </a:rPr>
              <a:t> is driven high or activated, </a:t>
            </a:r>
            <a:r>
              <a:rPr lang="en-US" sz="1200" b="1" kern="1200" dirty="0" smtClean="0">
                <a:solidFill>
                  <a:schemeClr val="tx1"/>
                </a:solidFill>
                <a:latin typeface="+mn-lt"/>
                <a:ea typeface="+mn-ea"/>
                <a:cs typeface="+mn-cs"/>
              </a:rPr>
              <a:t>[CLICK]</a:t>
            </a:r>
            <a:r>
              <a:rPr lang="en-US" sz="1200" b="0" kern="1200" dirty="0" smtClean="0">
                <a:solidFill>
                  <a:schemeClr val="tx1"/>
                </a:solidFill>
                <a:latin typeface="+mn-lt"/>
                <a:ea typeface="+mn-ea"/>
                <a:cs typeface="+mn-cs"/>
              </a:rPr>
              <a:t> the capacitor begins to share charge with the </a:t>
            </a:r>
            <a:r>
              <a:rPr lang="en-US" sz="1200" b="0" kern="1200" dirty="0" err="1" smtClean="0">
                <a:solidFill>
                  <a:schemeClr val="tx1"/>
                </a:solidFill>
                <a:latin typeface="+mn-lt"/>
                <a:ea typeface="+mn-ea"/>
                <a:cs typeface="+mn-cs"/>
              </a:rPr>
              <a:t>bitline</a:t>
            </a:r>
            <a:r>
              <a:rPr lang="en-US" sz="1200" b="0" kern="1200" dirty="0" smtClean="0">
                <a:solidFill>
                  <a:schemeClr val="tx1"/>
                </a:solidFill>
                <a:latin typeface="+mn-lt"/>
                <a:ea typeface="+mn-ea"/>
                <a:cs typeface="+mn-cs"/>
              </a:rPr>
              <a:t>. The sense amplifier is then enabled and </a:t>
            </a:r>
            <a:r>
              <a:rPr lang="en-US" sz="1200" b="1" kern="1200" dirty="0" smtClean="0">
                <a:solidFill>
                  <a:schemeClr val="tx1"/>
                </a:solidFill>
                <a:latin typeface="+mn-lt"/>
                <a:ea typeface="+mn-ea"/>
                <a:cs typeface="+mn-cs"/>
              </a:rPr>
              <a:t>[CLICK]</a:t>
            </a:r>
            <a:r>
              <a:rPr lang="en-US" sz="1200" b="0" kern="1200" dirty="0" smtClean="0">
                <a:solidFill>
                  <a:schemeClr val="tx1"/>
                </a:solidFill>
                <a:latin typeface="+mn-lt"/>
                <a:ea typeface="+mn-ea"/>
                <a:cs typeface="+mn-cs"/>
              </a:rPr>
              <a:t> the voltage differential on the </a:t>
            </a:r>
            <a:r>
              <a:rPr lang="en-US" sz="1200" b="0" kern="1200" dirty="0" err="1" smtClean="0">
                <a:solidFill>
                  <a:schemeClr val="tx1"/>
                </a:solidFill>
                <a:latin typeface="+mn-lt"/>
                <a:ea typeface="+mn-ea"/>
                <a:cs typeface="+mn-cs"/>
              </a:rPr>
              <a:t>bitline</a:t>
            </a:r>
            <a:r>
              <a:rPr lang="en-US" sz="1200" b="0" kern="1200" dirty="0" smtClean="0">
                <a:solidFill>
                  <a:schemeClr val="tx1"/>
                </a:solidFill>
                <a:latin typeface="+mn-lt"/>
                <a:ea typeface="+mn-ea"/>
                <a:cs typeface="+mn-cs"/>
              </a:rPr>
              <a:t> is amplified to an I/O readable value. </a:t>
            </a:r>
            <a:r>
              <a:rPr lang="en-US" sz="1200" b="1" kern="1200" dirty="0" smtClean="0">
                <a:solidFill>
                  <a:schemeClr val="tx1"/>
                </a:solidFill>
                <a:latin typeface="+mn-lt"/>
                <a:ea typeface="+mn-ea"/>
                <a:cs typeface="+mn-cs"/>
              </a:rPr>
              <a:t>[CLICK]</a:t>
            </a:r>
            <a:r>
              <a:rPr lang="en-US" sz="1200" b="0" kern="1200" dirty="0" smtClean="0">
                <a:solidFill>
                  <a:schemeClr val="tx1"/>
                </a:solidFill>
                <a:latin typeface="+mn-lt"/>
                <a:ea typeface="+mn-ea"/>
                <a:cs typeface="+mn-cs"/>
              </a:rPr>
              <a:t> In order to ensure correctness of operation, the memory controller can only read data </a:t>
            </a:r>
            <a:r>
              <a:rPr lang="en-US" sz="1200" b="0" kern="1200" dirty="0" err="1" smtClean="0">
                <a:solidFill>
                  <a:schemeClr val="tx1"/>
                </a:solidFill>
                <a:latin typeface="+mn-lt"/>
                <a:ea typeface="+mn-ea"/>
                <a:cs typeface="+mn-cs"/>
              </a:rPr>
              <a:t>tRCD</a:t>
            </a:r>
            <a:r>
              <a:rPr lang="en-US" sz="1200" b="0" kern="1200" dirty="0" smtClean="0">
                <a:solidFill>
                  <a:schemeClr val="tx1"/>
                </a:solidFill>
                <a:latin typeface="+mn-lt"/>
                <a:ea typeface="+mn-ea"/>
                <a:cs typeface="+mn-cs"/>
              </a:rPr>
              <a:t> time after the activation. </a:t>
            </a:r>
            <a:r>
              <a:rPr lang="en-US" sz="1200" b="1" kern="1200" dirty="0" smtClean="0">
                <a:solidFill>
                  <a:schemeClr val="tx1"/>
                </a:solidFill>
                <a:latin typeface="+mn-lt"/>
                <a:ea typeface="+mn-ea"/>
                <a:cs typeface="+mn-cs"/>
              </a:rPr>
              <a:t>[CLICK] </a:t>
            </a:r>
            <a:r>
              <a:rPr lang="en-US" sz="1200" b="0" kern="1200" dirty="0" smtClean="0">
                <a:solidFill>
                  <a:schemeClr val="tx1"/>
                </a:solidFill>
                <a:latin typeface="+mn-lt"/>
                <a:ea typeface="+mn-ea"/>
                <a:cs typeface="+mn-cs"/>
              </a:rPr>
              <a:t>We could read this data earlier, when it reaches a readable voltage threshold (</a:t>
            </a:r>
            <a:r>
              <a:rPr lang="en-US" sz="1200" b="0" kern="1200" dirty="0" err="1" smtClean="0">
                <a:solidFill>
                  <a:schemeClr val="tx1"/>
                </a:solidFill>
                <a:latin typeface="+mn-lt"/>
                <a:ea typeface="+mn-ea"/>
                <a:cs typeface="+mn-cs"/>
              </a:rPr>
              <a:t>Vmin</a:t>
            </a:r>
            <a:r>
              <a:rPr lang="en-US" sz="1200" b="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[CLICK] </a:t>
            </a:r>
            <a:r>
              <a:rPr lang="en-US" sz="1200" b="0" kern="1200" dirty="0" smtClean="0">
                <a:solidFill>
                  <a:schemeClr val="tx1"/>
                </a:solidFill>
                <a:latin typeface="+mn-lt"/>
                <a:ea typeface="+mn-ea"/>
                <a:cs typeface="+mn-cs"/>
              </a:rPr>
              <a:t>but we</a:t>
            </a:r>
            <a:r>
              <a:rPr lang="en-US" sz="1200" b="0" kern="1200" baseline="0" dirty="0" smtClean="0">
                <a:solidFill>
                  <a:schemeClr val="tx1"/>
                </a:solidFill>
                <a:latin typeface="+mn-lt"/>
                <a:ea typeface="+mn-ea"/>
                <a:cs typeface="+mn-cs"/>
              </a:rPr>
              <a:t> want to make sure that there is enough </a:t>
            </a:r>
            <a:r>
              <a:rPr lang="en-US" sz="1200" b="0" kern="1200" baseline="0" dirty="0" err="1" smtClean="0">
                <a:solidFill>
                  <a:schemeClr val="tx1"/>
                </a:solidFill>
                <a:latin typeface="+mn-lt"/>
                <a:ea typeface="+mn-ea"/>
                <a:cs typeface="+mn-cs"/>
              </a:rPr>
              <a:t>guardband</a:t>
            </a:r>
            <a:r>
              <a:rPr lang="en-US" sz="1200" b="0" kern="1200" baseline="0" dirty="0" smtClean="0">
                <a:solidFill>
                  <a:schemeClr val="tx1"/>
                </a:solidFill>
                <a:latin typeface="+mn-lt"/>
                <a:ea typeface="+mn-ea"/>
                <a:cs typeface="+mn-cs"/>
              </a:rPr>
              <a:t> such that other cells that may be </a:t>
            </a:r>
            <a:r>
              <a:rPr lang="en-US" sz="1200" b="1" kern="1200" baseline="0" dirty="0" smtClean="0">
                <a:solidFill>
                  <a:schemeClr val="tx1"/>
                </a:solidFill>
                <a:latin typeface="+mn-lt"/>
                <a:ea typeface="+mn-ea"/>
                <a:cs typeface="+mn-cs"/>
              </a:rPr>
              <a:t>[CLICK] </a:t>
            </a:r>
            <a:r>
              <a:rPr lang="en-US" sz="1200" b="0" kern="1200" baseline="0" dirty="0" smtClean="0">
                <a:solidFill>
                  <a:schemeClr val="tx1"/>
                </a:solidFill>
                <a:latin typeface="+mn-lt"/>
                <a:ea typeface="+mn-ea"/>
                <a:cs typeface="+mn-cs"/>
              </a:rPr>
              <a:t>weaker</a:t>
            </a:r>
            <a:r>
              <a:rPr lang="en-US" sz="1200" b="1" kern="1200" baseline="0" dirty="0" smtClean="0">
                <a:solidFill>
                  <a:schemeClr val="tx1"/>
                </a:solidFill>
                <a:latin typeface="+mn-lt"/>
                <a:ea typeface="+mn-ea"/>
                <a:cs typeface="+mn-cs"/>
              </a:rPr>
              <a:t> </a:t>
            </a:r>
            <a:r>
              <a:rPr lang="en-US" sz="1200" b="0" kern="1200" dirty="0" smtClean="0">
                <a:solidFill>
                  <a:schemeClr val="tx1"/>
                </a:solidFill>
                <a:latin typeface="+mn-lt"/>
                <a:ea typeface="+mn-ea"/>
                <a:cs typeface="+mn-cs"/>
              </a:rPr>
              <a:t>due to process variatio</a:t>
            </a:r>
            <a:r>
              <a:rPr lang="en-US" sz="1200" b="0" kern="1200" baseline="0" dirty="0" smtClean="0">
                <a:solidFill>
                  <a:schemeClr val="tx1"/>
                </a:solidFill>
                <a:latin typeface="+mn-lt"/>
                <a:ea typeface="+mn-ea"/>
                <a:cs typeface="+mn-cs"/>
              </a:rPr>
              <a:t>n will not fail when accessed </a:t>
            </a:r>
            <a:r>
              <a:rPr lang="en-US" sz="1200" b="0" kern="1200" baseline="0" dirty="0" err="1" smtClean="0">
                <a:solidFill>
                  <a:schemeClr val="tx1"/>
                </a:solidFill>
                <a:latin typeface="+mn-lt"/>
                <a:ea typeface="+mn-ea"/>
                <a:cs typeface="+mn-cs"/>
              </a:rPr>
              <a:t>tRCD</a:t>
            </a:r>
            <a:r>
              <a:rPr lang="en-US" sz="1200" b="0" kern="1200" baseline="0" dirty="0" smtClean="0">
                <a:solidFill>
                  <a:schemeClr val="tx1"/>
                </a:solidFill>
                <a:latin typeface="+mn-lt"/>
                <a:ea typeface="+mn-ea"/>
                <a:cs typeface="+mn-cs"/>
              </a:rPr>
              <a:t> time after activation</a:t>
            </a:r>
            <a:r>
              <a:rPr lang="en-US" sz="1200" b="0" kern="1200" dirty="0" smtClean="0">
                <a:solidFill>
                  <a:schemeClr val="tx1"/>
                </a:solidFill>
                <a:latin typeface="+mn-lt"/>
                <a:ea typeface="+mn-ea"/>
                <a:cs typeface="+mn-cs"/>
              </a:rPr>
              <a:t>. </a:t>
            </a:r>
            <a:r>
              <a:rPr lang="en-US" sz="1200" b="1" kern="1200" dirty="0" smtClean="0">
                <a:solidFill>
                  <a:schemeClr val="tx1"/>
                </a:solidFill>
                <a:latin typeface="+mn-lt"/>
                <a:ea typeface="+mn-ea"/>
                <a:cs typeface="+mn-cs"/>
              </a:rPr>
              <a:t>[CLICK] </a:t>
            </a:r>
            <a:r>
              <a:rPr lang="en-US" sz="1200" b="0" kern="1200" dirty="0" smtClean="0">
                <a:solidFill>
                  <a:schemeClr val="tx1"/>
                </a:solidFill>
                <a:latin typeface="+mn-lt"/>
                <a:ea typeface="+mn-ea"/>
                <a:cs typeface="+mn-cs"/>
              </a:rPr>
              <a:t>We highlight</a:t>
            </a:r>
            <a:r>
              <a:rPr lang="en-US" sz="1200" b="0" kern="1200" baseline="0" dirty="0" smtClean="0">
                <a:solidFill>
                  <a:schemeClr val="tx1"/>
                </a:solidFill>
                <a:latin typeface="+mn-lt"/>
                <a:ea typeface="+mn-ea"/>
                <a:cs typeface="+mn-cs"/>
              </a:rPr>
              <a:t> and refer to varying degrees of strengths of cells in terms of how early they reach the readable voltage threshold.</a:t>
            </a:r>
            <a:endParaRPr lang="en-US" sz="1200" b="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5E676A0-33B1-4B4B-B1AA-B0B917FCAA93}" type="slidenum">
              <a:rPr lang="en-US" smtClean="0"/>
              <a:t>16</a:t>
            </a:fld>
            <a:endParaRPr lang="en-US"/>
          </a:p>
        </p:txBody>
      </p:sp>
    </p:spTree>
    <p:extLst>
      <p:ext uri="{BB962C8B-B14F-4D97-AF65-F5344CB8AC3E}">
        <p14:creationId xmlns:p14="http://schemas.microsoft.com/office/powerpoint/2010/main" val="66262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latin typeface="+mn-lt"/>
                <a:ea typeface="+mn-ea"/>
                <a:cs typeface="+mn-cs"/>
              </a:rPr>
              <a:t>If we are</a:t>
            </a:r>
            <a:r>
              <a:rPr lang="en-US" sz="1200" b="0" kern="1200" baseline="0" dirty="0" smtClean="0">
                <a:solidFill>
                  <a:schemeClr val="tx1"/>
                </a:solidFill>
                <a:latin typeface="+mn-lt"/>
                <a:ea typeface="+mn-ea"/>
                <a:cs typeface="+mn-cs"/>
              </a:rPr>
              <a:t> to read with a </a:t>
            </a:r>
            <a:r>
              <a:rPr lang="en-US" sz="1200" b="1" kern="1200" baseline="0" dirty="0" smtClean="0">
                <a:solidFill>
                  <a:schemeClr val="tx1"/>
                </a:solidFill>
                <a:latin typeface="+mn-lt"/>
                <a:ea typeface="+mn-ea"/>
                <a:cs typeface="+mn-cs"/>
              </a:rPr>
              <a:t>[CLICK]</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tRCD</a:t>
            </a:r>
            <a:r>
              <a:rPr lang="en-US" sz="1200" b="0" kern="1200" baseline="0" dirty="0" smtClean="0">
                <a:solidFill>
                  <a:schemeClr val="tx1"/>
                </a:solidFill>
                <a:latin typeface="+mn-lt"/>
                <a:ea typeface="+mn-ea"/>
                <a:cs typeface="+mn-cs"/>
              </a:rPr>
              <a:t> reduced below manufacturer-recommended values, we begin to induce latency failures in the weaker cell. </a:t>
            </a:r>
            <a:r>
              <a:rPr lang="en-US" sz="1200" b="0" kern="1200" dirty="0" smtClean="0">
                <a:solidFill>
                  <a:schemeClr val="tx1"/>
                </a:solidFill>
                <a:latin typeface="+mn-lt"/>
                <a:ea typeface="+mn-ea"/>
                <a:cs typeface="+mn-cs"/>
              </a:rPr>
              <a:t>Cells that are read when their </a:t>
            </a:r>
            <a:r>
              <a:rPr lang="en-US" sz="1200" b="0" kern="1200" dirty="0" err="1" smtClean="0">
                <a:solidFill>
                  <a:schemeClr val="tx1"/>
                </a:solidFill>
                <a:latin typeface="+mn-lt"/>
                <a:ea typeface="+mn-ea"/>
                <a:cs typeface="+mn-cs"/>
              </a:rPr>
              <a:t>bitline’s</a:t>
            </a:r>
            <a:r>
              <a:rPr lang="en-US" sz="1200" b="0" kern="1200" dirty="0" smtClean="0">
                <a:solidFill>
                  <a:schemeClr val="tx1"/>
                </a:solidFill>
                <a:latin typeface="+mn-lt"/>
                <a:ea typeface="+mn-ea"/>
                <a:cs typeface="+mn-cs"/>
              </a:rPr>
              <a:t> voltage is lower than </a:t>
            </a:r>
            <a:r>
              <a:rPr lang="en-US" sz="1200" b="0" kern="1200" dirty="0" err="1" smtClean="0">
                <a:solidFill>
                  <a:schemeClr val="tx1"/>
                </a:solidFill>
                <a:latin typeface="+mn-lt"/>
                <a:ea typeface="+mn-ea"/>
                <a:cs typeface="+mn-cs"/>
              </a:rPr>
              <a:t>Vmin</a:t>
            </a:r>
            <a:r>
              <a:rPr lang="en-US" sz="1200" b="0" kern="1200" dirty="0" smtClean="0">
                <a:solidFill>
                  <a:schemeClr val="tx1"/>
                </a:solidFill>
                <a:latin typeface="+mn-lt"/>
                <a:ea typeface="+mn-ea"/>
                <a:cs typeface="+mn-cs"/>
              </a:rPr>
              <a:t>, have a probability of failure. And this probability increases as you read further below the voltage threshold. </a:t>
            </a:r>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17</a:t>
            </a:fld>
            <a:endParaRPr lang="en-US"/>
          </a:p>
        </p:txBody>
      </p:sp>
    </p:spTree>
    <p:extLst>
      <p:ext uri="{BB962C8B-B14F-4D97-AF65-F5344CB8AC3E}">
        <p14:creationId xmlns:p14="http://schemas.microsoft.com/office/powerpoint/2010/main" val="87534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a:t>
            </a:r>
            <a:r>
              <a:rPr lang="en-US" baseline="0" dirty="0" smtClean="0"/>
              <a:t> now present the key idea of the DRAM latency PUF </a:t>
            </a:r>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18</a:t>
            </a:fld>
            <a:endParaRPr lang="en-US"/>
          </a:p>
        </p:txBody>
      </p:sp>
    </p:spTree>
    <p:extLst>
      <p:ext uri="{BB962C8B-B14F-4D97-AF65-F5344CB8AC3E}">
        <p14:creationId xmlns:p14="http://schemas.microsoft.com/office/powerpoint/2010/main" val="88800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key idea is to reduce DRAM read access latency below the reliable datasheet specifications using software-only system calls in order to exploit the resulting error patterns as unique identifiers.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[CLICK]</a:t>
            </a:r>
            <a:r>
              <a:rPr lang="en-US" sz="1200" b="0" kern="1200" dirty="0" smtClean="0">
                <a:solidFill>
                  <a:schemeClr val="tx1"/>
                </a:solidFill>
                <a:latin typeface="+mn-lt"/>
                <a:ea typeface="+mn-ea"/>
                <a:cs typeface="+mn-cs"/>
              </a:rPr>
              <a:t> We</a:t>
            </a:r>
            <a:r>
              <a:rPr lang="en-US" sz="1200" b="0" kern="1200" baseline="0" dirty="0" smtClean="0">
                <a:solidFill>
                  <a:schemeClr val="tx1"/>
                </a:solidFill>
                <a:latin typeface="+mn-lt"/>
                <a:ea typeface="+mn-ea"/>
                <a:cs typeface="+mn-cs"/>
              </a:rPr>
              <a:t> find that the probability that a cell will result in a latency failure due to a reduced-</a:t>
            </a:r>
            <a:r>
              <a:rPr lang="en-US" sz="1200" b="0" kern="1200" baseline="0" dirty="0" err="1" smtClean="0">
                <a:solidFill>
                  <a:schemeClr val="tx1"/>
                </a:solidFill>
                <a:latin typeface="+mn-lt"/>
                <a:ea typeface="+mn-ea"/>
                <a:cs typeface="+mn-cs"/>
              </a:rPr>
              <a:t>tRCD</a:t>
            </a:r>
            <a:r>
              <a:rPr lang="en-US" sz="1200" b="0" kern="1200" baseline="0" dirty="0" smtClean="0">
                <a:solidFill>
                  <a:schemeClr val="tx1"/>
                </a:solidFill>
                <a:latin typeface="+mn-lt"/>
                <a:ea typeface="+mn-ea"/>
                <a:cs typeface="+mn-cs"/>
              </a:rPr>
              <a:t> access, is inherently related to random process variation from manufacturing</a:t>
            </a:r>
            <a:r>
              <a:rPr lang="en-US" sz="1200" b="1" kern="1200" baseline="0" dirty="0" smtClean="0">
                <a:solidFill>
                  <a:schemeClr val="tx1"/>
                </a:solidFill>
                <a:latin typeface="+mn-lt"/>
                <a:ea typeface="+mn-ea"/>
                <a:cs typeface="+mn-cs"/>
              </a:rPr>
              <a:t> [CLICK]</a:t>
            </a:r>
            <a:r>
              <a:rPr lang="en-US" sz="1200" b="0" kern="1200" baseline="0" dirty="0" smtClean="0">
                <a:solidFill>
                  <a:schemeClr val="tx1"/>
                </a:solidFill>
                <a:latin typeface="+mn-lt"/>
                <a:ea typeface="+mn-ea"/>
                <a:cs typeface="+mn-cs"/>
              </a:rPr>
              <a:t> This knowledge enables us to provide a repeatable and unique device signature with these patterns of latency failures.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[CLICK]</a:t>
            </a:r>
            <a:r>
              <a:rPr lang="en-US" sz="1200" kern="1200" dirty="0" smtClean="0">
                <a:solidFill>
                  <a:schemeClr val="tx1"/>
                </a:solidFill>
                <a:latin typeface="+mn-lt"/>
                <a:ea typeface="+mn-ea"/>
                <a:cs typeface="+mn-cs"/>
              </a:rPr>
              <a:t> Here is a cartoon showing the manufacturing variation across a region of DRAM. When accessed with a reduced timing parameter, </a:t>
            </a:r>
            <a:r>
              <a:rPr lang="en-US" sz="1200" b="1" kern="1200" dirty="0" smtClean="0">
                <a:solidFill>
                  <a:schemeClr val="tx1"/>
                </a:solidFill>
                <a:latin typeface="+mn-lt"/>
                <a:ea typeface="+mn-ea"/>
                <a:cs typeface="+mn-cs"/>
              </a:rPr>
              <a:t>[CLICK] </a:t>
            </a:r>
            <a:r>
              <a:rPr lang="en-US" sz="1200" b="0" kern="1200" dirty="0" smtClean="0">
                <a:solidFill>
                  <a:schemeClr val="tx1"/>
                </a:solidFill>
                <a:latin typeface="+mn-lt"/>
                <a:ea typeface="+mn-ea"/>
                <a:cs typeface="+mn-cs"/>
              </a:rPr>
              <a:t>some cells have a high percentage chance of failing, while others </a:t>
            </a:r>
            <a:r>
              <a:rPr lang="en-US" sz="1200" b="1" kern="1200" dirty="0" smtClean="0">
                <a:solidFill>
                  <a:schemeClr val="tx1"/>
                </a:solidFill>
                <a:latin typeface="+mn-lt"/>
                <a:ea typeface="+mn-ea"/>
                <a:cs typeface="+mn-cs"/>
              </a:rPr>
              <a:t>[CLICK] </a:t>
            </a:r>
            <a:r>
              <a:rPr lang="en-US" sz="1200" b="0" kern="1200" dirty="0" smtClean="0">
                <a:solidFill>
                  <a:schemeClr val="tx1"/>
                </a:solidFill>
                <a:latin typeface="+mn-lt"/>
                <a:ea typeface="+mn-ea"/>
                <a:cs typeface="+mn-cs"/>
              </a:rPr>
              <a:t>have a low percentage chance of failing. </a:t>
            </a:r>
          </a:p>
          <a:p>
            <a:endParaRPr lang="en-US" dirty="0" smtClean="0"/>
          </a:p>
          <a:p>
            <a:r>
              <a:rPr lang="en-US" dirty="0" smtClean="0"/>
              <a:t>The</a:t>
            </a:r>
            <a:r>
              <a:rPr lang="en-US" baseline="0" dirty="0" smtClean="0"/>
              <a:t> Key Idea is to generate a PUF response using the locations of cells that have a high percentage chance of failing with a </a:t>
            </a:r>
            <a:r>
              <a:rPr lang="en-US" baseline="0" dirty="0" err="1" smtClean="0"/>
              <a:t>tRCD</a:t>
            </a:r>
            <a:r>
              <a:rPr lang="en-US" baseline="0" dirty="0" smtClean="0"/>
              <a:t> value reduced below manufacturer-recommended values. </a:t>
            </a:r>
            <a:endParaRPr lang="en-US" dirty="0" smtClean="0"/>
          </a:p>
        </p:txBody>
      </p:sp>
      <p:sp>
        <p:nvSpPr>
          <p:cNvPr id="4" name="Slide Number Placeholder 3"/>
          <p:cNvSpPr>
            <a:spLocks noGrp="1"/>
          </p:cNvSpPr>
          <p:nvPr>
            <p:ph type="sldNum" sz="quarter" idx="10"/>
          </p:nvPr>
        </p:nvSpPr>
        <p:spPr/>
        <p:txBody>
          <a:bodyPr/>
          <a:lstStyle/>
          <a:p>
            <a:fld id="{35E676A0-33B1-4B4B-B1AA-B0B917FCAA93}" type="slidenum">
              <a:rPr lang="en-US" smtClean="0"/>
              <a:t>19</a:t>
            </a:fld>
            <a:endParaRPr lang="en-US"/>
          </a:p>
        </p:txBody>
      </p:sp>
    </p:spTree>
    <p:extLst>
      <p:ext uri="{BB962C8B-B14F-4D97-AF65-F5344CB8AC3E}">
        <p14:creationId xmlns:p14="http://schemas.microsoft.com/office/powerpoint/2010/main" val="429986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I</a:t>
            </a:r>
            <a:r>
              <a:rPr lang="en-US" baseline="0" dirty="0" smtClean="0"/>
              <a:t> will give a brief overview. </a:t>
            </a:r>
            <a:r>
              <a:rPr lang="en-US" b="1" baseline="0" dirty="0" smtClean="0"/>
              <a:t>[CLICK]</a:t>
            </a:r>
            <a:r>
              <a:rPr lang="en-US" baseline="0" dirty="0" smtClean="0"/>
              <a:t> Our motivation is that we can </a:t>
            </a:r>
            <a:r>
              <a:rPr lang="en-US" b="1" baseline="0" dirty="0" smtClean="0"/>
              <a:t>[CLICK]</a:t>
            </a:r>
            <a:r>
              <a:rPr lang="en-US" baseline="0" dirty="0" smtClean="0"/>
              <a:t> </a:t>
            </a:r>
            <a:r>
              <a:rPr lang="en-US" b="0" baseline="0" dirty="0" smtClean="0"/>
              <a:t>authenticate a system via unique signatures if we can evaluate a Physical </a:t>
            </a:r>
            <a:r>
              <a:rPr lang="en-US" b="0" baseline="0" dirty="0" err="1" smtClean="0"/>
              <a:t>Unclonable</a:t>
            </a:r>
            <a:r>
              <a:rPr lang="en-US" b="0" baseline="0" dirty="0" smtClean="0"/>
              <a:t> Function (PUF) on it</a:t>
            </a:r>
            <a:r>
              <a:rPr lang="en-US" baseline="0" dirty="0" smtClean="0"/>
              <a:t>. </a:t>
            </a:r>
            <a:r>
              <a:rPr lang="en-US" b="1" baseline="0" dirty="0" smtClean="0"/>
              <a:t>[CLICK]</a:t>
            </a:r>
            <a:r>
              <a:rPr lang="en-US" b="0" baseline="0" dirty="0" smtClean="0"/>
              <a:t> These signatures or PUF responses reflect inherent properties of a device making it unique to the DRAM device generating it. </a:t>
            </a:r>
            <a:r>
              <a:rPr lang="en-US" b="1" baseline="0" dirty="0" smtClean="0"/>
              <a:t>[CLICK]</a:t>
            </a:r>
            <a:r>
              <a:rPr lang="en-US" b="0" baseline="0" dirty="0" smtClean="0"/>
              <a:t> DRAM memory technology is widely used today and has significantly many units that can be used in PUF evaluation, which makes it a promising substrate to evaluate PUFs on. A DRAM PUF would enable you to authenticate any system with a DRAM device on it.</a:t>
            </a:r>
            <a:r>
              <a:rPr lang="en-US" baseline="0" dirty="0" smtClean="0"/>
              <a:t> </a:t>
            </a:r>
            <a:r>
              <a:rPr lang="en-US" b="1" baseline="0" dirty="0" smtClean="0"/>
              <a:t>[CLICK] </a:t>
            </a:r>
            <a:r>
              <a:rPr lang="en-US" b="0" baseline="0" dirty="0" smtClean="0"/>
              <a:t>The main problem is that current DRAM PUFs are either slow, taking on the order of minutes to evaluate, require a DRAM reboot, or require additional custom hardware and cannot be used on commodity DRAM devices. </a:t>
            </a:r>
            <a:r>
              <a:rPr lang="en-US" b="1" baseline="0" dirty="0" smtClean="0"/>
              <a:t>[CLICK] </a:t>
            </a:r>
            <a:r>
              <a:rPr lang="en-US" b="0" baseline="0" dirty="0" smtClean="0"/>
              <a:t>To this end</a:t>
            </a:r>
            <a:r>
              <a:rPr lang="en-US" b="1" baseline="0" dirty="0" smtClean="0"/>
              <a:t> </a:t>
            </a:r>
            <a:r>
              <a:rPr lang="en-US" b="0" baseline="0" dirty="0" smtClean="0"/>
              <a:t>the goal of this work is to develop a novel and effective PUF for commodity DRAM devices that can be evaluated with low latency and low system interference across all operating temperatures. </a:t>
            </a:r>
            <a:r>
              <a:rPr lang="en-US" b="1" baseline="0" dirty="0" smtClean="0"/>
              <a:t>[CLICK] </a:t>
            </a:r>
            <a:r>
              <a:rPr lang="en-US" b="0" baseline="0" dirty="0" smtClean="0"/>
              <a:t>Our key idea is to reduce DRAM read access latency below the reliable datasheet specifications using software-only system calls in order to exploit the resulting error patterns as unique identifiers. We can do this because we observe that we get reliable and consistent error patterns as a result that can be used as a PUF responses</a:t>
            </a:r>
            <a:r>
              <a:rPr lang="en-US" b="0" i="1" u="none" baseline="0" dirty="0" smtClean="0"/>
              <a:t> </a:t>
            </a:r>
            <a:r>
              <a:rPr lang="en-US" b="1" baseline="0" dirty="0" smtClean="0"/>
              <a:t>[CLICK] </a:t>
            </a:r>
            <a:r>
              <a:rPr lang="en-US" b="0" baseline="0" dirty="0" smtClean="0"/>
              <a:t>We experimentally characterize 223 real LPDDR4 DRAM devices, and show that DRAM latency PUFs satisfy the requirements of an effective PUF</a:t>
            </a:r>
            <a:r>
              <a:rPr lang="en-US" sz="1200" b="0" i="0" kern="1200" baseline="0" dirty="0" smtClean="0">
                <a:solidFill>
                  <a:schemeClr val="tx1"/>
                </a:solidFill>
                <a:effectLst/>
                <a:latin typeface="+mn-lt"/>
                <a:ea typeface="+mn-ea"/>
                <a:cs typeface="+mn-cs"/>
              </a:rPr>
              <a:t> </a:t>
            </a:r>
            <a:r>
              <a:rPr lang="en-US" sz="1200" b="1" i="0" kern="1200" baseline="0" dirty="0" smtClean="0">
                <a:solidFill>
                  <a:schemeClr val="tx1"/>
                </a:solidFill>
                <a:effectLst/>
                <a:latin typeface="+mn-lt"/>
                <a:ea typeface="+mn-ea"/>
                <a:cs typeface="+mn-cs"/>
              </a:rPr>
              <a:t>[CLICK]</a:t>
            </a:r>
            <a:r>
              <a:rPr lang="en-US" sz="1200" b="0" i="0" kern="1200" baseline="0" dirty="0" smtClean="0">
                <a:solidFill>
                  <a:schemeClr val="tx1"/>
                </a:solidFill>
                <a:effectLst/>
                <a:latin typeface="+mn-lt"/>
                <a:ea typeface="+mn-ea"/>
                <a:cs typeface="+mn-cs"/>
              </a:rPr>
              <a:t> </a:t>
            </a:r>
            <a:r>
              <a:rPr lang="en-US" b="0" baseline="0" dirty="0" smtClean="0"/>
              <a:t>We also find that the DRAM latency PUF can be evaluated in 88.2 </a:t>
            </a:r>
            <a:r>
              <a:rPr lang="en-US" b="0" baseline="0" dirty="0" err="1" smtClean="0"/>
              <a:t>ms</a:t>
            </a:r>
            <a:r>
              <a:rPr lang="en-US" b="0" baseline="0" dirty="0" smtClean="0"/>
              <a:t> on average regardless of temperature. Since the evaluation time of prior DRAM PUFs depends on temperature, there is a large tradeoff space. However, we determine that we still achieve a speedup orders of magnitude larger than the prior DRAM PUF proposals at common operating temperatures.</a:t>
            </a:r>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35E676A0-33B1-4B4B-B1AA-B0B917FCAA93}" type="slidenum">
              <a:rPr lang="en-US" smtClean="0"/>
              <a:t>2</a:t>
            </a:fld>
            <a:endParaRPr lang="en-US"/>
          </a:p>
        </p:txBody>
      </p:sp>
    </p:spTree>
    <p:extLst>
      <p:ext uri="{BB962C8B-B14F-4D97-AF65-F5344CB8AC3E}">
        <p14:creationId xmlns:p14="http://schemas.microsoft.com/office/powerpoint/2010/main" val="187334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key idea is to reduce DRAM read access latency below the reliable datasheet specifications using software-only system calls in order to exploit the resulting error patterns as unique identifiers.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[CLICK]</a:t>
            </a:r>
            <a:r>
              <a:rPr lang="en-US" sz="1200" b="0" kern="1200" dirty="0" smtClean="0">
                <a:solidFill>
                  <a:schemeClr val="tx1"/>
                </a:solidFill>
                <a:latin typeface="+mn-lt"/>
                <a:ea typeface="+mn-ea"/>
                <a:cs typeface="+mn-cs"/>
              </a:rPr>
              <a:t> We</a:t>
            </a:r>
            <a:r>
              <a:rPr lang="en-US" sz="1200" b="0" kern="1200" baseline="0" dirty="0" smtClean="0">
                <a:solidFill>
                  <a:schemeClr val="tx1"/>
                </a:solidFill>
                <a:latin typeface="+mn-lt"/>
                <a:ea typeface="+mn-ea"/>
                <a:cs typeface="+mn-cs"/>
              </a:rPr>
              <a:t> find that the probability that a cell will result in a latency failure due to a reduced-</a:t>
            </a:r>
            <a:r>
              <a:rPr lang="en-US" sz="1200" b="0" kern="1200" baseline="0" dirty="0" err="1" smtClean="0">
                <a:solidFill>
                  <a:schemeClr val="tx1"/>
                </a:solidFill>
                <a:latin typeface="+mn-lt"/>
                <a:ea typeface="+mn-ea"/>
                <a:cs typeface="+mn-cs"/>
              </a:rPr>
              <a:t>tRCD</a:t>
            </a:r>
            <a:r>
              <a:rPr lang="en-US" sz="1200" b="0" kern="1200" baseline="0" dirty="0" smtClean="0">
                <a:solidFill>
                  <a:schemeClr val="tx1"/>
                </a:solidFill>
                <a:latin typeface="+mn-lt"/>
                <a:ea typeface="+mn-ea"/>
                <a:cs typeface="+mn-cs"/>
              </a:rPr>
              <a:t> access, is inherently related to random process variation from manufacturing</a:t>
            </a:r>
            <a:r>
              <a:rPr lang="en-US" sz="1200" b="1" kern="1200" baseline="0" dirty="0" smtClean="0">
                <a:solidFill>
                  <a:schemeClr val="tx1"/>
                </a:solidFill>
                <a:latin typeface="+mn-lt"/>
                <a:ea typeface="+mn-ea"/>
                <a:cs typeface="+mn-cs"/>
              </a:rPr>
              <a:t> [CLICK]</a:t>
            </a:r>
            <a:r>
              <a:rPr lang="en-US" sz="1200" b="0" kern="1200" baseline="0" dirty="0" smtClean="0">
                <a:solidFill>
                  <a:schemeClr val="tx1"/>
                </a:solidFill>
                <a:latin typeface="+mn-lt"/>
                <a:ea typeface="+mn-ea"/>
                <a:cs typeface="+mn-cs"/>
              </a:rPr>
              <a:t> This knowledge enables us to provide a repeatable and unique device signature with these patterns of latency failures.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[CLICK]</a:t>
            </a:r>
            <a:r>
              <a:rPr lang="en-US" sz="1200" kern="1200" dirty="0" smtClean="0">
                <a:solidFill>
                  <a:schemeClr val="tx1"/>
                </a:solidFill>
                <a:latin typeface="+mn-lt"/>
                <a:ea typeface="+mn-ea"/>
                <a:cs typeface="+mn-cs"/>
              </a:rPr>
              <a:t> Here is a cartoon showing the manufacturing variation across a region of DRAM. When accessed with a reduced timing parameter, </a:t>
            </a:r>
            <a:r>
              <a:rPr lang="en-US" sz="1200" b="1" kern="1200" dirty="0" smtClean="0">
                <a:solidFill>
                  <a:schemeClr val="tx1"/>
                </a:solidFill>
                <a:latin typeface="+mn-lt"/>
                <a:ea typeface="+mn-ea"/>
                <a:cs typeface="+mn-cs"/>
              </a:rPr>
              <a:t>[CLICK] </a:t>
            </a:r>
            <a:r>
              <a:rPr lang="en-US" sz="1200" b="0" kern="1200" dirty="0" smtClean="0">
                <a:solidFill>
                  <a:schemeClr val="tx1"/>
                </a:solidFill>
                <a:latin typeface="+mn-lt"/>
                <a:ea typeface="+mn-ea"/>
                <a:cs typeface="+mn-cs"/>
              </a:rPr>
              <a:t>some cells have a high percentage chance of failing, while others </a:t>
            </a:r>
            <a:r>
              <a:rPr lang="en-US" sz="1200" b="1" kern="1200" dirty="0" smtClean="0">
                <a:solidFill>
                  <a:schemeClr val="tx1"/>
                </a:solidFill>
                <a:latin typeface="+mn-lt"/>
                <a:ea typeface="+mn-ea"/>
                <a:cs typeface="+mn-cs"/>
              </a:rPr>
              <a:t>[CLICK] </a:t>
            </a:r>
            <a:r>
              <a:rPr lang="en-US" sz="1200" b="0" kern="1200" dirty="0" smtClean="0">
                <a:solidFill>
                  <a:schemeClr val="tx1"/>
                </a:solidFill>
                <a:latin typeface="+mn-lt"/>
                <a:ea typeface="+mn-ea"/>
                <a:cs typeface="+mn-cs"/>
              </a:rPr>
              <a:t>have a low percentage chance of failing. </a:t>
            </a:r>
          </a:p>
          <a:p>
            <a:endParaRPr lang="en-US" dirty="0" smtClean="0"/>
          </a:p>
          <a:p>
            <a:r>
              <a:rPr lang="en-US" dirty="0" smtClean="0"/>
              <a:t>The</a:t>
            </a:r>
            <a:r>
              <a:rPr lang="en-US" baseline="0" dirty="0" smtClean="0"/>
              <a:t> Key Idea is to generate a PUF response using the locations of cells that have a high percentage chance of failing with a </a:t>
            </a:r>
            <a:r>
              <a:rPr lang="en-US" baseline="0" dirty="0" err="1" smtClean="0"/>
              <a:t>tRCD</a:t>
            </a:r>
            <a:r>
              <a:rPr lang="en-US" baseline="0" dirty="0" smtClean="0"/>
              <a:t> value reduced below manufacturer-recommended values. </a:t>
            </a:r>
            <a:endParaRPr lang="en-US" dirty="0" smtClean="0"/>
          </a:p>
        </p:txBody>
      </p:sp>
      <p:sp>
        <p:nvSpPr>
          <p:cNvPr id="4" name="Slide Number Placeholder 3"/>
          <p:cNvSpPr>
            <a:spLocks noGrp="1"/>
          </p:cNvSpPr>
          <p:nvPr>
            <p:ph type="sldNum" sz="quarter" idx="10"/>
          </p:nvPr>
        </p:nvSpPr>
        <p:spPr/>
        <p:txBody>
          <a:bodyPr/>
          <a:lstStyle/>
          <a:p>
            <a:fld id="{35E676A0-33B1-4B4B-B1AA-B0B917FCAA93}" type="slidenum">
              <a:rPr lang="en-US" smtClean="0"/>
              <a:t>20</a:t>
            </a:fld>
            <a:endParaRPr lang="en-US"/>
          </a:p>
        </p:txBody>
      </p:sp>
    </p:spTree>
    <p:extLst>
      <p:ext uri="{BB962C8B-B14F-4D97-AF65-F5344CB8AC3E}">
        <p14:creationId xmlns:p14="http://schemas.microsoft.com/office/powerpoint/2010/main" val="1846240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[CLICK] </a:t>
            </a:r>
            <a:r>
              <a:rPr lang="en-US" dirty="0" smtClean="0"/>
              <a:t>We start by showing how to determine whether a single cell’s location should be included</a:t>
            </a:r>
            <a:r>
              <a:rPr lang="en-US" baseline="0" dirty="0" smtClean="0"/>
              <a:t> in a DRAM latency PUF response or not.</a:t>
            </a:r>
          </a:p>
          <a:p>
            <a:r>
              <a:rPr lang="en-US" b="1" baseline="0" dirty="0" smtClean="0"/>
              <a:t>[CLICK] </a:t>
            </a:r>
            <a:r>
              <a:rPr lang="en-US" b="0" baseline="0" dirty="0" smtClean="0"/>
              <a:t>We do this by choosing a failure probability threshold and sampling the cell multiple times with a reduced </a:t>
            </a:r>
            <a:r>
              <a:rPr lang="en-US" b="0" baseline="0" dirty="0" err="1" smtClean="0"/>
              <a:t>tRCD</a:t>
            </a:r>
            <a:r>
              <a:rPr lang="en-US" b="0" baseline="0" dirty="0" smtClean="0"/>
              <a:t> access to see if it will fail with a greater probability than the chosen threshold. </a:t>
            </a:r>
          </a:p>
          <a:p>
            <a:r>
              <a:rPr lang="en-US" b="1" baseline="0" dirty="0" smtClean="0"/>
              <a:t>[CLICK]</a:t>
            </a:r>
            <a:r>
              <a:rPr lang="en-US" b="0" baseline="0" dirty="0" smtClean="0"/>
              <a:t> For this example, we choose a threshold of 50% </a:t>
            </a:r>
          </a:p>
          <a:p>
            <a:r>
              <a:rPr lang="en-US" b="1" baseline="0" dirty="0" smtClean="0"/>
              <a:t>[CLICK</a:t>
            </a:r>
            <a:r>
              <a:rPr lang="en-US" b="0" baseline="0" dirty="0" smtClean="0"/>
              <a:t>] We sample the cell 10 times with a reduced </a:t>
            </a:r>
            <a:r>
              <a:rPr lang="en-US" b="0" baseline="0" dirty="0" err="1" smtClean="0"/>
              <a:t>tRCD</a:t>
            </a:r>
            <a:r>
              <a:rPr lang="en-US" b="0" baseline="0" dirty="0" smtClean="0"/>
              <a:t>, and</a:t>
            </a:r>
          </a:p>
          <a:p>
            <a:r>
              <a:rPr lang="en-US" b="1" baseline="0" dirty="0" smtClean="0"/>
              <a:t>[CLICK] </a:t>
            </a:r>
            <a:r>
              <a:rPr lang="en-US" b="0" baseline="0" dirty="0" smtClean="0"/>
              <a:t>determine the failure rate as a fraction of the number of samples taken. In this cell, we find a failure rate of 60%. </a:t>
            </a:r>
          </a:p>
          <a:p>
            <a:r>
              <a:rPr lang="en-US" b="1" dirty="0" smtClean="0"/>
              <a:t>[CLICK] </a:t>
            </a:r>
            <a:r>
              <a:rPr lang="en-US" b="0" dirty="0" smtClean="0"/>
              <a:t>we find that the failure rate is greater than the chosen threshold, and so we include</a:t>
            </a:r>
            <a:r>
              <a:rPr lang="en-US" b="0" baseline="0" dirty="0" smtClean="0"/>
              <a:t> this cell in the PUF response. </a:t>
            </a:r>
          </a:p>
          <a:p>
            <a:endParaRPr lang="en-US" b="0" baseline="0" dirty="0" smtClean="0"/>
          </a:p>
          <a:p>
            <a:r>
              <a:rPr lang="en-US" b="0" baseline="0" dirty="0" smtClean="0"/>
              <a:t>We find that this filtering stage is useful in removing cells that have a very low percentage chance of failing from the evaluations that happen to find them. </a:t>
            </a:r>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35E676A0-33B1-4B4B-B1AA-B0B917FCAA93}" type="slidenum">
              <a:rPr lang="en-US" smtClean="0"/>
              <a:t>21</a:t>
            </a:fld>
            <a:endParaRPr lang="en-US"/>
          </a:p>
        </p:txBody>
      </p:sp>
    </p:spTree>
    <p:extLst>
      <p:ext uri="{BB962C8B-B14F-4D97-AF65-F5344CB8AC3E}">
        <p14:creationId xmlns:p14="http://schemas.microsoft.com/office/powerpoint/2010/main" val="1728135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[CLICK]</a:t>
            </a:r>
            <a:r>
              <a:rPr lang="en-US" b="0" dirty="0" smtClean="0"/>
              <a:t> We induce latency failures</a:t>
            </a:r>
            <a:r>
              <a:rPr lang="en-US" b="0" baseline="0" dirty="0" smtClean="0"/>
              <a:t> 100 times and use a threshold of 10%. In other words we include cells that fail greater than 10 times across our 100. </a:t>
            </a:r>
          </a:p>
          <a:p>
            <a:r>
              <a:rPr lang="en-US" b="0" baseline="0" dirty="0" smtClean="0"/>
              <a:t>[</a:t>
            </a:r>
            <a:r>
              <a:rPr lang="en-US" b="1" baseline="0" dirty="0" smtClean="0"/>
              <a:t>CLICK]</a:t>
            </a:r>
            <a:r>
              <a:rPr lang="en-US" b="0" baseline="0" dirty="0" smtClean="0"/>
              <a:t> We do this for every cell in a continuous 8KiB memory region that we refer to as a PUF memory segment </a:t>
            </a:r>
          </a:p>
          <a:p>
            <a:r>
              <a:rPr lang="en-US" b="1" baseline="0" dirty="0" smtClean="0"/>
              <a:t>[CLICK]</a:t>
            </a:r>
            <a:r>
              <a:rPr lang="en-US" b="0" baseline="0" dirty="0" smtClean="0"/>
              <a:t> in this example, we have a 21 bit PUF memory segment and varying cell strengths in this PUF memory segment are reflected with different colors and cell sizes. </a:t>
            </a:r>
          </a:p>
          <a:p>
            <a:r>
              <a:rPr lang="en-US" b="1" baseline="0" dirty="0" smtClean="0"/>
              <a:t>[CLICK]</a:t>
            </a:r>
            <a:r>
              <a:rPr lang="en-US" b="0" baseline="0" dirty="0" smtClean="0"/>
              <a:t> We use this memory segment to induce latency failures and return a PUF response </a:t>
            </a:r>
            <a:endParaRPr lang="en-US" b="1" dirty="0" smtClean="0"/>
          </a:p>
          <a:p>
            <a:endParaRPr lang="en-US" dirty="0" smtClean="0"/>
          </a:p>
          <a:p>
            <a:r>
              <a:rPr lang="en-US" dirty="0" smtClean="0"/>
              <a:t>=============================</a:t>
            </a:r>
          </a:p>
          <a:p>
            <a:endParaRPr lang="en-US" dirty="0" smtClean="0"/>
          </a:p>
          <a:p>
            <a:r>
              <a:rPr lang="en-US" dirty="0" smtClean="0"/>
              <a:t>In order to show how we generate our</a:t>
            </a:r>
            <a:r>
              <a:rPr lang="en-US" baseline="0" dirty="0" smtClean="0"/>
              <a:t> PUF responses so fast, we expand on a few key features our mechanism. </a:t>
            </a:r>
          </a:p>
          <a:p>
            <a:r>
              <a:rPr lang="en-US" b="1" baseline="0" dirty="0" smtClean="0"/>
              <a:t>[CLICK] </a:t>
            </a:r>
            <a:r>
              <a:rPr lang="en-US" baseline="0" dirty="0" smtClean="0"/>
              <a:t>Every DRAM access induces errors at a DRAM </a:t>
            </a:r>
            <a:r>
              <a:rPr lang="en-US" baseline="0" dirty="0" err="1" smtClean="0"/>
              <a:t>cacheline</a:t>
            </a:r>
            <a:r>
              <a:rPr lang="en-US" baseline="0" dirty="0" smtClean="0"/>
              <a:t> granularity which is 32 Bytes</a:t>
            </a:r>
          </a:p>
          <a:p>
            <a:r>
              <a:rPr lang="en-US" b="1" baseline="0" dirty="0" smtClean="0"/>
              <a:t>[CLICK] </a:t>
            </a:r>
            <a:r>
              <a:rPr lang="en-US" b="0" baseline="0" dirty="0" smtClean="0"/>
              <a:t>Because we are inducing </a:t>
            </a:r>
            <a:r>
              <a:rPr lang="en-US" b="0" baseline="0" dirty="0" err="1" smtClean="0"/>
              <a:t>tRCD</a:t>
            </a:r>
            <a:r>
              <a:rPr lang="en-US" b="0" baseline="0" dirty="0" smtClean="0"/>
              <a:t> related failures, we must activate a new row each time we want to access data on that row with a reduced </a:t>
            </a:r>
            <a:r>
              <a:rPr lang="en-US" b="0" baseline="0" dirty="0" err="1" smtClean="0"/>
              <a:t>tRCD</a:t>
            </a:r>
            <a:r>
              <a:rPr lang="en-US" b="0" baseline="0" dirty="0" smtClean="0"/>
              <a:t>. Otherwise, the data will already be stored in the sense amplifiers and no sense amplification step necessary. </a:t>
            </a:r>
          </a:p>
          <a:p>
            <a:r>
              <a:rPr lang="en-US" b="1" baseline="0" dirty="0" smtClean="0"/>
              <a:t>[CLICK] </a:t>
            </a:r>
            <a:r>
              <a:rPr lang="en-US" b="0" baseline="0" dirty="0" smtClean="0"/>
              <a:t>In order to increase the determinism of the memory controller, we issue a memory barrier after every access such that the memory access is the only one in the memory controller at a given time. </a:t>
            </a:r>
          </a:p>
          <a:p>
            <a:r>
              <a:rPr lang="en-US" b="1" baseline="0" dirty="0" smtClean="0"/>
              <a:t>[CLICK]</a:t>
            </a:r>
            <a:r>
              <a:rPr lang="en-US" b="0" baseline="0" dirty="0" smtClean="0"/>
              <a:t> Finally, in order to estimate every cells’ failure probability, we utilize a counter buffer in a separate DRAM channel which after each iteration of inducing latency failures across a memory segment, we increment every counter associated with the bits that were observed to fail. We can then recreate the PUF response utilizing only the cells that we find to fail more than 10 times. </a:t>
            </a:r>
          </a:p>
          <a:p>
            <a:r>
              <a:rPr lang="en-US" b="1" baseline="0" dirty="0" smtClean="0"/>
              <a:t>[CLICK]</a:t>
            </a:r>
            <a:r>
              <a:rPr lang="en-US" b="0" baseline="0" dirty="0" smtClean="0"/>
              <a:t> Here I will show a quick animation of how accesses occur in this example PUF memory segment of 4 </a:t>
            </a:r>
            <a:r>
              <a:rPr lang="en-US" b="0" baseline="0" dirty="0" err="1" smtClean="0"/>
              <a:t>cachelines</a:t>
            </a:r>
            <a:r>
              <a:rPr lang="en-US" b="0" baseline="0" dirty="0" smtClean="0"/>
              <a:t> and their counters </a:t>
            </a:r>
          </a:p>
          <a:p>
            <a:r>
              <a:rPr lang="en-US" b="1" baseline="0" dirty="0" smtClean="0"/>
              <a:t>[CLICK] </a:t>
            </a:r>
            <a:r>
              <a:rPr lang="en-US" b="0" baseline="0" dirty="0" smtClean="0"/>
              <a:t>We induce errors in a column-order access scheme </a:t>
            </a:r>
            <a:r>
              <a:rPr lang="en-US" b="1" baseline="0" dirty="0" smtClean="0"/>
              <a:t>[CLICK]</a:t>
            </a:r>
            <a:r>
              <a:rPr lang="en-US" b="0" baseline="0" dirty="0" smtClean="0"/>
              <a:t> and update the counter buffers associated with the </a:t>
            </a:r>
            <a:r>
              <a:rPr lang="en-US" b="0" baseline="0" dirty="0" err="1" smtClean="0"/>
              <a:t>cacheline</a:t>
            </a:r>
            <a:r>
              <a:rPr lang="en-US" b="0" baseline="0" dirty="0" smtClean="0"/>
              <a:t> immediately after observing the errors. </a:t>
            </a:r>
          </a:p>
          <a:p>
            <a:endParaRPr lang="en-US" b="1" baseline="0" dirty="0" smtClean="0"/>
          </a:p>
          <a:p>
            <a:endParaRPr lang="en-US" b="1" baseline="0" dirty="0" smtClean="0"/>
          </a:p>
        </p:txBody>
      </p:sp>
      <p:sp>
        <p:nvSpPr>
          <p:cNvPr id="4" name="Slide Number Placeholder 3"/>
          <p:cNvSpPr>
            <a:spLocks noGrp="1"/>
          </p:cNvSpPr>
          <p:nvPr>
            <p:ph type="sldNum" sz="quarter" idx="10"/>
          </p:nvPr>
        </p:nvSpPr>
        <p:spPr/>
        <p:txBody>
          <a:bodyPr/>
          <a:lstStyle/>
          <a:p>
            <a:fld id="{35E676A0-33B1-4B4B-B1AA-B0B917FCAA93}" type="slidenum">
              <a:rPr lang="en-US" smtClean="0"/>
              <a:t>22</a:t>
            </a:fld>
            <a:endParaRPr lang="en-US"/>
          </a:p>
        </p:txBody>
      </p:sp>
    </p:spTree>
    <p:extLst>
      <p:ext uri="{BB962C8B-B14F-4D97-AF65-F5344CB8AC3E}">
        <p14:creationId xmlns:p14="http://schemas.microsoft.com/office/powerpoint/2010/main" val="8876938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5E676A0-33B1-4B4B-B1AA-B0B917FCAA93}" type="slidenum">
              <a:rPr lang="en-US" smtClean="0"/>
              <a:t>23</a:t>
            </a:fld>
            <a:endParaRPr lang="en-US"/>
          </a:p>
        </p:txBody>
      </p:sp>
    </p:spTree>
    <p:extLst>
      <p:ext uri="{BB962C8B-B14F-4D97-AF65-F5344CB8AC3E}">
        <p14:creationId xmlns:p14="http://schemas.microsoft.com/office/powerpoint/2010/main" val="1553654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now discuss the prior best</a:t>
            </a:r>
            <a:r>
              <a:rPr lang="en-US" baseline="0" dirty="0" smtClean="0"/>
              <a:t> DRAM PUF: the DRAM retention PUF. </a:t>
            </a:r>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24</a:t>
            </a:fld>
            <a:endParaRPr lang="en-US"/>
          </a:p>
        </p:txBody>
      </p:sp>
    </p:spTree>
    <p:extLst>
      <p:ext uri="{BB962C8B-B14F-4D97-AF65-F5344CB8AC3E}">
        <p14:creationId xmlns:p14="http://schemas.microsoft.com/office/powerpoint/2010/main" val="1545311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DRAM </a:t>
            </a:r>
            <a:r>
              <a:rPr lang="en-US" b="1" dirty="0" smtClean="0"/>
              <a:t>encodes</a:t>
            </a:r>
            <a:r>
              <a:rPr lang="en-US" b="1" baseline="0" dirty="0" smtClean="0"/>
              <a:t> </a:t>
            </a:r>
            <a:r>
              <a:rPr lang="en-US" baseline="0" dirty="0" smtClean="0"/>
              <a:t>data in </a:t>
            </a:r>
            <a:r>
              <a:rPr lang="en-US" b="1" baseline="0" dirty="0" smtClean="0"/>
              <a:t>fundamentally leaky </a:t>
            </a:r>
            <a:r>
              <a:rPr lang="en-US" b="0" baseline="0" dirty="0" smtClean="0"/>
              <a:t>capacitors </a:t>
            </a:r>
            <a:r>
              <a:rPr lang="en-US" b="1" baseline="0" dirty="0" smtClean="0"/>
              <a:t>[CLICK] </a:t>
            </a:r>
            <a:r>
              <a:rPr lang="en-US" b="0" baseline="0" dirty="0" smtClean="0"/>
              <a:t>Here is a </a:t>
            </a:r>
            <a:r>
              <a:rPr lang="en-US" b="1" baseline="0" dirty="0" smtClean="0"/>
              <a:t>simplified diagram </a:t>
            </a:r>
            <a:r>
              <a:rPr lang="en-US" b="0" baseline="0" dirty="0" smtClean="0"/>
              <a:t>of a DRAM cell. </a:t>
            </a:r>
          </a:p>
          <a:p>
            <a:r>
              <a:rPr lang="en-US" b="1" baseline="0" dirty="0" smtClean="0"/>
              <a:t>Data is encoded </a:t>
            </a:r>
            <a:r>
              <a:rPr lang="en-US" b="0" baseline="0" dirty="0" smtClean="0"/>
              <a:t>in the capacitor as either charged or uncharged, and </a:t>
            </a:r>
            <a:r>
              <a:rPr lang="en-US" b="1" baseline="0" dirty="0" smtClean="0"/>
              <a:t>the access transistor </a:t>
            </a:r>
            <a:r>
              <a:rPr lang="en-US" b="0" baseline="0" dirty="0" smtClean="0"/>
              <a:t>is used to </a:t>
            </a:r>
            <a:r>
              <a:rPr lang="en-US" b="1" baseline="0" dirty="0" smtClean="0"/>
              <a:t>read from or write to </a:t>
            </a:r>
            <a:r>
              <a:rPr lang="en-US" b="0" baseline="0" dirty="0" smtClean="0"/>
              <a:t>the cell.</a:t>
            </a:r>
          </a:p>
          <a:p>
            <a:r>
              <a:rPr lang="en-US" b="1" baseline="0" dirty="0" smtClean="0"/>
              <a:t>[CLICK]</a:t>
            </a:r>
          </a:p>
          <a:p>
            <a:r>
              <a:rPr lang="en-US" b="0" baseline="0" dirty="0" smtClean="0"/>
              <a:t>There are a </a:t>
            </a:r>
            <a:r>
              <a:rPr lang="en-US" b="1" baseline="0" dirty="0" smtClean="0"/>
              <a:t>number of leakage paths </a:t>
            </a:r>
            <a:r>
              <a:rPr lang="en-US" b="0" baseline="0" dirty="0" smtClean="0"/>
              <a:t>by which charge can </a:t>
            </a:r>
            <a:r>
              <a:rPr lang="en-US" b="1" baseline="0" dirty="0" smtClean="0"/>
              <a:t>enter or exit the capacitor</a:t>
            </a:r>
            <a:r>
              <a:rPr lang="en-US" b="0" baseline="0" dirty="0" smtClean="0"/>
              <a:t>.</a:t>
            </a:r>
          </a:p>
          <a:p>
            <a:r>
              <a:rPr lang="en-US" b="1" baseline="0" dirty="0" smtClean="0"/>
              <a:t>[CLICK]</a:t>
            </a:r>
          </a:p>
          <a:p>
            <a:r>
              <a:rPr lang="en-US" b="0" baseline="0" dirty="0" smtClean="0"/>
              <a:t>The </a:t>
            </a:r>
            <a:r>
              <a:rPr lang="en-US" b="1" baseline="0" dirty="0" smtClean="0"/>
              <a:t>important thing to note </a:t>
            </a:r>
            <a:r>
              <a:rPr lang="en-US" b="0" baseline="0" dirty="0" smtClean="0"/>
              <a:t>is that stored data can be corrupted if too much charge leaks</a:t>
            </a:r>
          </a:p>
          <a:p>
            <a:r>
              <a:rPr lang="en-US" b="0" baseline="0" dirty="0" smtClean="0"/>
              <a:t>Which is the </a:t>
            </a:r>
            <a:r>
              <a:rPr lang="en-US" b="1" baseline="0" dirty="0" smtClean="0"/>
              <a:t>same as saying </a:t>
            </a:r>
            <a:r>
              <a:rPr lang="en-US" b="0" baseline="0" dirty="0" smtClean="0"/>
              <a:t>if the </a:t>
            </a:r>
            <a:r>
              <a:rPr lang="en-US" b="1" baseline="0" dirty="0" smtClean="0"/>
              <a:t>capacitor voltage degrades </a:t>
            </a:r>
            <a:r>
              <a:rPr lang="en-US" b="0" baseline="0" dirty="0" smtClean="0"/>
              <a:t>too much</a:t>
            </a:r>
          </a:p>
          <a:p>
            <a:r>
              <a:rPr lang="en-US" b="1" baseline="0" dirty="0" smtClean="0"/>
              <a:t>[END]</a:t>
            </a:r>
            <a:endParaRPr lang="en-US" b="1" dirty="0"/>
          </a:p>
        </p:txBody>
      </p:sp>
      <p:sp>
        <p:nvSpPr>
          <p:cNvPr id="4" name="Slide Number Placeholder 3"/>
          <p:cNvSpPr>
            <a:spLocks noGrp="1"/>
          </p:cNvSpPr>
          <p:nvPr>
            <p:ph type="sldNum" sz="quarter" idx="10"/>
          </p:nvPr>
        </p:nvSpPr>
        <p:spPr/>
        <p:txBody>
          <a:bodyPr/>
          <a:lstStyle/>
          <a:p>
            <a:fld id="{35E676A0-33B1-4B4B-B1AA-B0B917FCAA93}" type="slidenum">
              <a:rPr lang="en-US" smtClean="0"/>
              <a:t>25</a:t>
            </a:fld>
            <a:endParaRPr lang="en-US"/>
          </a:p>
        </p:txBody>
      </p:sp>
    </p:spTree>
    <p:extLst>
      <p:ext uri="{BB962C8B-B14F-4D97-AF65-F5344CB8AC3E}">
        <p14:creationId xmlns:p14="http://schemas.microsoft.com/office/powerpoint/2010/main" val="11319626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have a </a:t>
            </a:r>
            <a:r>
              <a:rPr lang="en-US" b="1" baseline="0" dirty="0" smtClean="0"/>
              <a:t>simplified diagram </a:t>
            </a:r>
            <a:r>
              <a:rPr lang="en-US" baseline="0" dirty="0" smtClean="0"/>
              <a:t>of the </a:t>
            </a:r>
            <a:r>
              <a:rPr lang="en-US" b="1" baseline="0" dirty="0" smtClean="0"/>
              <a:t>capacitor voltage over time</a:t>
            </a:r>
          </a:p>
          <a:p>
            <a:r>
              <a:rPr lang="en-US" b="0" baseline="0" dirty="0" smtClean="0"/>
              <a:t>We see that the </a:t>
            </a:r>
            <a:r>
              <a:rPr lang="en-US" b="1" baseline="0" dirty="0" smtClean="0"/>
              <a:t>voltage decreases </a:t>
            </a:r>
            <a:r>
              <a:rPr lang="en-US" b="0" baseline="0" dirty="0" smtClean="0"/>
              <a:t>over time in an </a:t>
            </a:r>
            <a:r>
              <a:rPr lang="en-US" b="1" baseline="0" dirty="0" smtClean="0"/>
              <a:t>exponential decay</a:t>
            </a:r>
            <a:r>
              <a:rPr lang="en-US" b="0" baseline="0" dirty="0" smtClean="0"/>
              <a:t>.</a:t>
            </a:r>
          </a:p>
          <a:p>
            <a:r>
              <a:rPr lang="en-US" b="1" baseline="0" dirty="0" smtClean="0"/>
              <a:t>[CLICK]</a:t>
            </a:r>
          </a:p>
          <a:p>
            <a:r>
              <a:rPr lang="en-US" b="0" baseline="0" dirty="0" smtClean="0"/>
              <a:t>Again we have our voltage, </a:t>
            </a:r>
            <a:r>
              <a:rPr lang="en-US" b="0" baseline="0" dirty="0" err="1" smtClean="0"/>
              <a:t>Vmin</a:t>
            </a:r>
            <a:r>
              <a:rPr lang="en-US" b="0" baseline="0" dirty="0" smtClean="0"/>
              <a:t>, under which we can no longer guarantee that we will correctly read the data that was originally stored in the cell.</a:t>
            </a:r>
          </a:p>
          <a:p>
            <a:r>
              <a:rPr lang="en-US" b="1" baseline="0" dirty="0" smtClean="0"/>
              <a:t>[CLICK]</a:t>
            </a:r>
          </a:p>
          <a:p>
            <a:r>
              <a:rPr lang="en-US" b="0" baseline="0" dirty="0" smtClean="0"/>
              <a:t>As long as a cell’s voltage remains above this line, we consider this a retention success.</a:t>
            </a:r>
          </a:p>
          <a:p>
            <a:r>
              <a:rPr lang="en-US" b="1" baseline="0" dirty="0" smtClean="0"/>
              <a:t>[CLICK]</a:t>
            </a:r>
          </a:p>
          <a:p>
            <a:r>
              <a:rPr lang="en-US" b="0" baseline="0" dirty="0" smtClean="0"/>
              <a:t>However, as soon as the voltage drops below </a:t>
            </a:r>
            <a:r>
              <a:rPr lang="en-US" b="0" baseline="0" dirty="0" err="1" smtClean="0"/>
              <a:t>Vmin</a:t>
            </a:r>
            <a:r>
              <a:rPr lang="en-US" b="0" baseline="0" dirty="0" smtClean="0"/>
              <a:t>, we consider this a retention failure</a:t>
            </a:r>
          </a:p>
          <a:p>
            <a:r>
              <a:rPr lang="en-US" b="1" baseline="0" dirty="0" smtClean="0"/>
              <a:t>[CLICK]</a:t>
            </a:r>
          </a:p>
          <a:p>
            <a:r>
              <a:rPr lang="en-US" b="0" baseline="0" dirty="0" smtClean="0"/>
              <a:t>We define the length of time that must elapse before a cell experiences a retention failure as the ‘retention time’ of a cell.</a:t>
            </a:r>
          </a:p>
          <a:p>
            <a:r>
              <a:rPr lang="en-US" b="1" baseline="0" dirty="0" smtClean="0"/>
              <a:t>[END]</a:t>
            </a:r>
          </a:p>
          <a:p>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26</a:t>
            </a:fld>
            <a:endParaRPr lang="en-US"/>
          </a:p>
        </p:txBody>
      </p:sp>
    </p:spTree>
    <p:extLst>
      <p:ext uri="{BB962C8B-B14F-4D97-AF65-F5344CB8AC3E}">
        <p14:creationId xmlns:p14="http://schemas.microsoft.com/office/powerpoint/2010/main" val="917149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DRAM is comprised</a:t>
            </a:r>
            <a:r>
              <a:rPr lang="en-US" baseline="0" dirty="0" smtClean="0"/>
              <a:t> of </a:t>
            </a:r>
            <a:r>
              <a:rPr lang="en-US" b="1" dirty="0" smtClean="0"/>
              <a:t>[CLICK]</a:t>
            </a:r>
            <a:r>
              <a:rPr lang="en-US" baseline="0" dirty="0" smtClean="0"/>
              <a:t> many of these small cells to have a large capacity. </a:t>
            </a:r>
            <a:r>
              <a:rPr lang="en-US" b="1" baseline="0" dirty="0" smtClean="0"/>
              <a:t>[CLICK]</a:t>
            </a:r>
            <a:r>
              <a:rPr lang="en-US" baseline="0" dirty="0" smtClean="0"/>
              <a:t> For an example 8GB DRAM device, there are 64 billion of these cells. </a:t>
            </a:r>
          </a:p>
          <a:p>
            <a:endParaRPr lang="en-US" baseline="0" dirty="0" smtClean="0"/>
          </a:p>
          <a:p>
            <a:r>
              <a:rPr lang="en-US" baseline="0" dirty="0" smtClean="0"/>
              <a:t>In correct operation, every one of these cells are restored every 64 </a:t>
            </a:r>
            <a:r>
              <a:rPr lang="en-US" baseline="0" dirty="0" err="1" smtClean="0"/>
              <a:t>ms</a:t>
            </a:r>
            <a:r>
              <a:rPr lang="en-US" baseline="0" dirty="0" smtClean="0"/>
              <a:t>, so there are no retention failures during program execution.</a:t>
            </a:r>
          </a:p>
          <a:p>
            <a:endParaRPr lang="en-US" baseline="0" dirty="0" smtClean="0"/>
          </a:p>
          <a:p>
            <a:endParaRPr lang="en-US" baseline="0" dirty="0" smtClean="0"/>
          </a:p>
          <a:p>
            <a:r>
              <a:rPr lang="en-US" dirty="0" smtClean="0"/>
              <a:t>However, prior work has shown that cells of</a:t>
            </a:r>
            <a:r>
              <a:rPr lang="en-US" baseline="0" dirty="0" smtClean="0"/>
              <a:t> a given retention time are uniform randomly distributed across the DRAM array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5E676A0-33B1-4B4B-B1AA-B0B917FCAA93}" type="slidenum">
              <a:rPr lang="en-US" smtClean="0"/>
              <a:t>27</a:t>
            </a:fld>
            <a:endParaRPr lang="en-US"/>
          </a:p>
        </p:txBody>
      </p:sp>
    </p:spTree>
    <p:extLst>
      <p:ext uri="{BB962C8B-B14F-4D97-AF65-F5344CB8AC3E}">
        <p14:creationId xmlns:p14="http://schemas.microsoft.com/office/powerpoint/2010/main" val="205846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now discuss the key idea of the DRAM retention PUF </a:t>
            </a:r>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28</a:t>
            </a:fld>
            <a:endParaRPr lang="en-US"/>
          </a:p>
        </p:txBody>
      </p:sp>
    </p:spTree>
    <p:extLst>
      <p:ext uri="{BB962C8B-B14F-4D97-AF65-F5344CB8AC3E}">
        <p14:creationId xmlns:p14="http://schemas.microsoft.com/office/powerpoint/2010/main" val="1570800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a:p>
            <a:r>
              <a:rPr lang="en-US" b="1" baseline="0" dirty="0" smtClean="0"/>
              <a:t>[CLICK]</a:t>
            </a:r>
            <a:r>
              <a:rPr lang="en-US" b="0" baseline="0" dirty="0" smtClean="0"/>
              <a:t> The key idea behind evaluating a DRAM retention PUF is to change the refresh interval and record the corresponding error pattern within a </a:t>
            </a:r>
            <a:r>
              <a:rPr lang="en-US" b="1" baseline="0" dirty="0" smtClean="0"/>
              <a:t>PUF memory segment</a:t>
            </a:r>
            <a:r>
              <a:rPr lang="en-US" b="0" baseline="0" dirty="0" smtClean="0"/>
              <a:t>.  We induce retention failures by disabling refresh for a time longer than the standard 64ms. </a:t>
            </a:r>
            <a:r>
              <a:rPr lang="en-US" b="1" baseline="0" dirty="0" smtClean="0"/>
              <a:t>[CLICK] </a:t>
            </a:r>
            <a:r>
              <a:rPr lang="en-US" b="0" baseline="0" dirty="0" smtClean="0"/>
              <a:t>Here is a cartoon showing the variation of cell retention times in different colors. </a:t>
            </a:r>
            <a:r>
              <a:rPr lang="en-US" b="1" baseline="0" dirty="0" smtClean="0"/>
              <a:t>[CLICK] </a:t>
            </a:r>
            <a:r>
              <a:rPr lang="en-US" b="0" baseline="0" dirty="0" smtClean="0"/>
              <a:t>When we disable refresh for a time interval N, we see that the charge in different cells leak over time. </a:t>
            </a:r>
            <a:r>
              <a:rPr lang="en-US" b="1" baseline="0" dirty="0" smtClean="0"/>
              <a:t>[CLICK] </a:t>
            </a:r>
            <a:r>
              <a:rPr lang="en-US" b="0" baseline="0" dirty="0" smtClean="0"/>
              <a:t>some cells leak charge below </a:t>
            </a:r>
            <a:r>
              <a:rPr lang="en-US" b="0" baseline="0" dirty="0" err="1" smtClean="0"/>
              <a:t>Vmin</a:t>
            </a:r>
            <a:r>
              <a:rPr lang="en-US" b="0" baseline="0" dirty="0" smtClean="0"/>
              <a:t> which results in retention failures, but </a:t>
            </a:r>
            <a:r>
              <a:rPr lang="en-US" b="1" baseline="0" dirty="0" smtClean="0"/>
              <a:t>[CLICK] </a:t>
            </a:r>
            <a:r>
              <a:rPr lang="en-US" b="0" baseline="0" dirty="0" smtClean="0"/>
              <a:t>other cells can handle a longer refresh interval without failing. </a:t>
            </a:r>
            <a:r>
              <a:rPr lang="en-US" b="1" baseline="0" dirty="0" smtClean="0"/>
              <a:t>[CLICK] </a:t>
            </a:r>
            <a:r>
              <a:rPr lang="en-US" b="0" baseline="0" dirty="0" smtClean="0"/>
              <a:t>Prior work finds that the pattern of retention failures is unique to the device that generated it.</a:t>
            </a:r>
          </a:p>
          <a:p>
            <a:endParaRPr lang="en-US" b="0" baseline="0" dirty="0" smtClean="0"/>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EF7F79D3-8C36-4CB5-B03B-F440DA7B71AF}" type="slidenum">
              <a:rPr lang="en-US" smtClean="0"/>
              <a:t>29</a:t>
            </a:fld>
            <a:endParaRPr lang="en-US"/>
          </a:p>
        </p:txBody>
      </p:sp>
    </p:spTree>
    <p:extLst>
      <p:ext uri="{BB962C8B-B14F-4D97-AF65-F5344CB8AC3E}">
        <p14:creationId xmlns:p14="http://schemas.microsoft.com/office/powerpoint/2010/main" val="164710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outline for the talk today </a:t>
            </a:r>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3</a:t>
            </a:fld>
            <a:endParaRPr lang="en-US"/>
          </a:p>
        </p:txBody>
      </p:sp>
    </p:spTree>
    <p:extLst>
      <p:ext uri="{BB962C8B-B14F-4D97-AF65-F5344CB8AC3E}">
        <p14:creationId xmlns:p14="http://schemas.microsoft.com/office/powerpoint/2010/main" val="1687713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baseline="0" dirty="0" smtClean="0"/>
          </a:p>
          <a:p>
            <a:endParaRPr lang="en-US" b="0" baseline="0" dirty="0" smtClean="0"/>
          </a:p>
          <a:p>
            <a:r>
              <a:rPr lang="en-US" b="0" baseline="0" dirty="0" smtClean="0"/>
              <a:t>====================================================</a:t>
            </a:r>
          </a:p>
          <a:p>
            <a:endParaRPr lang="en-US" b="0" baseline="0" dirty="0" smtClean="0"/>
          </a:p>
          <a:p>
            <a:r>
              <a:rPr lang="en-US" b="0" baseline="0" dirty="0" smtClean="0"/>
              <a:t>Similar to prior work, we determine that we need to find 512 bits of identification to uniquely identify a single device within a set of significantly many devices. For the retention PUF, we need to wait a long enough period of time with refresh disabled so that 512 bits result in retention failure within the PUF memory segment.</a:t>
            </a:r>
          </a:p>
        </p:txBody>
      </p:sp>
      <p:sp>
        <p:nvSpPr>
          <p:cNvPr id="4" name="Slide Number Placeholder 3"/>
          <p:cNvSpPr>
            <a:spLocks noGrp="1"/>
          </p:cNvSpPr>
          <p:nvPr>
            <p:ph type="sldNum" sz="quarter" idx="10"/>
          </p:nvPr>
        </p:nvSpPr>
        <p:spPr/>
        <p:txBody>
          <a:bodyPr/>
          <a:lstStyle/>
          <a:p>
            <a:fld id="{EF7F79D3-8C36-4CB5-B03B-F440DA7B71AF}" type="slidenum">
              <a:rPr lang="en-US" smtClean="0"/>
              <a:t>30</a:t>
            </a:fld>
            <a:endParaRPr lang="en-US" dirty="0"/>
          </a:p>
        </p:txBody>
      </p:sp>
    </p:spTree>
    <p:extLst>
      <p:ext uri="{BB962C8B-B14F-4D97-AF65-F5344CB8AC3E}">
        <p14:creationId xmlns:p14="http://schemas.microsoft.com/office/powerpoint/2010/main" val="1796242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outline for the talk today </a:t>
            </a:r>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31</a:t>
            </a:fld>
            <a:endParaRPr lang="en-US"/>
          </a:p>
        </p:txBody>
      </p:sp>
    </p:spTree>
    <p:extLst>
      <p:ext uri="{BB962C8B-B14F-4D97-AF65-F5344CB8AC3E}">
        <p14:creationId xmlns:p14="http://schemas.microsoft.com/office/powerpoint/2010/main" val="962535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a:t>
            </a:r>
          </a:p>
          <a:p>
            <a:endParaRPr lang="en-US" dirty="0" smtClean="0"/>
          </a:p>
          <a:p>
            <a:r>
              <a:rPr lang="en-US" dirty="0" smtClean="0"/>
              <a:t>First of all, there is a large tradeoff space in DRAM retention PUFs.</a:t>
            </a:r>
            <a:r>
              <a:rPr lang="en-US" baseline="0" dirty="0" smtClean="0"/>
              <a:t> This is because its </a:t>
            </a:r>
            <a:r>
              <a:rPr lang="en-US" b="1" baseline="0" dirty="0" smtClean="0"/>
              <a:t>[CLICK] </a:t>
            </a:r>
            <a:r>
              <a:rPr lang="en-US" b="0" baseline="0" dirty="0" smtClean="0"/>
              <a:t>evaluation time is inversely correlated with both temperature and PUF segment size. </a:t>
            </a:r>
            <a:r>
              <a:rPr lang="en-US" b="1" baseline="0" dirty="0" smtClean="0"/>
              <a:t>[CLICK] </a:t>
            </a:r>
            <a:r>
              <a:rPr lang="en-US" b="0" baseline="0" dirty="0" smtClean="0"/>
              <a:t>However, we find that even with reasonably high temperatures and large PUF memory segment sizes, retention PUFs still exhibit relatively long evaluation times. </a:t>
            </a:r>
            <a:r>
              <a:rPr lang="en-US" b="1" baseline="0" dirty="0" smtClean="0"/>
              <a:t>[CLICK] </a:t>
            </a:r>
            <a:r>
              <a:rPr lang="en-US" b="0" baseline="0" dirty="0" smtClean="0"/>
              <a:t>In this figure, we show retention PUF evaluation times on the y-axis for the three major DRAM manufacturers. This figure presents a sweep of temperatures in which a DRAM device evaluates a retention PUF, and a sweep of PUF memory segment sizes that the PUF is evaluated on. The different manufacturers are represented with different colors. The temperatures are indicated on the x-axis. And, the different memory segment sizes used are indicated by the labels on the figure. As you can see, an 8KiB PUF memory segment size results in long evaluation times and the evaluation times decrease as the memory segment size increases. Also note that the y-axis is a log scale. </a:t>
            </a:r>
            <a:r>
              <a:rPr lang="en-US" b="1" baseline="0" dirty="0" smtClean="0"/>
              <a:t>[CLICK] </a:t>
            </a:r>
            <a:r>
              <a:rPr lang="en-US" b="0" baseline="0" dirty="0" smtClean="0"/>
              <a:t>We note that when using an 8KiB memory segment size at 55C, chips of certain manufacturers on average evaluate a retention PUF in 3 hours! </a:t>
            </a:r>
            <a:r>
              <a:rPr lang="en-US" b="1" baseline="0" dirty="0" smtClean="0"/>
              <a:t>[CLICK] </a:t>
            </a:r>
            <a:r>
              <a:rPr lang="en-US" b="0" baseline="0" dirty="0" smtClean="0"/>
              <a:t>Even when we increase the memory segment size to 64MiB, we find that some chips still take 8 seconds to evaluate a retention PUF.</a:t>
            </a:r>
          </a:p>
          <a:p>
            <a:r>
              <a:rPr lang="en-US" b="0" baseline="0" dirty="0" smtClean="0"/>
              <a:t> </a:t>
            </a:r>
          </a:p>
          <a:p>
            <a:r>
              <a:rPr lang="en-US" b="1" baseline="0" dirty="0" smtClean="0"/>
              <a:t>[CLICK] </a:t>
            </a:r>
            <a:r>
              <a:rPr lang="en-US" b="0" baseline="0" dirty="0" smtClean="0"/>
              <a:t>It is possible to reduce the evaluation time of retention PUFs with a larger PUF memory segment or higher temperature, but there is high system overhead with larger memory segment sizes, and it is very difficult to control temperature on these devices in the field.</a:t>
            </a:r>
          </a:p>
          <a:p>
            <a:endParaRPr lang="en-US" b="0" baseline="0" dirty="0" smtClean="0"/>
          </a:p>
          <a:p>
            <a:endParaRPr lang="en-US" b="0" baseline="0" dirty="0" smtClean="0"/>
          </a:p>
          <a:p>
            <a:endParaRPr lang="en-US" b="0" baseline="0" dirty="0" smtClean="0"/>
          </a:p>
          <a:p>
            <a:r>
              <a:rPr lang="en-US" b="0" baseline="0" dirty="0" smtClean="0"/>
              <a:t>Long evaluation time! Big. second slide. we an do these things. </a:t>
            </a:r>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32</a:t>
            </a:fld>
            <a:endParaRPr lang="en-US"/>
          </a:p>
        </p:txBody>
      </p:sp>
    </p:spTree>
    <p:extLst>
      <p:ext uri="{BB962C8B-B14F-4D97-AF65-F5344CB8AC3E}">
        <p14:creationId xmlns:p14="http://schemas.microsoft.com/office/powerpoint/2010/main" val="834176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will discuss the methodology we used to experimentally characterize our DRAM devices</a:t>
            </a:r>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34</a:t>
            </a:fld>
            <a:endParaRPr lang="en-US"/>
          </a:p>
        </p:txBody>
      </p:sp>
    </p:spTree>
    <p:extLst>
      <p:ext uri="{BB962C8B-B14F-4D97-AF65-F5344CB8AC3E}">
        <p14:creationId xmlns:p14="http://schemas.microsoft.com/office/powerpoint/2010/main" val="3434390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infrastructure we developed can test 223 state-of-the-art LPDDR4 DRAM chips.</a:t>
            </a:r>
          </a:p>
          <a:p>
            <a:r>
              <a:rPr lang="en-US" baseline="0" dirty="0" smtClean="0"/>
              <a:t>Each device is </a:t>
            </a:r>
            <a:r>
              <a:rPr lang="en-US" b="1" baseline="0" dirty="0" smtClean="0"/>
              <a:t>[CLICK]</a:t>
            </a:r>
            <a:r>
              <a:rPr lang="en-US" baseline="0" dirty="0" smtClean="0"/>
              <a:t> 2 gigabytes in size, and we have chips from across </a:t>
            </a:r>
            <a:r>
              <a:rPr lang="en-US" b="1" baseline="0" dirty="0" smtClean="0"/>
              <a:t>[CLICK] </a:t>
            </a:r>
            <a:r>
              <a:rPr lang="en-US" baseline="0" dirty="0" smtClean="0"/>
              <a:t>three major DRAM vendors.</a:t>
            </a:r>
          </a:p>
          <a:p>
            <a:endParaRPr lang="en-US" baseline="0" dirty="0" smtClean="0"/>
          </a:p>
          <a:p>
            <a:r>
              <a:rPr lang="en-US" b="1" baseline="0" dirty="0" smtClean="0"/>
              <a:t>[CLICK]</a:t>
            </a:r>
            <a:r>
              <a:rPr lang="en-US" b="0" baseline="0" dirty="0" smtClean="0"/>
              <a:t> </a:t>
            </a:r>
            <a:r>
              <a:rPr lang="en-US" baseline="0" dirty="0" smtClean="0"/>
              <a:t>We test within a thermally controlled chamber with an </a:t>
            </a:r>
            <a:r>
              <a:rPr lang="en-US" b="1" baseline="0" dirty="0" smtClean="0"/>
              <a:t>[CLICK] </a:t>
            </a:r>
            <a:r>
              <a:rPr lang="en-US" baseline="0" dirty="0" smtClean="0"/>
              <a:t>ambient temperature range of 40 to 55 degrees C with a tolerance of 0.25 degrees.</a:t>
            </a:r>
          </a:p>
          <a:p>
            <a:endParaRPr lang="en-US" baseline="0" dirty="0" smtClean="0"/>
          </a:p>
          <a:p>
            <a:r>
              <a:rPr lang="en-US" b="1" baseline="0" dirty="0" smtClean="0"/>
              <a:t>[CLICK] </a:t>
            </a:r>
            <a:r>
              <a:rPr lang="en-US" baseline="0" dirty="0" smtClean="0"/>
              <a:t>DRAM temperature is always held at 15 degrees C above ambient using a local heat source</a:t>
            </a:r>
          </a:p>
          <a:p>
            <a:endParaRPr lang="en-US" baseline="0" dirty="0" smtClean="0"/>
          </a:p>
          <a:p>
            <a:r>
              <a:rPr lang="en-US" b="1" baseline="0" dirty="0" smtClean="0"/>
              <a:t>[CLICK] </a:t>
            </a:r>
            <a:r>
              <a:rPr lang="en-US" b="0" baseline="0" dirty="0" smtClean="0"/>
              <a:t>We had precise control over DRAM commands and timing parameters </a:t>
            </a:r>
          </a:p>
          <a:p>
            <a:r>
              <a:rPr lang="en-US" b="1" baseline="0" dirty="0" smtClean="0"/>
              <a:t>[CLICK] </a:t>
            </a:r>
            <a:r>
              <a:rPr lang="en-US" b="0" baseline="0" dirty="0" smtClean="0"/>
              <a:t>We experimentally characterized DRAM retention PUFs by disabling refresh for various periods of time and sweeping temperatures to see the individual effects</a:t>
            </a:r>
          </a:p>
          <a:p>
            <a:r>
              <a:rPr lang="en-US" b="1" baseline="0" dirty="0" smtClean="0"/>
              <a:t>[CLICK] </a:t>
            </a:r>
            <a:r>
              <a:rPr lang="en-US" b="0" baseline="0" dirty="0" smtClean="0"/>
              <a:t>We analyzed DRAM latency PUFs by testing with reduced </a:t>
            </a:r>
            <a:r>
              <a:rPr lang="en-US" b="0" baseline="0" dirty="0" err="1" smtClean="0"/>
              <a:t>tRCD</a:t>
            </a:r>
            <a:r>
              <a:rPr lang="en-US" b="0" baseline="0" dirty="0" smtClean="0"/>
              <a:t> access latencies and analyzing the resulting failures.</a:t>
            </a:r>
            <a:endParaRPr lang="en-US" b="1" baseline="0" dirty="0" smtClean="0"/>
          </a:p>
          <a:p>
            <a:endParaRPr lang="en-US" baseline="0" dirty="0" smtClean="0"/>
          </a:p>
          <a:p>
            <a:r>
              <a:rPr lang="en-US" baseline="0" dirty="0" smtClean="0"/>
              <a:t>[END]</a:t>
            </a:r>
          </a:p>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35</a:t>
            </a:fld>
            <a:endParaRPr lang="en-US"/>
          </a:p>
        </p:txBody>
      </p:sp>
    </p:spTree>
    <p:extLst>
      <p:ext uri="{BB962C8B-B14F-4D97-AF65-F5344CB8AC3E}">
        <p14:creationId xmlns:p14="http://schemas.microsoft.com/office/powerpoint/2010/main" val="7932805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will talk about the results that we gathered using our methodology</a:t>
            </a:r>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36</a:t>
            </a:fld>
            <a:endParaRPr lang="en-US"/>
          </a:p>
        </p:txBody>
      </p:sp>
    </p:spTree>
    <p:extLst>
      <p:ext uri="{BB962C8B-B14F-4D97-AF65-F5344CB8AC3E}">
        <p14:creationId xmlns:p14="http://schemas.microsoft.com/office/powerpoint/2010/main" val="18739177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a:p>
            <a:endParaRPr lang="en-US" b="1" dirty="0" smtClean="0"/>
          </a:p>
          <a:p>
            <a:endParaRPr lang="en-US" b="1" dirty="0" smtClean="0"/>
          </a:p>
          <a:p>
            <a:endParaRPr lang="en-US" b="1" dirty="0" smtClean="0"/>
          </a:p>
          <a:p>
            <a:r>
              <a:rPr lang="en-US" b="1" dirty="0" smtClean="0"/>
              <a:t>[CLICK]</a:t>
            </a:r>
            <a:r>
              <a:rPr lang="en-US" baseline="0" dirty="0" smtClean="0"/>
              <a:t> </a:t>
            </a:r>
            <a:r>
              <a:rPr lang="en-US" dirty="0" smtClean="0"/>
              <a:t>We next show the same retention PUF</a:t>
            </a:r>
            <a:r>
              <a:rPr lang="en-US" baseline="0" dirty="0" smtClean="0"/>
              <a:t> evaluation time</a:t>
            </a:r>
            <a:r>
              <a:rPr lang="en-US" dirty="0" smtClean="0"/>
              <a:t> figure as before,</a:t>
            </a:r>
            <a:r>
              <a:rPr lang="en-US" baseline="0" dirty="0" smtClean="0"/>
              <a:t> but now we overlay the execution time of our DRAM latency PUF proposal. Remember that the y axis is a log scale. Our PUF memory segment has significantly lower overhead in terms of evaluation time and system interference compared to the DRAM retention PUF. The DRAM latency PUF can be evaluated in an average of 88ms regardless of the temperature. This is because, unlike the DRAM retention PUF, the speed of inducing latency failures is NOT dependent on temperature. </a:t>
            </a:r>
          </a:p>
          <a:p>
            <a:endParaRPr lang="en-US" baseline="0" dirty="0" smtClean="0"/>
          </a:p>
          <a:p>
            <a:r>
              <a:rPr lang="en-US" b="1" baseline="0" dirty="0" smtClean="0"/>
              <a:t>[CLICK] </a:t>
            </a:r>
            <a:r>
              <a:rPr lang="en-US" b="0" baseline="0" dirty="0" smtClean="0"/>
              <a:t>We find that we can evaluate a DRAM latency PUF on DRAM orders of magnitudes faster than the prior best DRAM PUF with the same memory segment size. We achieve a speedup of 152x at 55C and 1426x at 70C. </a:t>
            </a:r>
          </a:p>
          <a:p>
            <a:endParaRPr lang="en-US" b="0" baseline="0" dirty="0" smtClean="0"/>
          </a:p>
          <a:p>
            <a:endParaRPr lang="en-US" b="0" baseline="0" dirty="0" smtClean="0"/>
          </a:p>
          <a:p>
            <a:r>
              <a:rPr lang="en-US" b="0" baseline="0" dirty="0" smtClean="0"/>
              <a:t>TODO: draw first banner at the bottom after the first line of DRAM latency PUF .</a:t>
            </a:r>
          </a:p>
          <a:p>
            <a:r>
              <a:rPr lang="en-US" b="0" baseline="0" dirty="0" smtClean="0"/>
              <a:t>OK lets look at DRAM retention PUF with the same overhead 8KB memory segment. annotate figure showing the 1426x, and show the 70C speedup. </a:t>
            </a:r>
          </a:p>
          <a:p>
            <a:endParaRPr lang="en-US" b="0" baseline="0" dirty="0" smtClean="0"/>
          </a:p>
          <a:p>
            <a:r>
              <a:rPr lang="en-US" b="0" baseline="0" dirty="0" smtClean="0"/>
              <a:t>annotate the figure showing the speedup for manufacturer A. Even with 64MiB, we still have this </a:t>
            </a:r>
            <a:r>
              <a:rPr lang="en-US" b="0" baseline="0" dirty="0" err="1" smtClean="0"/>
              <a:t>speeedup</a:t>
            </a:r>
            <a:r>
              <a:rPr lang="en-US" b="0" baseline="0" dirty="0" smtClean="0"/>
              <a:t>. remove the numbers after showing all </a:t>
            </a:r>
            <a:r>
              <a:rPr lang="en-US" b="0" baseline="0" dirty="0" err="1" smtClean="0"/>
              <a:t>manufactuers</a:t>
            </a:r>
            <a:r>
              <a:rPr lang="en-US" b="0" baseline="0" dirty="0" smtClean="0"/>
              <a:t>. This is similar across all manufacturer. across all manufactures here is average with same </a:t>
            </a:r>
            <a:r>
              <a:rPr lang="en-US" b="0" baseline="0" dirty="0" err="1" smtClean="0"/>
              <a:t>storeage</a:t>
            </a:r>
            <a:r>
              <a:rPr lang="en-US" b="0" baseline="0" dirty="0" smtClean="0"/>
              <a:t> overhead.</a:t>
            </a:r>
          </a:p>
          <a:p>
            <a:endParaRPr lang="en-US" b="0" baseline="0" dirty="0" smtClean="0"/>
          </a:p>
          <a:p>
            <a:endParaRPr lang="en-US" b="0" baseline="0" dirty="0" smtClean="0"/>
          </a:p>
          <a:p>
            <a:r>
              <a:rPr lang="mr-IN" dirty="0" smtClean="0"/>
              <a:t/>
            </a:r>
            <a:br>
              <a:rPr lang="mr-IN" dirty="0" smtClean="0"/>
            </a:br>
            <a:endParaRPr lang="mr-IN" sz="1200" b="0" i="0" kern="1200" dirty="0" smtClean="0">
              <a:solidFill>
                <a:schemeClr val="tx1"/>
              </a:solidFill>
              <a:effectLst/>
              <a:latin typeface="+mn-lt"/>
              <a:ea typeface="+mn-ea"/>
              <a:cs typeface="+mn-cs"/>
            </a:endParaRPr>
          </a:p>
          <a:p>
            <a:r>
              <a:rPr lang="mr-IN" sz="1200" b="0" i="0" kern="1200" dirty="0" smtClean="0">
                <a:solidFill>
                  <a:schemeClr val="tx1"/>
                </a:solidFill>
                <a:effectLst/>
                <a:latin typeface="+mn-lt"/>
                <a:ea typeface="+mn-ea"/>
                <a:cs typeface="+mn-cs"/>
              </a:rPr>
              <a:t>8KiB</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55 -&gt; 33806.6x</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70 -&gt; 318.3x</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64KiB</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55 -&gt; 869.8x</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70 -&gt; 108.93x</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64MiB</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55 -&gt; 17.31x</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70 -&gt; 11.487x</a:t>
            </a:r>
          </a:p>
          <a:p>
            <a:endParaRPr lang="en-US" b="1" dirty="0"/>
          </a:p>
        </p:txBody>
      </p:sp>
      <p:sp>
        <p:nvSpPr>
          <p:cNvPr id="4" name="Slide Number Placeholder 3"/>
          <p:cNvSpPr>
            <a:spLocks noGrp="1"/>
          </p:cNvSpPr>
          <p:nvPr>
            <p:ph type="sldNum" sz="quarter" idx="10"/>
          </p:nvPr>
        </p:nvSpPr>
        <p:spPr/>
        <p:txBody>
          <a:bodyPr/>
          <a:lstStyle/>
          <a:p>
            <a:fld id="{35E676A0-33B1-4B4B-B1AA-B0B917FCAA93}" type="slidenum">
              <a:rPr lang="en-US" smtClean="0"/>
              <a:t>37</a:t>
            </a:fld>
            <a:endParaRPr lang="en-US"/>
          </a:p>
        </p:txBody>
      </p:sp>
    </p:spTree>
    <p:extLst>
      <p:ext uri="{BB962C8B-B14F-4D97-AF65-F5344CB8AC3E}">
        <p14:creationId xmlns:p14="http://schemas.microsoft.com/office/powerpoint/2010/main" val="16654643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a:p>
            <a:endParaRPr lang="en-US" b="1" dirty="0" smtClean="0"/>
          </a:p>
          <a:p>
            <a:endParaRPr lang="en-US" b="1" dirty="0" smtClean="0"/>
          </a:p>
          <a:p>
            <a:endParaRPr lang="en-US" b="1" dirty="0" smtClean="0"/>
          </a:p>
          <a:p>
            <a:r>
              <a:rPr lang="en-US" b="1" dirty="0" smtClean="0"/>
              <a:t>[CLICK]</a:t>
            </a:r>
            <a:r>
              <a:rPr lang="en-US" baseline="0" dirty="0" smtClean="0"/>
              <a:t> </a:t>
            </a:r>
            <a:r>
              <a:rPr lang="en-US" dirty="0" smtClean="0"/>
              <a:t>We next show the same retention PUF</a:t>
            </a:r>
            <a:r>
              <a:rPr lang="en-US" baseline="0" dirty="0" smtClean="0"/>
              <a:t> evaluation time</a:t>
            </a:r>
            <a:r>
              <a:rPr lang="en-US" dirty="0" smtClean="0"/>
              <a:t> figure as before,</a:t>
            </a:r>
            <a:r>
              <a:rPr lang="en-US" baseline="0" dirty="0" smtClean="0"/>
              <a:t> but now we overlay the execution time of our DRAM latency PUF proposal. Remember that the y axis is a log scale. Our PUF memory segment has significantly lower overhead in terms of evaluation time and system interference compared to the DRAM retention PUF. The DRAM latency PUF can be evaluated in an average of 88ms regardless of the temperature. This is because, unlike the DRAM retention PUF, the speed of inducing latency failures is NOT dependent on temperature. </a:t>
            </a:r>
          </a:p>
          <a:p>
            <a:endParaRPr lang="en-US" baseline="0" dirty="0" smtClean="0"/>
          </a:p>
          <a:p>
            <a:r>
              <a:rPr lang="en-US" b="1" baseline="0" dirty="0" smtClean="0"/>
              <a:t>[CLICK] </a:t>
            </a:r>
            <a:r>
              <a:rPr lang="en-US" b="0" baseline="0" dirty="0" smtClean="0"/>
              <a:t>We find that we can evaluate a DRAM latency PUF on DRAM orders of magnitudes faster than the prior best DRAM PUF with the same memory segment size. We achieve a speedup of 152x at 55C and 1426x at 70C. </a:t>
            </a:r>
          </a:p>
          <a:p>
            <a:endParaRPr lang="en-US" b="0" baseline="0" dirty="0" smtClean="0"/>
          </a:p>
          <a:p>
            <a:endParaRPr lang="en-US" b="0" baseline="0" dirty="0" smtClean="0"/>
          </a:p>
          <a:p>
            <a:r>
              <a:rPr lang="en-US" b="0" baseline="0" dirty="0" smtClean="0"/>
              <a:t>TODO: draw first banner at the bottom after the first line of DRAM latency PUF .</a:t>
            </a:r>
          </a:p>
          <a:p>
            <a:r>
              <a:rPr lang="en-US" b="0" baseline="0" dirty="0" smtClean="0"/>
              <a:t>OK lets look at DRAM retention PUF with the same overhead 8KB memory segment. annotate figure showing the 1426x, and show the 70C speedup. </a:t>
            </a:r>
          </a:p>
          <a:p>
            <a:endParaRPr lang="en-US" b="0" baseline="0" dirty="0" smtClean="0"/>
          </a:p>
          <a:p>
            <a:r>
              <a:rPr lang="en-US" b="0" baseline="0" dirty="0" smtClean="0"/>
              <a:t>annotate the figure showing the speedup for manufacturer A. Even with 64MiB, we still have this </a:t>
            </a:r>
            <a:r>
              <a:rPr lang="en-US" b="0" baseline="0" dirty="0" err="1" smtClean="0"/>
              <a:t>speeedup</a:t>
            </a:r>
            <a:r>
              <a:rPr lang="en-US" b="0" baseline="0" dirty="0" smtClean="0"/>
              <a:t>. remove the numbers after showing all </a:t>
            </a:r>
            <a:r>
              <a:rPr lang="en-US" b="0" baseline="0" dirty="0" err="1" smtClean="0"/>
              <a:t>manufactuers</a:t>
            </a:r>
            <a:r>
              <a:rPr lang="en-US" b="0" baseline="0" dirty="0" smtClean="0"/>
              <a:t>. This is similar across all manufacturer. across all manufactures here is average with same </a:t>
            </a:r>
            <a:r>
              <a:rPr lang="en-US" b="0" baseline="0" dirty="0" err="1" smtClean="0"/>
              <a:t>storeage</a:t>
            </a:r>
            <a:r>
              <a:rPr lang="en-US" b="0" baseline="0" dirty="0" smtClean="0"/>
              <a:t> overhead.</a:t>
            </a:r>
          </a:p>
          <a:p>
            <a:endParaRPr lang="en-US" b="0" baseline="0" dirty="0" smtClean="0"/>
          </a:p>
          <a:p>
            <a:endParaRPr lang="en-US" b="0" baseline="0" dirty="0" smtClean="0"/>
          </a:p>
          <a:p>
            <a:r>
              <a:rPr lang="mr-IN" dirty="0" smtClean="0"/>
              <a:t/>
            </a:r>
            <a:br>
              <a:rPr lang="mr-IN" dirty="0" smtClean="0"/>
            </a:br>
            <a:endParaRPr lang="mr-IN" sz="1200" b="0" i="0" kern="1200" dirty="0" smtClean="0">
              <a:solidFill>
                <a:schemeClr val="tx1"/>
              </a:solidFill>
              <a:effectLst/>
              <a:latin typeface="+mn-lt"/>
              <a:ea typeface="+mn-ea"/>
              <a:cs typeface="+mn-cs"/>
            </a:endParaRPr>
          </a:p>
          <a:p>
            <a:r>
              <a:rPr lang="mr-IN" sz="1200" b="0" i="0" kern="1200" dirty="0" smtClean="0">
                <a:solidFill>
                  <a:schemeClr val="tx1"/>
                </a:solidFill>
                <a:effectLst/>
                <a:latin typeface="+mn-lt"/>
                <a:ea typeface="+mn-ea"/>
                <a:cs typeface="+mn-cs"/>
              </a:rPr>
              <a:t>8KiB</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55 -&gt; 33806.6x</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70 -&gt; 318.3x</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64KiB</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55 -&gt; 869.8x</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70 -&gt; 108.93x</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64MiB</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55 -&gt; 17.31x</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70 -&gt; 11.487x</a:t>
            </a:r>
          </a:p>
          <a:p>
            <a:endParaRPr lang="en-US" b="1" dirty="0"/>
          </a:p>
        </p:txBody>
      </p:sp>
      <p:sp>
        <p:nvSpPr>
          <p:cNvPr id="4" name="Slide Number Placeholder 3"/>
          <p:cNvSpPr>
            <a:spLocks noGrp="1"/>
          </p:cNvSpPr>
          <p:nvPr>
            <p:ph type="sldNum" sz="quarter" idx="10"/>
          </p:nvPr>
        </p:nvSpPr>
        <p:spPr/>
        <p:txBody>
          <a:bodyPr/>
          <a:lstStyle/>
          <a:p>
            <a:fld id="{35E676A0-33B1-4B4B-B1AA-B0B917FCAA93}" type="slidenum">
              <a:rPr lang="en-US" smtClean="0"/>
              <a:t>38</a:t>
            </a:fld>
            <a:endParaRPr lang="en-US"/>
          </a:p>
        </p:txBody>
      </p:sp>
    </p:spTree>
    <p:extLst>
      <p:ext uri="{BB962C8B-B14F-4D97-AF65-F5344CB8AC3E}">
        <p14:creationId xmlns:p14="http://schemas.microsoft.com/office/powerpoint/2010/main" val="1727156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a:p>
            <a:endParaRPr lang="en-US" b="1" dirty="0" smtClean="0"/>
          </a:p>
          <a:p>
            <a:endParaRPr lang="en-US" b="1" dirty="0" smtClean="0"/>
          </a:p>
          <a:p>
            <a:endParaRPr lang="en-US" b="1" dirty="0" smtClean="0"/>
          </a:p>
          <a:p>
            <a:r>
              <a:rPr lang="en-US" b="1" dirty="0" smtClean="0"/>
              <a:t>[CLICK]</a:t>
            </a:r>
            <a:r>
              <a:rPr lang="en-US" baseline="0" dirty="0" smtClean="0"/>
              <a:t> </a:t>
            </a:r>
            <a:r>
              <a:rPr lang="en-US" dirty="0" smtClean="0"/>
              <a:t>We next show the same retention PUF</a:t>
            </a:r>
            <a:r>
              <a:rPr lang="en-US" baseline="0" dirty="0" smtClean="0"/>
              <a:t> evaluation time</a:t>
            </a:r>
            <a:r>
              <a:rPr lang="en-US" dirty="0" smtClean="0"/>
              <a:t> figure as before,</a:t>
            </a:r>
            <a:r>
              <a:rPr lang="en-US" baseline="0" dirty="0" smtClean="0"/>
              <a:t> but now we overlay the execution time of our DRAM latency PUF proposal. Remember that the y axis is a log scale. Our PUF memory segment has significantly lower overhead in terms of evaluation time and system interference compared to the DRAM retention PUF. The DRAM latency PUF can be evaluated in an average of 88ms regardless of the temperature. This is because, unlike the DRAM retention PUF, the speed of inducing latency failures is NOT dependent on temperature. </a:t>
            </a:r>
          </a:p>
          <a:p>
            <a:endParaRPr lang="en-US" baseline="0" dirty="0" smtClean="0"/>
          </a:p>
          <a:p>
            <a:r>
              <a:rPr lang="en-US" b="1" baseline="0" dirty="0" smtClean="0"/>
              <a:t>[CLICK] </a:t>
            </a:r>
            <a:r>
              <a:rPr lang="en-US" b="0" baseline="0" dirty="0" smtClean="0"/>
              <a:t>We find that we can evaluate a DRAM latency PUF on DRAM orders of magnitudes faster than the prior best DRAM PUF with the same memory segment size. We achieve a speedup of 152x at 55C and 1426x at 70C. </a:t>
            </a:r>
          </a:p>
          <a:p>
            <a:endParaRPr lang="en-US" b="0" baseline="0" dirty="0" smtClean="0"/>
          </a:p>
          <a:p>
            <a:endParaRPr lang="en-US" b="0" baseline="0" dirty="0" smtClean="0"/>
          </a:p>
          <a:p>
            <a:r>
              <a:rPr lang="en-US" b="0" baseline="0" dirty="0" smtClean="0"/>
              <a:t>TODO: draw first banner at the bottom after the first line of DRAM latency PUF .</a:t>
            </a:r>
          </a:p>
          <a:p>
            <a:r>
              <a:rPr lang="en-US" b="0" baseline="0" dirty="0" smtClean="0"/>
              <a:t>OK lets look at DRAM retention PUF with the same overhead 8KB memory segment. annotate figure showing the 1426x, and show the 70C speedup. </a:t>
            </a:r>
          </a:p>
          <a:p>
            <a:endParaRPr lang="en-US" b="0" baseline="0" dirty="0" smtClean="0"/>
          </a:p>
          <a:p>
            <a:r>
              <a:rPr lang="en-US" b="0" baseline="0" dirty="0" smtClean="0"/>
              <a:t>annotate the figure showing the speedup for manufacturer A. Even with 64MiB, we still have this </a:t>
            </a:r>
            <a:r>
              <a:rPr lang="en-US" b="0" baseline="0" dirty="0" err="1" smtClean="0"/>
              <a:t>speeedup</a:t>
            </a:r>
            <a:r>
              <a:rPr lang="en-US" b="0" baseline="0" dirty="0" smtClean="0"/>
              <a:t>. remove the numbers after showing all </a:t>
            </a:r>
            <a:r>
              <a:rPr lang="en-US" b="0" baseline="0" dirty="0" err="1" smtClean="0"/>
              <a:t>manufactuers</a:t>
            </a:r>
            <a:r>
              <a:rPr lang="en-US" b="0" baseline="0" dirty="0" smtClean="0"/>
              <a:t>. This is similar across all manufacturer. across all manufactures here is average with same </a:t>
            </a:r>
            <a:r>
              <a:rPr lang="en-US" b="0" baseline="0" dirty="0" err="1" smtClean="0"/>
              <a:t>storeage</a:t>
            </a:r>
            <a:r>
              <a:rPr lang="en-US" b="0" baseline="0" dirty="0" smtClean="0"/>
              <a:t> overhead.</a:t>
            </a:r>
          </a:p>
          <a:p>
            <a:endParaRPr lang="en-US" b="0" baseline="0" dirty="0" smtClean="0"/>
          </a:p>
          <a:p>
            <a:endParaRPr lang="en-US" b="0" baseline="0" dirty="0" smtClean="0"/>
          </a:p>
          <a:p>
            <a:r>
              <a:rPr lang="mr-IN" dirty="0" smtClean="0"/>
              <a:t/>
            </a:r>
            <a:br>
              <a:rPr lang="mr-IN" dirty="0" smtClean="0"/>
            </a:br>
            <a:endParaRPr lang="mr-IN" sz="1200" b="0" i="0" kern="1200" dirty="0" smtClean="0">
              <a:solidFill>
                <a:schemeClr val="tx1"/>
              </a:solidFill>
              <a:effectLst/>
              <a:latin typeface="+mn-lt"/>
              <a:ea typeface="+mn-ea"/>
              <a:cs typeface="+mn-cs"/>
            </a:endParaRPr>
          </a:p>
          <a:p>
            <a:r>
              <a:rPr lang="mr-IN" sz="1200" b="0" i="0" kern="1200" dirty="0" smtClean="0">
                <a:solidFill>
                  <a:schemeClr val="tx1"/>
                </a:solidFill>
                <a:effectLst/>
                <a:latin typeface="+mn-lt"/>
                <a:ea typeface="+mn-ea"/>
                <a:cs typeface="+mn-cs"/>
              </a:rPr>
              <a:t>8KiB</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55 -&gt; 33806.6x</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70 -&gt; 318.3x</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64KiB</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55 -&gt; 869.8x</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70 -&gt; 108.93x</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64MiB</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55 -&gt; 17.31x</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70 -&gt; 11.487x</a:t>
            </a:r>
          </a:p>
          <a:p>
            <a:endParaRPr lang="en-US" b="1" dirty="0"/>
          </a:p>
        </p:txBody>
      </p:sp>
      <p:sp>
        <p:nvSpPr>
          <p:cNvPr id="4" name="Slide Number Placeholder 3"/>
          <p:cNvSpPr>
            <a:spLocks noGrp="1"/>
          </p:cNvSpPr>
          <p:nvPr>
            <p:ph type="sldNum" sz="quarter" idx="10"/>
          </p:nvPr>
        </p:nvSpPr>
        <p:spPr/>
        <p:txBody>
          <a:bodyPr/>
          <a:lstStyle/>
          <a:p>
            <a:fld id="{35E676A0-33B1-4B4B-B1AA-B0B917FCAA93}" type="slidenum">
              <a:rPr lang="en-US" smtClean="0"/>
              <a:t>39</a:t>
            </a:fld>
            <a:endParaRPr lang="en-US"/>
          </a:p>
        </p:txBody>
      </p:sp>
    </p:spTree>
    <p:extLst>
      <p:ext uri="{BB962C8B-B14F-4D97-AF65-F5344CB8AC3E}">
        <p14:creationId xmlns:p14="http://schemas.microsoft.com/office/powerpoint/2010/main" val="936169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a:p>
            <a:endParaRPr lang="en-US" b="1" dirty="0" smtClean="0"/>
          </a:p>
          <a:p>
            <a:endParaRPr lang="en-US" b="1" dirty="0" smtClean="0"/>
          </a:p>
          <a:p>
            <a:endParaRPr lang="en-US" b="1" dirty="0" smtClean="0"/>
          </a:p>
          <a:p>
            <a:r>
              <a:rPr lang="en-US" b="1" dirty="0" smtClean="0"/>
              <a:t>[CLICK]</a:t>
            </a:r>
            <a:r>
              <a:rPr lang="en-US" baseline="0" dirty="0" smtClean="0"/>
              <a:t> </a:t>
            </a:r>
            <a:r>
              <a:rPr lang="en-US" dirty="0" smtClean="0"/>
              <a:t>We next show the same retention PUF</a:t>
            </a:r>
            <a:r>
              <a:rPr lang="en-US" baseline="0" dirty="0" smtClean="0"/>
              <a:t> evaluation time</a:t>
            </a:r>
            <a:r>
              <a:rPr lang="en-US" dirty="0" smtClean="0"/>
              <a:t> figure as before,</a:t>
            </a:r>
            <a:r>
              <a:rPr lang="en-US" baseline="0" dirty="0" smtClean="0"/>
              <a:t> but now we overlay the execution time of our DRAM latency PUF proposal. Remember that the y axis is a log scale. Our PUF memory segment has significantly lower overhead in terms of evaluation time and system interference compared to the DRAM retention PUF. The DRAM latency PUF can be evaluated in an average of 88ms regardless of the temperature. This is because, unlike the DRAM retention PUF, the speed of inducing latency failures is NOT dependent on temperature. </a:t>
            </a:r>
          </a:p>
          <a:p>
            <a:endParaRPr lang="en-US" baseline="0" dirty="0" smtClean="0"/>
          </a:p>
          <a:p>
            <a:r>
              <a:rPr lang="en-US" b="1" baseline="0" dirty="0" smtClean="0"/>
              <a:t>[CLICK] </a:t>
            </a:r>
            <a:r>
              <a:rPr lang="en-US" b="0" baseline="0" dirty="0" smtClean="0"/>
              <a:t>We find that we can evaluate a DRAM latency PUF on DRAM orders of magnitudes faster than the prior best DRAM PUF with the same memory segment size. We achieve a speedup of 152x at 55C and 1426x at 70C. </a:t>
            </a:r>
          </a:p>
          <a:p>
            <a:endParaRPr lang="en-US" b="0" baseline="0" dirty="0" smtClean="0"/>
          </a:p>
          <a:p>
            <a:endParaRPr lang="en-US" b="0" baseline="0" dirty="0" smtClean="0"/>
          </a:p>
          <a:p>
            <a:r>
              <a:rPr lang="en-US" b="0" baseline="0" dirty="0" smtClean="0"/>
              <a:t>TODO: draw first banner at the bottom after the first line of DRAM latency PUF .</a:t>
            </a:r>
          </a:p>
          <a:p>
            <a:r>
              <a:rPr lang="en-US" b="0" baseline="0" dirty="0" smtClean="0"/>
              <a:t>OK lets look at DRAM retention PUF with the same overhead 8KB memory segment. annotate figure showing the 1426x, and show the 70C speedup. </a:t>
            </a:r>
          </a:p>
          <a:p>
            <a:endParaRPr lang="en-US" b="0" baseline="0" dirty="0" smtClean="0"/>
          </a:p>
          <a:p>
            <a:r>
              <a:rPr lang="en-US" b="0" baseline="0" dirty="0" smtClean="0"/>
              <a:t>annotate the figure showing the speedup for manufacturer A. Even with 64MiB, we still have this </a:t>
            </a:r>
            <a:r>
              <a:rPr lang="en-US" b="0" baseline="0" dirty="0" err="1" smtClean="0"/>
              <a:t>speeedup</a:t>
            </a:r>
            <a:r>
              <a:rPr lang="en-US" b="0" baseline="0" dirty="0" smtClean="0"/>
              <a:t>. remove the numbers after showing all </a:t>
            </a:r>
            <a:r>
              <a:rPr lang="en-US" b="0" baseline="0" dirty="0" err="1" smtClean="0"/>
              <a:t>manufactuers</a:t>
            </a:r>
            <a:r>
              <a:rPr lang="en-US" b="0" baseline="0" dirty="0" smtClean="0"/>
              <a:t>. This is similar across all manufacturer. across all manufactures here is average with same </a:t>
            </a:r>
            <a:r>
              <a:rPr lang="en-US" b="0" baseline="0" dirty="0" err="1" smtClean="0"/>
              <a:t>storeage</a:t>
            </a:r>
            <a:r>
              <a:rPr lang="en-US" b="0" baseline="0" dirty="0" smtClean="0"/>
              <a:t> overhead.</a:t>
            </a:r>
          </a:p>
          <a:p>
            <a:endParaRPr lang="en-US" b="0" baseline="0" dirty="0" smtClean="0"/>
          </a:p>
          <a:p>
            <a:endParaRPr lang="en-US" b="0" baseline="0" dirty="0" smtClean="0"/>
          </a:p>
          <a:p>
            <a:r>
              <a:rPr lang="mr-IN" dirty="0" smtClean="0"/>
              <a:t/>
            </a:r>
            <a:br>
              <a:rPr lang="mr-IN" dirty="0" smtClean="0"/>
            </a:br>
            <a:endParaRPr lang="mr-IN" sz="1200" b="0" i="0" kern="1200" dirty="0" smtClean="0">
              <a:solidFill>
                <a:schemeClr val="tx1"/>
              </a:solidFill>
              <a:effectLst/>
              <a:latin typeface="+mn-lt"/>
              <a:ea typeface="+mn-ea"/>
              <a:cs typeface="+mn-cs"/>
            </a:endParaRPr>
          </a:p>
          <a:p>
            <a:r>
              <a:rPr lang="mr-IN" sz="1200" b="0" i="0" kern="1200" dirty="0" smtClean="0">
                <a:solidFill>
                  <a:schemeClr val="tx1"/>
                </a:solidFill>
                <a:effectLst/>
                <a:latin typeface="+mn-lt"/>
                <a:ea typeface="+mn-ea"/>
                <a:cs typeface="+mn-cs"/>
              </a:rPr>
              <a:t>8KiB</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55 -&gt; 33806.6x</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70 -&gt; 318.3x</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64KiB</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55 -&gt; 869.8x</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70 -&gt; 108.93x</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64MiB</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55 -&gt; 17.31x</a:t>
            </a:r>
            <a:br>
              <a:rPr lang="mr-IN" sz="1200" b="0" i="0" kern="1200" dirty="0" smtClean="0">
                <a:solidFill>
                  <a:schemeClr val="tx1"/>
                </a:solidFill>
                <a:effectLst/>
                <a:latin typeface="+mn-lt"/>
                <a:ea typeface="+mn-ea"/>
                <a:cs typeface="+mn-cs"/>
              </a:rPr>
            </a:br>
            <a:r>
              <a:rPr lang="mr-IN" sz="1200" b="0" i="0" kern="1200" dirty="0" smtClean="0">
                <a:solidFill>
                  <a:schemeClr val="tx1"/>
                </a:solidFill>
                <a:effectLst/>
                <a:latin typeface="+mn-lt"/>
                <a:ea typeface="+mn-ea"/>
                <a:cs typeface="+mn-cs"/>
              </a:rPr>
              <a:t>70 -&gt; 11.487x</a:t>
            </a:r>
          </a:p>
          <a:p>
            <a:endParaRPr lang="en-US" b="1" dirty="0"/>
          </a:p>
        </p:txBody>
      </p:sp>
      <p:sp>
        <p:nvSpPr>
          <p:cNvPr id="4" name="Slide Number Placeholder 3"/>
          <p:cNvSpPr>
            <a:spLocks noGrp="1"/>
          </p:cNvSpPr>
          <p:nvPr>
            <p:ph type="sldNum" sz="quarter" idx="10"/>
          </p:nvPr>
        </p:nvSpPr>
        <p:spPr/>
        <p:txBody>
          <a:bodyPr/>
          <a:lstStyle/>
          <a:p>
            <a:fld id="{35E676A0-33B1-4B4B-B1AA-B0B917FCAA93}" type="slidenum">
              <a:rPr lang="en-US" smtClean="0"/>
              <a:t>40</a:t>
            </a:fld>
            <a:endParaRPr lang="en-US"/>
          </a:p>
        </p:txBody>
      </p:sp>
    </p:spTree>
    <p:extLst>
      <p:ext uri="{BB962C8B-B14F-4D97-AF65-F5344CB8AC3E}">
        <p14:creationId xmlns:p14="http://schemas.microsoft.com/office/powerpoint/2010/main" val="1502445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will first expand upon the motivation of our work</a:t>
            </a:r>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4</a:t>
            </a:fld>
            <a:endParaRPr lang="en-US"/>
          </a:p>
        </p:txBody>
      </p:sp>
    </p:spTree>
    <p:extLst>
      <p:ext uri="{BB962C8B-B14F-4D97-AF65-F5344CB8AC3E}">
        <p14:creationId xmlns:p14="http://schemas.microsoft.com/office/powerpoint/2010/main" val="5095985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Ive</a:t>
            </a:r>
            <a:r>
              <a:rPr lang="en-US" b="1" dirty="0" smtClean="0"/>
              <a:t> shown latency,</a:t>
            </a:r>
            <a:r>
              <a:rPr lang="en-US" b="1" baseline="0" dirty="0" smtClean="0"/>
              <a:t> n</a:t>
            </a:r>
            <a:r>
              <a:rPr lang="en-US" b="1" dirty="0" smtClean="0"/>
              <a:t>ow lets look at t he </a:t>
            </a:r>
            <a:r>
              <a:rPr lang="en-US" b="1" dirty="0" err="1" smtClean="0"/>
              <a:t>intereference</a:t>
            </a:r>
            <a:r>
              <a:rPr lang="en-US" b="1" dirty="0" smtClean="0"/>
              <a:t> resulting</a:t>
            </a:r>
            <a:r>
              <a:rPr lang="en-US" b="1" baseline="0" dirty="0" smtClean="0"/>
              <a:t> from different types of PUFs. DRAM retention PUF we have to disable refresh at the channel granularity. We can use retention </a:t>
            </a:r>
            <a:r>
              <a:rPr lang="en-US" b="1" baseline="0" dirty="0" err="1" smtClean="0"/>
              <a:t>puf</a:t>
            </a:r>
            <a:r>
              <a:rPr lang="en-US" b="1" baseline="0" dirty="0" smtClean="0"/>
              <a:t> that leads to high interference, there is stall when accessing a huge channel. </a:t>
            </a:r>
          </a:p>
          <a:p>
            <a:endParaRPr lang="en-US" b="1" baseline="0" dirty="0" smtClean="0"/>
          </a:p>
          <a:p>
            <a:r>
              <a:rPr lang="en-US" b="1" baseline="0" dirty="0" smtClean="0"/>
              <a:t>Discuss the high refresh overhead. Disable refresh at the channel granularity.  Since it has to evaluate over a long period of time, there is high interference. </a:t>
            </a:r>
          </a:p>
          <a:p>
            <a:endParaRPr lang="en-US" b="1" baseline="0" dirty="0" smtClean="0"/>
          </a:p>
          <a:p>
            <a:r>
              <a:rPr lang="en-US" b="1" baseline="0" dirty="0" smtClean="0"/>
              <a:t>In contrast, DRAM latency PUF has low system interference because first you don't have to disable refresh, and can access the channel. </a:t>
            </a:r>
          </a:p>
          <a:p>
            <a:r>
              <a:rPr lang="en-US" b="1" baseline="0" dirty="0" smtClean="0"/>
              <a:t>- &gt; TODO: here we just remove the refresh overhead from retention PUF. DRAM </a:t>
            </a:r>
            <a:r>
              <a:rPr lang="en-US" b="1" baseline="0" dirty="0" err="1" smtClean="0"/>
              <a:t>LAtency</a:t>
            </a:r>
            <a:r>
              <a:rPr lang="en-US" b="1" baseline="0" dirty="0" smtClean="0"/>
              <a:t> </a:t>
            </a:r>
            <a:r>
              <a:rPr lang="en-US" b="1" baseline="0" dirty="0" err="1" smtClean="0"/>
              <a:t>puf</a:t>
            </a:r>
            <a:r>
              <a:rPr lang="en-US" b="1" baseline="0" dirty="0" smtClean="0"/>
              <a:t> gets rid of both of these overheads. Short evaluation time, and we don't have to issue manual refresh operations not present at all. Some </a:t>
            </a:r>
            <a:r>
              <a:rPr lang="en-US" b="1" baseline="0" dirty="0" err="1" smtClean="0"/>
              <a:t>ovperations</a:t>
            </a:r>
            <a:r>
              <a:rPr lang="en-US" b="1" baseline="0" dirty="0" smtClean="0"/>
              <a:t> need to be </a:t>
            </a:r>
            <a:r>
              <a:rPr lang="en-US" b="1" baseline="0" dirty="0" err="1" smtClean="0"/>
              <a:t>ruced</a:t>
            </a:r>
            <a:r>
              <a:rPr lang="en-US" b="1" baseline="0" dirty="0" smtClean="0"/>
              <a:t> latency, but those can be done. </a:t>
            </a:r>
          </a:p>
          <a:p>
            <a:endParaRPr lang="en-US" b="1" baseline="0" dirty="0" smtClean="0"/>
          </a:p>
          <a:p>
            <a:endParaRPr lang="en-US" b="1" baseline="0" dirty="0" smtClean="0"/>
          </a:p>
          <a:p>
            <a:r>
              <a:rPr lang="en-US" b="1" baseline="0" dirty="0" smtClean="0"/>
              <a:t>one implementation is this. Others have high overhead. </a:t>
            </a:r>
          </a:p>
          <a:p>
            <a:endParaRPr lang="en-US" b="1" baseline="0" dirty="0" smtClean="0"/>
          </a:p>
          <a:p>
            <a:endParaRPr lang="en-US" b="1" baseline="0" dirty="0" smtClean="0"/>
          </a:p>
          <a:p>
            <a:r>
              <a:rPr lang="en-US" b="1" baseline="0" dirty="0" smtClean="0"/>
              <a:t>TODO: </a:t>
            </a:r>
          </a:p>
          <a:p>
            <a:r>
              <a:rPr lang="en-US" b="1" baseline="0" dirty="0" smtClean="0"/>
              <a:t>know how the refresh operation works.</a:t>
            </a:r>
            <a:endParaRPr lang="en-US" b="1" dirty="0"/>
          </a:p>
        </p:txBody>
      </p:sp>
      <p:sp>
        <p:nvSpPr>
          <p:cNvPr id="4" name="Slide Number Placeholder 3"/>
          <p:cNvSpPr>
            <a:spLocks noGrp="1"/>
          </p:cNvSpPr>
          <p:nvPr>
            <p:ph type="sldNum" sz="quarter" idx="10"/>
          </p:nvPr>
        </p:nvSpPr>
        <p:spPr/>
        <p:txBody>
          <a:bodyPr/>
          <a:lstStyle/>
          <a:p>
            <a:fld id="{35E676A0-33B1-4B4B-B1AA-B0B917FCAA93}" type="slidenum">
              <a:rPr lang="en-US" smtClean="0"/>
              <a:t>41</a:t>
            </a:fld>
            <a:endParaRPr lang="en-US"/>
          </a:p>
        </p:txBody>
      </p:sp>
    </p:spTree>
    <p:extLst>
      <p:ext uri="{BB962C8B-B14F-4D97-AF65-F5344CB8AC3E}">
        <p14:creationId xmlns:p14="http://schemas.microsoft.com/office/powerpoint/2010/main" val="6606101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err="1" smtClean="0"/>
              <a:t>Othlller</a:t>
            </a:r>
            <a:r>
              <a:rPr lang="en-US" b="0" baseline="0" dirty="0" smtClean="0"/>
              <a:t> results that are included in the paper include the following: </a:t>
            </a:r>
          </a:p>
          <a:p>
            <a:r>
              <a:rPr lang="en-US" b="1" baseline="0" dirty="0" smtClean="0"/>
              <a:t>[CLICK]</a:t>
            </a:r>
            <a:r>
              <a:rPr lang="en-US" b="0" baseline="0" dirty="0" smtClean="0"/>
              <a:t> An analysis on how the DRAM latency PUF meets the basic requirements for an effective PUF.</a:t>
            </a:r>
            <a:endParaRPr lang="en-US" b="1" baseline="0" dirty="0" smtClean="0"/>
          </a:p>
          <a:p>
            <a:r>
              <a:rPr lang="en-US" b="1" baseline="0" dirty="0" smtClean="0"/>
              <a:t>[CLICK] </a:t>
            </a:r>
            <a:r>
              <a:rPr lang="en-US" b="0" baseline="0" dirty="0" smtClean="0"/>
              <a:t>A detailed analysis on</a:t>
            </a:r>
            <a:endParaRPr lang="en-US" b="1" baseline="0" dirty="0" smtClean="0"/>
          </a:p>
          <a:p>
            <a:r>
              <a:rPr lang="en-US" b="1" baseline="0" dirty="0" smtClean="0"/>
              <a:t>[CLICK] </a:t>
            </a:r>
            <a:r>
              <a:rPr lang="en-US" b="0" baseline="0" dirty="0" smtClean="0"/>
              <a:t>devices from the three major DRAM manufacturers</a:t>
            </a:r>
            <a:endParaRPr lang="en-US" b="1" baseline="0" dirty="0" smtClean="0"/>
          </a:p>
          <a:p>
            <a:r>
              <a:rPr lang="en-US" b="1" baseline="0" dirty="0" smtClean="0"/>
              <a:t>[CLICK]</a:t>
            </a:r>
            <a:r>
              <a:rPr lang="en-US" b="0" baseline="0" dirty="0" smtClean="0"/>
              <a:t> the evaluation time of a DRAM latency PUF </a:t>
            </a:r>
            <a:endParaRPr lang="en-US" b="1" baseline="0" dirty="0" smtClean="0"/>
          </a:p>
          <a:p>
            <a:r>
              <a:rPr lang="en-US" b="1" baseline="0" dirty="0" smtClean="0"/>
              <a:t>[CLICK] </a:t>
            </a:r>
            <a:r>
              <a:rPr lang="en-US" b="0" baseline="0" dirty="0" smtClean="0"/>
              <a:t>A further discussion on</a:t>
            </a:r>
            <a:endParaRPr lang="en-US" b="1" baseline="0" dirty="0" smtClean="0"/>
          </a:p>
          <a:p>
            <a:r>
              <a:rPr lang="en-US" b="1" baseline="0" dirty="0" smtClean="0"/>
              <a:t>[CLICK]</a:t>
            </a:r>
            <a:r>
              <a:rPr lang="en-US" b="0" baseline="0" dirty="0" smtClean="0"/>
              <a:t> how one could optimize a DRAM retention PUF </a:t>
            </a:r>
            <a:endParaRPr lang="en-US" b="1" baseline="0" dirty="0" smtClean="0"/>
          </a:p>
          <a:p>
            <a:r>
              <a:rPr lang="en-US" b="1" baseline="0" dirty="0" smtClean="0"/>
              <a:t>[CLICK]</a:t>
            </a:r>
            <a:r>
              <a:rPr lang="en-US" b="0" baseline="0" dirty="0" smtClean="0"/>
              <a:t> the system interference of both DRAM retention and latency PUFs</a:t>
            </a:r>
            <a:endParaRPr lang="en-US" b="1" baseline="0" dirty="0" smtClean="0"/>
          </a:p>
          <a:p>
            <a:r>
              <a:rPr lang="en-US" b="1" baseline="0" dirty="0" smtClean="0"/>
              <a:t>[CLICK]</a:t>
            </a:r>
            <a:r>
              <a:rPr lang="en-US" b="0" baseline="0" dirty="0" smtClean="0"/>
              <a:t> an algorithm for quickly and reliably evaluating DRAM latency PUFs</a:t>
            </a:r>
            <a:endParaRPr lang="en-US" b="1" baseline="0" dirty="0" smtClean="0"/>
          </a:p>
          <a:p>
            <a:r>
              <a:rPr lang="en-US" b="1" baseline="0" dirty="0" smtClean="0"/>
              <a:t>[CLICK]</a:t>
            </a:r>
            <a:r>
              <a:rPr lang="en-US" b="0" baseline="0" dirty="0" smtClean="0"/>
              <a:t> design considerations for a DRAM latency PUF</a:t>
            </a:r>
          </a:p>
          <a:p>
            <a:endParaRPr lang="en-US" b="0" baseline="0" dirty="0" smtClean="0"/>
          </a:p>
          <a:p>
            <a:endParaRPr lang="en-US" b="0" baseline="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42</a:t>
            </a:fld>
            <a:endParaRPr lang="en-US"/>
          </a:p>
        </p:txBody>
      </p:sp>
    </p:spTree>
    <p:extLst>
      <p:ext uri="{BB962C8B-B14F-4D97-AF65-F5344CB8AC3E}">
        <p14:creationId xmlns:p14="http://schemas.microsoft.com/office/powerpoint/2010/main" val="8940402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conclude, I will go over a brief summary of our work</a:t>
            </a:r>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43</a:t>
            </a:fld>
            <a:endParaRPr lang="en-US"/>
          </a:p>
        </p:txBody>
      </p:sp>
    </p:spTree>
    <p:extLst>
      <p:ext uri="{BB962C8B-B14F-4D97-AF65-F5344CB8AC3E}">
        <p14:creationId xmlns:p14="http://schemas.microsoft.com/office/powerpoint/2010/main" val="21344353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I</a:t>
            </a:r>
            <a:r>
              <a:rPr lang="en-US" baseline="0" dirty="0" smtClean="0"/>
              <a:t> will give a brief overview. </a:t>
            </a:r>
            <a:r>
              <a:rPr lang="en-US" b="1" baseline="0" dirty="0" smtClean="0"/>
              <a:t>[CLICK]</a:t>
            </a:r>
            <a:r>
              <a:rPr lang="en-US" baseline="0" dirty="0" smtClean="0"/>
              <a:t> Our motivation is that we can </a:t>
            </a:r>
            <a:r>
              <a:rPr lang="en-US" b="1" baseline="0" dirty="0" smtClean="0"/>
              <a:t>[CLICK]</a:t>
            </a:r>
            <a:r>
              <a:rPr lang="en-US" baseline="0" dirty="0" smtClean="0"/>
              <a:t> </a:t>
            </a:r>
            <a:r>
              <a:rPr lang="en-US" b="0" baseline="0" dirty="0" smtClean="0"/>
              <a:t>authenticate a system via unique signatures if we can evaluate a Physical </a:t>
            </a:r>
            <a:r>
              <a:rPr lang="en-US" b="0" baseline="0" dirty="0" err="1" smtClean="0"/>
              <a:t>Unclonable</a:t>
            </a:r>
            <a:r>
              <a:rPr lang="en-US" b="0" baseline="0" dirty="0" smtClean="0"/>
              <a:t> Function (PUF) on it</a:t>
            </a:r>
            <a:r>
              <a:rPr lang="en-US" baseline="0" dirty="0" smtClean="0"/>
              <a:t>. </a:t>
            </a:r>
            <a:r>
              <a:rPr lang="en-US" b="1" baseline="0" dirty="0" smtClean="0"/>
              <a:t>[CLICK]</a:t>
            </a:r>
            <a:r>
              <a:rPr lang="en-US" b="0" baseline="0" dirty="0" smtClean="0"/>
              <a:t> These signatures or PUF responses reflect inherent properties of a device making it unique to the DRAM device generating it. </a:t>
            </a:r>
            <a:r>
              <a:rPr lang="en-US" b="1" baseline="0" dirty="0" smtClean="0"/>
              <a:t>[CLICK]</a:t>
            </a:r>
            <a:r>
              <a:rPr lang="en-US" b="0" baseline="0" dirty="0" smtClean="0"/>
              <a:t> DRAM memory technology is widely used today and has significantly many units that can be used in PUF evaluation, which makes it a promising substrate to evaluate PUFs on. A DRAM PUF would enable you to authenticate any system with a DRAM device on it.</a:t>
            </a:r>
            <a:r>
              <a:rPr lang="en-US" baseline="0" dirty="0" smtClean="0"/>
              <a:t> </a:t>
            </a:r>
            <a:r>
              <a:rPr lang="en-US" b="1" baseline="0" dirty="0" smtClean="0"/>
              <a:t>[CLICK] </a:t>
            </a:r>
            <a:r>
              <a:rPr lang="en-US" b="0" baseline="0" dirty="0" smtClean="0"/>
              <a:t>The main problem is that current DRAM PUFs are either slow, taking on the order of minutes to evaluate, require a DRAM reboot, or require additional custom hardware and cannot be used on commodity DRAM devices. </a:t>
            </a:r>
            <a:r>
              <a:rPr lang="en-US" b="1" baseline="0" dirty="0" smtClean="0"/>
              <a:t>[CLICK] </a:t>
            </a:r>
            <a:r>
              <a:rPr lang="en-US" b="0" baseline="0" dirty="0" smtClean="0"/>
              <a:t>To this end</a:t>
            </a:r>
            <a:r>
              <a:rPr lang="en-US" b="1" baseline="0" dirty="0" smtClean="0"/>
              <a:t> </a:t>
            </a:r>
            <a:r>
              <a:rPr lang="en-US" b="0" baseline="0" dirty="0" smtClean="0"/>
              <a:t>the goal of this work is to develop a novel and effective PUF for commodity DRAM devices that can be evaluated with low latency and low system interference across all operating temperatures. </a:t>
            </a:r>
            <a:r>
              <a:rPr lang="en-US" b="1" baseline="0" dirty="0" smtClean="0"/>
              <a:t>[CLICK] </a:t>
            </a:r>
            <a:r>
              <a:rPr lang="en-US" b="0" baseline="0" dirty="0" smtClean="0"/>
              <a:t>Our key idea is to reduce DRAM read access latency below the reliable datasheet specifications using software-only system calls in order to exploit the resulting error patterns as unique identifiers. We can do this because we observe that we get reliable and consistent error patterns as a result that can be used as a PUF responses</a:t>
            </a:r>
            <a:r>
              <a:rPr lang="en-US" b="0" i="1" u="none" baseline="0" dirty="0" smtClean="0"/>
              <a:t> </a:t>
            </a:r>
            <a:r>
              <a:rPr lang="en-US" b="1" baseline="0" dirty="0" smtClean="0"/>
              <a:t>[CLICK] </a:t>
            </a:r>
            <a:r>
              <a:rPr lang="en-US" b="0" baseline="0" dirty="0" smtClean="0"/>
              <a:t>We experimentally characterize 223 real LPDDR4 DRAM devices, and show that DRAM latency PUFs satisfy the requirements of an effective PUF</a:t>
            </a:r>
            <a:r>
              <a:rPr lang="en-US" sz="1200" b="0" i="0" kern="1200" baseline="0" dirty="0" smtClean="0">
                <a:solidFill>
                  <a:schemeClr val="tx1"/>
                </a:solidFill>
                <a:effectLst/>
                <a:latin typeface="+mn-lt"/>
                <a:ea typeface="+mn-ea"/>
                <a:cs typeface="+mn-cs"/>
              </a:rPr>
              <a:t> </a:t>
            </a:r>
            <a:r>
              <a:rPr lang="en-US" sz="1200" b="1" i="0" kern="1200" baseline="0" dirty="0" smtClean="0">
                <a:solidFill>
                  <a:schemeClr val="tx1"/>
                </a:solidFill>
                <a:effectLst/>
                <a:latin typeface="+mn-lt"/>
                <a:ea typeface="+mn-ea"/>
                <a:cs typeface="+mn-cs"/>
              </a:rPr>
              <a:t>[CLICK]</a:t>
            </a:r>
            <a:r>
              <a:rPr lang="en-US" sz="1200" b="0" i="0" kern="1200" baseline="0" dirty="0" smtClean="0">
                <a:solidFill>
                  <a:schemeClr val="tx1"/>
                </a:solidFill>
                <a:effectLst/>
                <a:latin typeface="+mn-lt"/>
                <a:ea typeface="+mn-ea"/>
                <a:cs typeface="+mn-cs"/>
              </a:rPr>
              <a:t> </a:t>
            </a:r>
            <a:r>
              <a:rPr lang="en-US" b="0" baseline="0" dirty="0" smtClean="0"/>
              <a:t>We also find that the DRAM latency PUF can be evaluated in 88.2 </a:t>
            </a:r>
            <a:r>
              <a:rPr lang="en-US" b="0" baseline="0" dirty="0" err="1" smtClean="0"/>
              <a:t>ms</a:t>
            </a:r>
            <a:r>
              <a:rPr lang="en-US" b="0" baseline="0" dirty="0" smtClean="0"/>
              <a:t> on average regardless of temperature. Since the evaluation time of prior DRAM PUFs depends on temperature, there is a large tradeoff space. However, we determine that we still achieve a speedup orders of magnitude larger than the prior DRAM PUF proposals at common operating temperatures.</a:t>
            </a:r>
          </a:p>
          <a:p>
            <a:endParaRPr lang="en-US" b="0" baseline="0" dirty="0" smtClean="0"/>
          </a:p>
          <a:p>
            <a:endParaRPr lang="en-US" b="0" baseline="0" dirty="0" smtClean="0"/>
          </a:p>
        </p:txBody>
      </p:sp>
      <p:sp>
        <p:nvSpPr>
          <p:cNvPr id="4" name="Slide Number Placeholder 3"/>
          <p:cNvSpPr>
            <a:spLocks noGrp="1"/>
          </p:cNvSpPr>
          <p:nvPr>
            <p:ph type="sldNum" sz="quarter" idx="10"/>
          </p:nvPr>
        </p:nvSpPr>
        <p:spPr/>
        <p:txBody>
          <a:bodyPr/>
          <a:lstStyle/>
          <a:p>
            <a:fld id="{35E676A0-33B1-4B4B-B1AA-B0B917FCAA93}" type="slidenum">
              <a:rPr lang="en-US" smtClean="0"/>
              <a:t>44</a:t>
            </a:fld>
            <a:endParaRPr lang="en-US"/>
          </a:p>
        </p:txBody>
      </p:sp>
    </p:spTree>
    <p:extLst>
      <p:ext uri="{BB962C8B-B14F-4D97-AF65-F5344CB8AC3E}">
        <p14:creationId xmlns:p14="http://schemas.microsoft.com/office/powerpoint/2010/main" val="17041719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20 Minute</a:t>
            </a:r>
            <a:r>
              <a:rPr lang="en-US" baseline="0" dirty="0" smtClean="0"/>
              <a:t> talk 5 minute questions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Hello, my name is </a:t>
            </a:r>
            <a:r>
              <a:rPr lang="en-US" baseline="0" dirty="0" err="1" smtClean="0"/>
              <a:t>Jeremie</a:t>
            </a:r>
            <a:r>
              <a:rPr lang="en-US" baseline="0" dirty="0" smtClean="0"/>
              <a:t> Kim and I will be presenting the DRAM Latency PUF, a mechanism to quickly evaluate physical </a:t>
            </a:r>
            <a:r>
              <a:rPr lang="en-US" baseline="0" dirty="0" err="1" smtClean="0"/>
              <a:t>unclonable</a:t>
            </a:r>
            <a:r>
              <a:rPr lang="en-US" baseline="0" dirty="0" smtClean="0"/>
              <a:t> functions by exploiting the latency-reliability tradeoff in modern commodity DRAM devices.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EF7F79D3-8C36-4CB5-B03B-F440DA7B71AF}" type="slidenum">
              <a:rPr lang="en-US" smtClean="0"/>
              <a:t>45</a:t>
            </a:fld>
            <a:endParaRPr lang="en-US"/>
          </a:p>
        </p:txBody>
      </p:sp>
    </p:spTree>
    <p:extLst>
      <p:ext uri="{BB962C8B-B14F-4D97-AF65-F5344CB8AC3E}">
        <p14:creationId xmlns:p14="http://schemas.microsoft.com/office/powerpoint/2010/main" val="10633761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take a look at some of the sources of this variation.</a:t>
            </a:r>
          </a:p>
          <a:p>
            <a:endParaRPr lang="en-US" baseline="0" dirty="0" smtClean="0"/>
          </a:p>
          <a:p>
            <a:r>
              <a:rPr lang="en-US" baseline="0" dirty="0" smtClean="0"/>
              <a:t>[CLICK]</a:t>
            </a:r>
          </a:p>
          <a:p>
            <a:endParaRPr lang="en-US" baseline="0" dirty="0" smtClean="0"/>
          </a:p>
          <a:p>
            <a:r>
              <a:rPr lang="en-US" baseline="0" dirty="0" smtClean="0"/>
              <a:t>First, cell retention times depend on process variation and vary dynamically with changes in voltage and </a:t>
            </a:r>
            <a:r>
              <a:rPr lang="en-US" baseline="0" dirty="0" err="1" smtClean="0"/>
              <a:t>temeperature</a:t>
            </a:r>
            <a:r>
              <a:rPr lang="en-US" baseline="0" dirty="0" smtClean="0"/>
              <a:t>.</a:t>
            </a:r>
          </a:p>
          <a:p>
            <a:endParaRPr lang="en-US" baseline="0" dirty="0" smtClean="0"/>
          </a:p>
          <a:p>
            <a:r>
              <a:rPr lang="en-US" baseline="0" dirty="0" smtClean="0"/>
              <a:t>[CLICK]</a:t>
            </a:r>
          </a:p>
          <a:p>
            <a:endParaRPr lang="en-US" baseline="0" dirty="0" smtClean="0"/>
          </a:p>
          <a:p>
            <a:r>
              <a:rPr lang="en-US" baseline="0" dirty="0" smtClean="0"/>
              <a:t>Second, data pattern dependence effects mean that the retention time of a cell depends on the value programmed into the cell and its neighbors.</a:t>
            </a:r>
          </a:p>
          <a:p>
            <a:endParaRPr lang="en-US" baseline="0" dirty="0" smtClean="0"/>
          </a:p>
          <a:p>
            <a:r>
              <a:rPr lang="en-US" baseline="0" dirty="0" smtClean="0"/>
              <a:t>For example, a DRAM containing all 1’s would have a different set of failures than if it contained all 0’s</a:t>
            </a:r>
          </a:p>
          <a:p>
            <a:endParaRPr lang="en-US" baseline="0" dirty="0" smtClean="0"/>
          </a:p>
          <a:p>
            <a:r>
              <a:rPr lang="en-US" baseline="0" dirty="0" smtClean="0"/>
              <a:t>[CLICK]</a:t>
            </a:r>
          </a:p>
          <a:p>
            <a:endParaRPr lang="en-US" baseline="0" dirty="0" smtClean="0"/>
          </a:p>
          <a:p>
            <a:r>
              <a:rPr lang="en-US" baseline="0" dirty="0" smtClean="0"/>
              <a:t>Third, variable retention time effects mean that the retention times of cells change randomly, and more importantly, unpredictably, over time</a:t>
            </a:r>
          </a:p>
          <a:p>
            <a:endParaRPr lang="en-US" baseline="0" dirty="0" smtClean="0"/>
          </a:p>
          <a:p>
            <a:r>
              <a:rPr lang="en-US" baseline="0" dirty="0" smtClean="0"/>
              <a:t>This is due to a combination of various circuit level effects</a:t>
            </a:r>
          </a:p>
          <a:p>
            <a:endParaRPr lang="en-US" baseline="0" dirty="0" smtClean="0"/>
          </a:p>
          <a:p>
            <a:r>
              <a:rPr lang="en-US" baseline="0" dirty="0" smtClean="0"/>
              <a:t>And prior work has shown that VRT effects make ECC necessary to operate at a longer refresh interval.</a:t>
            </a:r>
          </a:p>
          <a:p>
            <a:endParaRPr lang="en-US" baseline="0" dirty="0" smtClean="0"/>
          </a:p>
          <a:p>
            <a:r>
              <a:rPr lang="en-US" baseline="0" dirty="0" smtClean="0"/>
              <a:t>[END]</a:t>
            </a:r>
          </a:p>
        </p:txBody>
      </p:sp>
      <p:sp>
        <p:nvSpPr>
          <p:cNvPr id="4" name="Slide Number Placeholder 3"/>
          <p:cNvSpPr>
            <a:spLocks noGrp="1"/>
          </p:cNvSpPr>
          <p:nvPr>
            <p:ph type="sldNum" sz="quarter" idx="10"/>
          </p:nvPr>
        </p:nvSpPr>
        <p:spPr/>
        <p:txBody>
          <a:bodyPr/>
          <a:lstStyle/>
          <a:p>
            <a:fld id="{EF7F79D3-8C36-4CB5-B03B-F440DA7B71AF}" type="slidenum">
              <a:rPr lang="en-US" smtClean="0"/>
              <a:t>58</a:t>
            </a:fld>
            <a:endParaRPr lang="en-US"/>
          </a:p>
        </p:txBody>
      </p:sp>
    </p:spTree>
    <p:extLst>
      <p:ext uri="{BB962C8B-B14F-4D97-AF65-F5344CB8AC3E}">
        <p14:creationId xmlns:p14="http://schemas.microsoft.com/office/powerpoint/2010/main" val="4321690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is some data we collected </a:t>
            </a:r>
            <a:r>
              <a:rPr lang="en-US" b="1" baseline="0" dirty="0" smtClean="0"/>
              <a:t>from a representative chip at a fixed refresh interval of 2048ms.</a:t>
            </a:r>
          </a:p>
          <a:p>
            <a:endParaRPr lang="en-US" b="1" baseline="0" dirty="0" smtClean="0"/>
          </a:p>
          <a:p>
            <a:r>
              <a:rPr lang="en-US" b="0" baseline="0" dirty="0" smtClean="0"/>
              <a:t>We show the number of new failing cells discovered by continuously profiling over 6 days.</a:t>
            </a:r>
          </a:p>
          <a:p>
            <a:endParaRPr lang="en-US" b="0" baseline="0" dirty="0" smtClean="0"/>
          </a:p>
          <a:p>
            <a:r>
              <a:rPr lang="en-US" b="0" baseline="0" dirty="0" smtClean="0"/>
              <a:t>[CLICK]</a:t>
            </a:r>
          </a:p>
          <a:p>
            <a:endParaRPr lang="en-US" b="0" baseline="0" dirty="0" smtClean="0"/>
          </a:p>
          <a:p>
            <a:r>
              <a:rPr lang="en-US" b="0" baseline="0" dirty="0" smtClean="0"/>
              <a:t>We see that new failing cells continue to appear over time.</a:t>
            </a:r>
          </a:p>
          <a:p>
            <a:endParaRPr lang="en-US" b="0" baseline="0" dirty="0" smtClean="0"/>
          </a:p>
          <a:p>
            <a:r>
              <a:rPr lang="en-US" b="0" baseline="0" dirty="0" smtClean="0"/>
              <a:t>We attribute these to variable retention time effects, which mean that </a:t>
            </a:r>
            <a:r>
              <a:rPr lang="en-US" b="1" baseline="0" dirty="0" smtClean="0"/>
              <a:t>cells can randomly change retention times at any point</a:t>
            </a:r>
            <a:r>
              <a:rPr lang="en-US" b="0" baseline="0" dirty="0" smtClean="0"/>
              <a:t>.</a:t>
            </a:r>
          </a:p>
          <a:p>
            <a:endParaRPr lang="en-US" b="0" baseline="0" dirty="0" smtClean="0"/>
          </a:p>
          <a:p>
            <a:r>
              <a:rPr lang="en-US" b="0" baseline="0" dirty="0" smtClean="0"/>
              <a:t>[CLICK]</a:t>
            </a:r>
          </a:p>
          <a:p>
            <a:endParaRPr lang="en-US" b="0" baseline="0" dirty="0" smtClean="0"/>
          </a:p>
          <a:p>
            <a:r>
              <a:rPr lang="en-US" b="0" baseline="0" dirty="0" smtClean="0"/>
              <a:t>This shows that the set of failing cells </a:t>
            </a:r>
            <a:r>
              <a:rPr lang="en-US" b="1" baseline="0" dirty="0" smtClean="0"/>
              <a:t>we find at 2048ms</a:t>
            </a:r>
            <a:r>
              <a:rPr lang="en-US" b="0" baseline="0" dirty="0" smtClean="0"/>
              <a:t> changes over time</a:t>
            </a:r>
          </a:p>
          <a:p>
            <a:endParaRPr lang="en-US" b="0" baseline="0" dirty="0" smtClean="0"/>
          </a:p>
          <a:p>
            <a:r>
              <a:rPr lang="en-US" b="0" baseline="0" dirty="0" smtClean="0"/>
              <a:t>[CLICK]</a:t>
            </a:r>
          </a:p>
          <a:p>
            <a:endParaRPr lang="en-US" b="0" baseline="0" dirty="0" smtClean="0"/>
          </a:p>
          <a:p>
            <a:r>
              <a:rPr lang="en-US" b="0" baseline="0" dirty="0" smtClean="0"/>
              <a:t>This means that error correction codes and online profiling are necessary to manage new failing cells that continue to appear</a:t>
            </a:r>
          </a:p>
          <a:p>
            <a:endParaRPr lang="en-US" b="0" baseline="0" dirty="0" smtClean="0"/>
          </a:p>
          <a:p>
            <a:r>
              <a:rPr lang="en-US" b="0" baseline="0" dirty="0" smtClean="0"/>
              <a:t>[END]</a:t>
            </a:r>
            <a:endParaRPr lang="tr-TR" b="0" baseline="0" dirty="0" smtClean="0"/>
          </a:p>
        </p:txBody>
      </p:sp>
      <p:sp>
        <p:nvSpPr>
          <p:cNvPr id="4" name="Slide Number Placeholder 3"/>
          <p:cNvSpPr>
            <a:spLocks noGrp="1"/>
          </p:cNvSpPr>
          <p:nvPr>
            <p:ph type="sldNum" sz="quarter" idx="10"/>
          </p:nvPr>
        </p:nvSpPr>
        <p:spPr/>
        <p:txBody>
          <a:bodyPr/>
          <a:lstStyle/>
          <a:p>
            <a:fld id="{EF7F79D3-8C36-4CB5-B03B-F440DA7B71AF}" type="slidenum">
              <a:rPr lang="en-US" smtClean="0"/>
              <a:t>59</a:t>
            </a:fld>
            <a:endParaRPr lang="en-US"/>
          </a:p>
        </p:txBody>
      </p:sp>
    </p:spTree>
    <p:extLst>
      <p:ext uri="{BB962C8B-B14F-4D97-AF65-F5344CB8AC3E}">
        <p14:creationId xmlns:p14="http://schemas.microsoft.com/office/powerpoint/2010/main" val="1327266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another study, we analyzed the failure probability of individual cells.</a:t>
            </a:r>
          </a:p>
          <a:p>
            <a:endParaRPr lang="en-US" baseline="0" dirty="0" smtClean="0"/>
          </a:p>
          <a:p>
            <a:r>
              <a:rPr lang="en-US" baseline="0" dirty="0" smtClean="0"/>
              <a:t>Here we show the </a:t>
            </a:r>
            <a:r>
              <a:rPr lang="en-US" b="1" baseline="0" dirty="0" smtClean="0"/>
              <a:t>probability of read failure for a single cell </a:t>
            </a:r>
            <a:r>
              <a:rPr lang="en-US" baseline="0" dirty="0" smtClean="0"/>
              <a:t>over different refresh intervals</a:t>
            </a:r>
          </a:p>
          <a:p>
            <a:endParaRPr lang="en-US" baseline="0" dirty="0" smtClean="0"/>
          </a:p>
          <a:p>
            <a:r>
              <a:rPr lang="en-US" baseline="0" dirty="0" smtClean="0"/>
              <a:t>We show an idealized cell, with never fails below 3.5 seconds, but always fails above 3.5s</a:t>
            </a:r>
          </a:p>
          <a:p>
            <a:endParaRPr lang="en-US" baseline="0" dirty="0" smtClean="0"/>
          </a:p>
          <a:p>
            <a:r>
              <a:rPr lang="en-US" baseline="0" dirty="0" smtClean="0"/>
              <a:t>We can say that this cell has a retention time of 3.5s.</a:t>
            </a:r>
          </a:p>
          <a:p>
            <a:endParaRPr lang="en-US" baseline="0" dirty="0" smtClean="0"/>
          </a:p>
          <a:p>
            <a:r>
              <a:rPr lang="en-US" baseline="0" dirty="0" smtClean="0"/>
              <a:t>[CLICK]</a:t>
            </a:r>
          </a:p>
          <a:p>
            <a:endParaRPr lang="en-US" baseline="0" dirty="0" smtClean="0"/>
          </a:p>
          <a:p>
            <a:r>
              <a:rPr lang="en-US" baseline="0" dirty="0" smtClean="0"/>
              <a:t>However, we find that real cells look more like the blue cartoon, which follows a normal distribution with a mean at 3.5s.</a:t>
            </a:r>
          </a:p>
          <a:p>
            <a:endParaRPr lang="en-US" baseline="0" dirty="0" smtClean="0"/>
          </a:p>
          <a:p>
            <a:r>
              <a:rPr lang="en-US" baseline="0" dirty="0" smtClean="0"/>
              <a:t>Note that even below 3.5s, there is a nonzero probability of the cell failing.</a:t>
            </a:r>
          </a:p>
          <a:p>
            <a:endParaRPr lang="en-US" baseline="0" dirty="0" smtClean="0"/>
          </a:p>
          <a:p>
            <a:r>
              <a:rPr lang="en-US" baseline="0" dirty="0" smtClean="0"/>
              <a:t>[END]</a:t>
            </a:r>
            <a:endParaRPr lang="tr-TR" baseline="0" dirty="0" smtClean="0"/>
          </a:p>
        </p:txBody>
      </p:sp>
      <p:sp>
        <p:nvSpPr>
          <p:cNvPr id="4" name="Slide Number Placeholder 3"/>
          <p:cNvSpPr>
            <a:spLocks noGrp="1"/>
          </p:cNvSpPr>
          <p:nvPr>
            <p:ph type="sldNum" sz="quarter" idx="10"/>
          </p:nvPr>
        </p:nvSpPr>
        <p:spPr/>
        <p:txBody>
          <a:bodyPr/>
          <a:lstStyle/>
          <a:p>
            <a:fld id="{EF7F79D3-8C36-4CB5-B03B-F440DA7B71AF}" type="slidenum">
              <a:rPr lang="en-US" smtClean="0"/>
              <a:t>60</a:t>
            </a:fld>
            <a:endParaRPr lang="en-US"/>
          </a:p>
        </p:txBody>
      </p:sp>
    </p:spTree>
    <p:extLst>
      <p:ext uri="{BB962C8B-B14F-4D97-AF65-F5344CB8AC3E}">
        <p14:creationId xmlns:p14="http://schemas.microsoft.com/office/powerpoint/2010/main" val="8279081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smtClean="0"/>
              <a:t>TEMPERATURE </a:t>
            </a:r>
            <a:r>
              <a:rPr lang="en-US" b="1" baseline="0" dirty="0" err="1" smtClean="0"/>
              <a:t>TEMPERATURE</a:t>
            </a:r>
            <a:r>
              <a:rPr lang="en-US" b="1" baseline="0" dirty="0" smtClean="0"/>
              <a:t> </a:t>
            </a:r>
            <a:r>
              <a:rPr lang="en-US" b="1" baseline="0" dirty="0" err="1" smtClean="0"/>
              <a:t>TEMPERATURE</a:t>
            </a:r>
            <a:r>
              <a:rPr lang="en-US" b="1" baseline="0" dirty="0" smtClean="0"/>
              <a:t> </a:t>
            </a:r>
            <a:r>
              <a:rPr lang="en-US" b="1" baseline="0" dirty="0" err="1" smtClean="0"/>
              <a:t>TEMPERATURE</a:t>
            </a:r>
            <a:r>
              <a:rPr lang="en-US" b="1" baseline="0" dirty="0" smtClean="0"/>
              <a:t> </a:t>
            </a:r>
            <a:r>
              <a:rPr lang="en-US" b="1" baseline="0" dirty="0" err="1" smtClean="0"/>
              <a:t>TEMPERATURE</a:t>
            </a:r>
            <a:r>
              <a:rPr lang="en-US" b="1" baseline="0" dirty="0" smtClean="0"/>
              <a:t> </a:t>
            </a:r>
            <a:r>
              <a:rPr lang="en-US" b="1" baseline="0" dirty="0" err="1" smtClean="0"/>
              <a:t>TEMPERATURE</a:t>
            </a:r>
            <a:r>
              <a:rPr lang="en-US" b="1" baseline="0" dirty="0" smtClean="0"/>
              <a:t> </a:t>
            </a:r>
            <a:r>
              <a:rPr lang="en-US" b="1" baseline="0" dirty="0" err="1" smtClean="0"/>
              <a:t>TEMPERATURE</a:t>
            </a:r>
            <a:endParaRPr lang="en-US" b="1" baseline="0" dirty="0" smtClean="0"/>
          </a:p>
          <a:p>
            <a:endParaRPr lang="en-US" baseline="0" dirty="0" smtClean="0"/>
          </a:p>
          <a:p>
            <a:r>
              <a:rPr lang="en-US" baseline="0" dirty="0" smtClean="0"/>
              <a:t>Here we show real data from a real chip, </a:t>
            </a:r>
            <a:r>
              <a:rPr lang="en-US" b="1" baseline="0" dirty="0" smtClean="0"/>
              <a:t>[CLICK] </a:t>
            </a:r>
            <a:r>
              <a:rPr lang="en-US" baseline="0" dirty="0" smtClean="0"/>
              <a:t>which we collected by testing how often the cell failed out of 16 trials for different refresh intervals.</a:t>
            </a:r>
          </a:p>
          <a:p>
            <a:endParaRPr lang="en-US" baseline="0" dirty="0" smtClean="0"/>
          </a:p>
          <a:p>
            <a:r>
              <a:rPr lang="en-US" baseline="0" dirty="0" smtClean="0"/>
              <a:t>[CLICK]</a:t>
            </a:r>
          </a:p>
          <a:p>
            <a:endParaRPr lang="en-US" baseline="0" dirty="0" smtClean="0"/>
          </a:p>
          <a:p>
            <a:r>
              <a:rPr lang="en-US" baseline="0" dirty="0" smtClean="0"/>
              <a:t>We now show 8 different cells from the same chip.</a:t>
            </a:r>
          </a:p>
          <a:p>
            <a:endParaRPr lang="en-US" baseline="0" dirty="0" smtClean="0"/>
          </a:p>
          <a:p>
            <a:r>
              <a:rPr lang="en-US" baseline="0" dirty="0" smtClean="0"/>
              <a:t>[CLICK]</a:t>
            </a:r>
          </a:p>
          <a:p>
            <a:endParaRPr lang="en-US" baseline="0" dirty="0" smtClean="0"/>
          </a:p>
          <a:p>
            <a:r>
              <a:rPr lang="en-US" baseline="0" dirty="0" smtClean="0"/>
              <a:t>Suppose we are interested in operating at a refresh interval of 1.7 seconds.</a:t>
            </a:r>
          </a:p>
          <a:p>
            <a:endParaRPr lang="en-US" baseline="0" dirty="0" smtClean="0"/>
          </a:p>
          <a:p>
            <a:r>
              <a:rPr lang="en-US" baseline="0" dirty="0" smtClean="0"/>
              <a:t>[CLICK]</a:t>
            </a:r>
          </a:p>
          <a:p>
            <a:endParaRPr lang="en-US" baseline="0" dirty="0" smtClean="0"/>
          </a:p>
          <a:p>
            <a:r>
              <a:rPr lang="en-US" baseline="0" dirty="0" smtClean="0"/>
              <a:t>We will find 6 cells with a non-negligible probability of failing</a:t>
            </a:r>
          </a:p>
          <a:p>
            <a:endParaRPr lang="en-US" baseline="0" dirty="0" smtClean="0"/>
          </a:p>
          <a:p>
            <a:r>
              <a:rPr lang="en-US" baseline="0" dirty="0" smtClean="0"/>
              <a:t>[CLICK]</a:t>
            </a:r>
          </a:p>
          <a:p>
            <a:endParaRPr lang="en-US" baseline="0" dirty="0" smtClean="0"/>
          </a:p>
          <a:p>
            <a:r>
              <a:rPr lang="en-US" baseline="0" dirty="0" smtClean="0"/>
              <a:t>However, the bottom two cells will be hard to find since they have a low probability of failure at this refresh interval</a:t>
            </a:r>
          </a:p>
          <a:p>
            <a:endParaRPr lang="en-US" baseline="0" dirty="0" smtClean="0"/>
          </a:p>
          <a:p>
            <a:r>
              <a:rPr lang="en-US" baseline="0" dirty="0" smtClean="0"/>
              <a:t>[CLICK]</a:t>
            </a:r>
          </a:p>
          <a:p>
            <a:endParaRPr lang="en-US" baseline="0" dirty="0" smtClean="0"/>
          </a:p>
          <a:p>
            <a:r>
              <a:rPr lang="en-US" baseline="0" dirty="0" smtClean="0"/>
              <a:t>Instead, if we profile at an increased refresh interval, </a:t>
            </a:r>
            <a:r>
              <a:rPr lang="en-US" b="1" baseline="0" dirty="0" smtClean="0"/>
              <a:t>[CLICK]</a:t>
            </a:r>
            <a:r>
              <a:rPr lang="en-US" b="0" baseline="0" dirty="0" smtClean="0"/>
              <a:t> the same cells will be much easier to find since they will have a high probability of failure.</a:t>
            </a:r>
          </a:p>
          <a:p>
            <a:endParaRPr lang="en-US" b="0" baseline="0" dirty="0" smtClean="0"/>
          </a:p>
          <a:p>
            <a:r>
              <a:rPr lang="en-US" b="0" baseline="0" dirty="0" smtClean="0"/>
              <a:t>[CLICK]</a:t>
            </a:r>
          </a:p>
          <a:p>
            <a:endParaRPr lang="en-US" b="0" baseline="0" dirty="0" smtClean="0"/>
          </a:p>
          <a:p>
            <a:r>
              <a:rPr lang="en-US" b="0" baseline="0" dirty="0" smtClean="0"/>
              <a:t>However, we will also identify some additional cells as failing, which can end up being false positives.</a:t>
            </a:r>
          </a:p>
          <a:p>
            <a:endParaRPr lang="en-US" b="0" baseline="0" dirty="0" smtClean="0"/>
          </a:p>
          <a:p>
            <a:r>
              <a:rPr lang="en-US" b="0" baseline="0" dirty="0" smtClean="0"/>
              <a:t>[CLICK]</a:t>
            </a:r>
          </a:p>
          <a:p>
            <a:endParaRPr lang="en-US" b="0" baseline="0" dirty="0" smtClean="0"/>
          </a:p>
          <a:p>
            <a:r>
              <a:rPr lang="en-US" b="0" baseline="0" dirty="0" smtClean="0"/>
              <a:t>We repeat the same analysis for temperature variation and find that cells behave similarly. We show details of this analysis in the paper.</a:t>
            </a:r>
          </a:p>
          <a:p>
            <a:endParaRPr lang="en-US" b="0" baseline="0" dirty="0" smtClean="0"/>
          </a:p>
          <a:p>
            <a:r>
              <a:rPr lang="en-US" b="0" baseline="0" dirty="0" smtClean="0"/>
              <a:t>[CLICK]</a:t>
            </a:r>
          </a:p>
          <a:p>
            <a:endParaRPr lang="en-US" b="0" baseline="0" dirty="0" smtClean="0"/>
          </a:p>
          <a:p>
            <a:r>
              <a:rPr lang="en-US" b="0" baseline="0" dirty="0" smtClean="0"/>
              <a:t>The takeaway here is that any given cell is more likely to fail at a longer refresh interval or a higher temperature.</a:t>
            </a:r>
          </a:p>
          <a:p>
            <a:endParaRPr lang="en-US" b="0" baseline="0" dirty="0" smtClean="0"/>
          </a:p>
          <a:p>
            <a:r>
              <a:rPr lang="en-US" b="0" baseline="0" dirty="0" smtClean="0"/>
              <a:t>[END]</a:t>
            </a:r>
            <a:endParaRPr lang="en-US" baseline="0" dirty="0" smtClean="0"/>
          </a:p>
        </p:txBody>
      </p:sp>
      <p:sp>
        <p:nvSpPr>
          <p:cNvPr id="4" name="Slide Number Placeholder 3"/>
          <p:cNvSpPr>
            <a:spLocks noGrp="1"/>
          </p:cNvSpPr>
          <p:nvPr>
            <p:ph type="sldNum" sz="quarter" idx="10"/>
          </p:nvPr>
        </p:nvSpPr>
        <p:spPr/>
        <p:txBody>
          <a:bodyPr/>
          <a:lstStyle/>
          <a:p>
            <a:fld id="{EF7F79D3-8C36-4CB5-B03B-F440DA7B71AF}" type="slidenum">
              <a:rPr lang="en-US" smtClean="0"/>
              <a:t>61</a:t>
            </a:fld>
            <a:endParaRPr lang="en-US"/>
          </a:p>
        </p:txBody>
      </p:sp>
    </p:spTree>
    <p:extLst>
      <p:ext uri="{BB962C8B-B14F-4D97-AF65-F5344CB8AC3E}">
        <p14:creationId xmlns:p14="http://schemas.microsoft.com/office/powerpoint/2010/main" val="565484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BACKUP!!!</a:t>
            </a:r>
            <a:endParaRPr lang="tr-TR" baseline="0" dirty="0" smtClean="0"/>
          </a:p>
        </p:txBody>
      </p:sp>
      <p:sp>
        <p:nvSpPr>
          <p:cNvPr id="4" name="Slide Number Placeholder 3"/>
          <p:cNvSpPr>
            <a:spLocks noGrp="1"/>
          </p:cNvSpPr>
          <p:nvPr>
            <p:ph type="sldNum" sz="quarter" idx="10"/>
          </p:nvPr>
        </p:nvSpPr>
        <p:spPr/>
        <p:txBody>
          <a:bodyPr/>
          <a:lstStyle/>
          <a:p>
            <a:fld id="{EF7F79D3-8C36-4CB5-B03B-F440DA7B71AF}" type="slidenum">
              <a:rPr lang="en-US" smtClean="0"/>
              <a:t>64</a:t>
            </a:fld>
            <a:endParaRPr lang="en-US"/>
          </a:p>
        </p:txBody>
      </p:sp>
    </p:spTree>
    <p:extLst>
      <p:ext uri="{BB962C8B-B14F-4D97-AF65-F5344CB8AC3E}">
        <p14:creationId xmlns:p14="http://schemas.microsoft.com/office/powerpoint/2010/main" val="2414967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[CLICK]</a:t>
            </a:r>
            <a:r>
              <a:rPr lang="en-US" b="0" dirty="0" smtClean="0"/>
              <a:t> We</a:t>
            </a:r>
            <a:r>
              <a:rPr lang="en-US" b="0" baseline="0" dirty="0" smtClean="0"/>
              <a:t> want a way to ensure that a system’s components are not compromised. One example would be if an attacker maliciously swaps a healthy component with a faulty one at runtime in order to steal information. </a:t>
            </a:r>
            <a:r>
              <a:rPr lang="en-US" b="1" baseline="0" dirty="0" smtClean="0"/>
              <a:t>[CLICK] </a:t>
            </a:r>
            <a:r>
              <a:rPr lang="en-US" b="0" baseline="0" dirty="0" smtClean="0"/>
              <a:t>A method for detecting this change in the system would be the use of a physical </a:t>
            </a:r>
            <a:r>
              <a:rPr lang="en-US" b="0" baseline="0" dirty="0" err="1" smtClean="0"/>
              <a:t>unclonable</a:t>
            </a:r>
            <a:r>
              <a:rPr lang="en-US" b="0" baseline="0" dirty="0" smtClean="0"/>
              <a:t> function or a PUF. A PUF is a function that we evaluate on a device to generate a signature that is unique to a device. </a:t>
            </a:r>
            <a:r>
              <a:rPr lang="en-US" b="1" baseline="0" dirty="0" smtClean="0"/>
              <a:t>[CLICK]</a:t>
            </a:r>
            <a:r>
              <a:rPr lang="en-US" b="0" baseline="0" dirty="0" smtClean="0"/>
              <a:t> We refer to this unique signature as a PUF response and it reflects the properties inherent In the device, making it unique to the device that generated it. </a:t>
            </a:r>
            <a:r>
              <a:rPr lang="en-US" b="1" baseline="0" dirty="0" smtClean="0"/>
              <a:t>[CLICK]</a:t>
            </a:r>
            <a:r>
              <a:rPr lang="en-US" b="0" baseline="0" dirty="0" smtClean="0"/>
              <a:t> PUFs are often used in a challenge-response protocol (CRP) for device authentication, which works as follows: </a:t>
            </a:r>
            <a:r>
              <a:rPr lang="en-US" b="1" baseline="0" dirty="0" smtClean="0"/>
              <a:t>[CLICK]</a:t>
            </a:r>
            <a:r>
              <a:rPr lang="en-US" b="0" baseline="0" dirty="0" smtClean="0"/>
              <a:t> a trusted device issues an </a:t>
            </a:r>
            <a:r>
              <a:rPr lang="en-US" b="1" baseline="0" dirty="0" smtClean="0"/>
              <a:t>[CLICK]</a:t>
            </a:r>
            <a:r>
              <a:rPr lang="en-US" b="0" baseline="0" dirty="0" smtClean="0"/>
              <a:t> input or a challenge X to the device </a:t>
            </a:r>
            <a:r>
              <a:rPr lang="en-US" b="1" baseline="0" dirty="0" smtClean="0"/>
              <a:t>[CLICK] </a:t>
            </a:r>
            <a:r>
              <a:rPr lang="en-US" b="0" baseline="0" dirty="0" smtClean="0"/>
              <a:t>The device then evaluates the physical </a:t>
            </a:r>
            <a:r>
              <a:rPr lang="en-US" b="0" baseline="0" dirty="0" err="1" smtClean="0"/>
              <a:t>unclonable</a:t>
            </a:r>
            <a:r>
              <a:rPr lang="en-US" b="0" baseline="0" dirty="0" smtClean="0"/>
              <a:t> function with the given challenge X, and </a:t>
            </a:r>
            <a:r>
              <a:rPr lang="en-US" b="1" baseline="0" dirty="0" smtClean="0"/>
              <a:t>[CLICK]</a:t>
            </a:r>
            <a:r>
              <a:rPr lang="en-US" b="0" baseline="0" dirty="0" smtClean="0"/>
              <a:t> returns the PUF response X to the trusted device. </a:t>
            </a:r>
            <a:r>
              <a:rPr lang="en-US" b="1" baseline="0" dirty="0" smtClean="0"/>
              <a:t>[CLICK]</a:t>
            </a:r>
            <a:r>
              <a:rPr lang="en-US" b="0" baseline="0" dirty="0" smtClean="0"/>
              <a:t> The trusted server then checks the PUF response, and if it matches the expected response for the given input challenge X, the device will be authenticated and can now be trusted to perform privileged tasks. </a:t>
            </a:r>
            <a:r>
              <a:rPr lang="en-US" b="1" baseline="0" dirty="0" smtClean="0"/>
              <a:t>[CLICK]</a:t>
            </a:r>
            <a:endParaRPr lang="en-US" b="1" dirty="0" smtClean="0"/>
          </a:p>
          <a:p>
            <a:endParaRPr lang="en-US" b="1" dirty="0" smtClean="0"/>
          </a:p>
          <a:p>
            <a:endParaRPr lang="en-US" b="1" dirty="0" smtClean="0"/>
          </a:p>
          <a:p>
            <a:endParaRPr lang="en-US" b="1" dirty="0" smtClean="0"/>
          </a:p>
          <a:p>
            <a:r>
              <a:rPr lang="en-US" b="1" dirty="0" smtClean="0"/>
              <a:t>====================</a:t>
            </a:r>
          </a:p>
          <a:p>
            <a:endParaRPr lang="en-US" b="1" dirty="0" smtClean="0"/>
          </a:p>
          <a:p>
            <a:r>
              <a:rPr lang="en-US" b="1" dirty="0" smtClean="0"/>
              <a:t>[CLICK] </a:t>
            </a:r>
            <a:r>
              <a:rPr lang="en-US" dirty="0" smtClean="0"/>
              <a:t>A PUF is a function that generates</a:t>
            </a:r>
            <a:r>
              <a:rPr lang="en-US" baseline="0" dirty="0" smtClean="0"/>
              <a:t> a signature that is unique to a given device. </a:t>
            </a:r>
            <a:r>
              <a:rPr lang="en-US" b="1" baseline="0" dirty="0" smtClean="0"/>
              <a:t>[CLICK] </a:t>
            </a:r>
            <a:r>
              <a:rPr lang="en-US" b="0" baseline="0" dirty="0" smtClean="0"/>
              <a:t>PUFs are often used in a challenge response protocol, which we refer to as a CRP, for authentication. </a:t>
            </a:r>
            <a:r>
              <a:rPr lang="en-US" b="1" baseline="0" dirty="0" smtClean="0"/>
              <a:t>[CLICK] </a:t>
            </a:r>
            <a:r>
              <a:rPr lang="en-US" b="0" baseline="0" dirty="0" smtClean="0"/>
              <a:t>A trusted server, which stores a database of challenges and expected PUF responses, issues a challenge to a device in the form of inputs, or conditions in which the PUF response must be generated. If the device returns the correct PUF response, then the device is authenticated. </a:t>
            </a:r>
            <a:r>
              <a:rPr lang="en-US" sz="1200" b="1" kern="1200" dirty="0" smtClean="0">
                <a:solidFill>
                  <a:schemeClr val="tx1"/>
                </a:solidFill>
                <a:latin typeface="+mn-lt"/>
                <a:ea typeface="+mn-ea"/>
                <a:cs typeface="+mn-cs"/>
              </a:rPr>
              <a:t>[CLICK]</a:t>
            </a:r>
            <a:r>
              <a:rPr lang="en-US" sz="1200" b="0" kern="1200" dirty="0" smtClean="0">
                <a:solidFill>
                  <a:schemeClr val="tx1"/>
                </a:solidFill>
                <a:latin typeface="+mn-lt"/>
                <a:ea typeface="+mn-ea"/>
                <a:cs typeface="+mn-cs"/>
              </a:rPr>
              <a:t> We need a reliable and fast PUF for systems that use RDMA</a:t>
            </a:r>
            <a:r>
              <a:rPr lang="en-US" sz="1200" b="0" kern="1200" baseline="0" dirty="0" smtClean="0">
                <a:solidFill>
                  <a:schemeClr val="tx1"/>
                </a:solidFill>
                <a:latin typeface="+mn-lt"/>
                <a:ea typeface="+mn-ea"/>
                <a:cs typeface="+mn-cs"/>
              </a:rPr>
              <a:t> or perform functions on remote devices or </a:t>
            </a:r>
            <a:r>
              <a:rPr lang="en-US" sz="1200" b="1" kern="1200" dirty="0" smtClean="0">
                <a:solidFill>
                  <a:schemeClr val="tx1"/>
                </a:solidFill>
                <a:latin typeface="+mn-lt"/>
                <a:ea typeface="+mn-ea"/>
                <a:cs typeface="+mn-cs"/>
              </a:rPr>
              <a:t>[CLICK]</a:t>
            </a:r>
            <a:r>
              <a:rPr lang="en-US" sz="1200" b="0" kern="1200" dirty="0" smtClean="0">
                <a:solidFill>
                  <a:schemeClr val="tx1"/>
                </a:solidFill>
                <a:latin typeface="+mn-lt"/>
                <a:ea typeface="+mn-ea"/>
                <a:cs typeface="+mn-cs"/>
              </a:rPr>
              <a:t> systems with interchangeable system components</a:t>
            </a:r>
            <a:r>
              <a:rPr lang="en-US" sz="1200" b="0" kern="1200" baseline="0" dirty="0" smtClean="0">
                <a:solidFill>
                  <a:schemeClr val="tx1"/>
                </a:solidFill>
                <a:latin typeface="+mn-lt"/>
                <a:ea typeface="+mn-ea"/>
                <a:cs typeface="+mn-cs"/>
              </a:rPr>
              <a:t> such as SSD drives</a:t>
            </a:r>
            <a:endParaRPr lang="en-US" b="0" baseline="0" dirty="0" smtClean="0"/>
          </a:p>
          <a:p>
            <a:endParaRPr lang="en-US" b="0" baseline="0" dirty="0" smtClean="0"/>
          </a:p>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5</a:t>
            </a:fld>
            <a:endParaRPr lang="en-US"/>
          </a:p>
        </p:txBody>
      </p:sp>
    </p:spTree>
    <p:extLst>
      <p:ext uri="{BB962C8B-B14F-4D97-AF65-F5344CB8AC3E}">
        <p14:creationId xmlns:p14="http://schemas.microsoft.com/office/powerpoint/2010/main" val="12828861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baseline="0" dirty="0" smtClean="0"/>
          </a:p>
        </p:txBody>
      </p:sp>
      <p:sp>
        <p:nvSpPr>
          <p:cNvPr id="4" name="Slide Number Placeholder 3"/>
          <p:cNvSpPr>
            <a:spLocks noGrp="1"/>
          </p:cNvSpPr>
          <p:nvPr>
            <p:ph type="sldNum" sz="quarter" idx="10"/>
          </p:nvPr>
        </p:nvSpPr>
        <p:spPr/>
        <p:txBody>
          <a:bodyPr/>
          <a:lstStyle/>
          <a:p>
            <a:fld id="{EF7F79D3-8C36-4CB5-B03B-F440DA7B71AF}" type="slidenum">
              <a:rPr lang="en-US" smtClean="0"/>
              <a:t>69</a:t>
            </a:fld>
            <a:endParaRPr lang="en-US"/>
          </a:p>
        </p:txBody>
      </p:sp>
    </p:spTree>
    <p:extLst>
      <p:ext uri="{BB962C8B-B14F-4D97-AF65-F5344CB8AC3E}">
        <p14:creationId xmlns:p14="http://schemas.microsoft.com/office/powerpoint/2010/main" val="646314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[CLICK]</a:t>
            </a:r>
            <a:r>
              <a:rPr lang="en-US" dirty="0" smtClean="0"/>
              <a:t> First, we want a PUF that is runtime-accessible,</a:t>
            </a:r>
            <a:r>
              <a:rPr lang="en-US" baseline="0" dirty="0" smtClean="0"/>
              <a:t> which means that the PUF can be evaluated quickly with minimal performance impact on concurrently running applications. </a:t>
            </a:r>
            <a:r>
              <a:rPr lang="en-US" b="1" baseline="0" dirty="0" smtClean="0"/>
              <a:t>[CLICK]</a:t>
            </a:r>
            <a:r>
              <a:rPr lang="en-US" baseline="0" dirty="0" smtClean="0"/>
              <a:t> The faster you can evaluate a PUF, the earlier you can detect whether a system component has been compromised, and the better you can protect against a wide array of attacks. </a:t>
            </a:r>
            <a:r>
              <a:rPr lang="en-US" b="1" baseline="0" dirty="0" smtClean="0"/>
              <a:t>[CLICK]</a:t>
            </a:r>
            <a:r>
              <a:rPr lang="en-US" b="0" baseline="0" dirty="0" smtClean="0"/>
              <a:t> Secondly, we want to provide a runtime-accessible PUF that can be evaluated on DRAM since it is a ubiquitous memory technology in modern systems today. </a:t>
            </a:r>
            <a:r>
              <a:rPr lang="en-US" b="1" baseline="0" dirty="0" smtClean="0"/>
              <a:t>[CLICK]</a:t>
            </a:r>
            <a:r>
              <a:rPr lang="en-US" b="0" baseline="0" dirty="0" smtClean="0"/>
              <a:t> The problem with current DRAM PUFs, is that they are slow and get exponentially slower at lower temperatures. This is because the speed of their method of generating a unique identifier is inversely affected by temperature.</a:t>
            </a:r>
          </a:p>
          <a:p>
            <a:endParaRPr lang="en-US" b="0" baseline="0" dirty="0" smtClean="0"/>
          </a:p>
        </p:txBody>
      </p:sp>
      <p:sp>
        <p:nvSpPr>
          <p:cNvPr id="4" name="Slide Number Placeholder 3"/>
          <p:cNvSpPr>
            <a:spLocks noGrp="1"/>
          </p:cNvSpPr>
          <p:nvPr>
            <p:ph type="sldNum" sz="quarter" idx="10"/>
          </p:nvPr>
        </p:nvSpPr>
        <p:spPr/>
        <p:txBody>
          <a:bodyPr/>
          <a:lstStyle/>
          <a:p>
            <a:fld id="{35E676A0-33B1-4B4B-B1AA-B0B917FCAA93}" type="slidenum">
              <a:rPr lang="en-US" smtClean="0"/>
              <a:t>6</a:t>
            </a:fld>
            <a:endParaRPr lang="en-US"/>
          </a:p>
        </p:txBody>
      </p:sp>
    </p:spTree>
    <p:extLst>
      <p:ext uri="{BB962C8B-B14F-4D97-AF65-F5344CB8AC3E}">
        <p14:creationId xmlns:p14="http://schemas.microsoft.com/office/powerpoint/2010/main" val="381505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t>
            </a:r>
            <a:r>
              <a:rPr lang="en-US" baseline="0" dirty="0" smtClean="0"/>
              <a:t>let me briefly tell you the characteristics we want in an effective DRAM PUF.</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7</a:t>
            </a:fld>
            <a:endParaRPr lang="en-US"/>
          </a:p>
        </p:txBody>
      </p:sp>
    </p:spTree>
    <p:extLst>
      <p:ext uri="{BB962C8B-B14F-4D97-AF65-F5344CB8AC3E}">
        <p14:creationId xmlns:p14="http://schemas.microsoft.com/office/powerpoint/2010/main" val="774495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[CLICK] </a:t>
            </a:r>
            <a:r>
              <a:rPr lang="en-US" b="0" dirty="0" smtClean="0"/>
              <a:t>I will</a:t>
            </a:r>
            <a:r>
              <a:rPr lang="en-US" b="0" baseline="0" dirty="0" smtClean="0"/>
              <a:t> explain these characteristics in the context of a model where a trusted device wants to authenticate a DRAM device</a:t>
            </a: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[CLICK] </a:t>
            </a:r>
            <a:r>
              <a:rPr lang="en-US" b="0" dirty="0" smtClean="0"/>
              <a:t>The</a:t>
            </a:r>
            <a:r>
              <a:rPr lang="en-US" b="0" baseline="0" dirty="0" smtClean="0"/>
              <a:t> first characteristic is </a:t>
            </a:r>
            <a:r>
              <a:rPr lang="en-US" b="0" baseline="0" dirty="0" err="1" smtClean="0"/>
              <a:t>repeatablility</a:t>
            </a:r>
            <a:r>
              <a:rPr lang="en-US" b="0" baseline="0" dirty="0" smtClean="0"/>
              <a:t>, which means that for each particular challenge X, the PUF response must be highly similar every time.</a:t>
            </a:r>
            <a:endParaRPr lang="en-US" b="1" dirty="0" smtClean="0"/>
          </a:p>
          <a:p>
            <a:r>
              <a:rPr lang="en-US" b="1" dirty="0" smtClean="0"/>
              <a:t>[CLICK] </a:t>
            </a:r>
            <a:r>
              <a:rPr lang="en-US" b="0" dirty="0" smtClean="0"/>
              <a:t>In</a:t>
            </a:r>
            <a:r>
              <a:rPr lang="en-US" b="0" baseline="0" dirty="0" smtClean="0"/>
              <a:t> this example, the trusted device issues challenge0 twice, </a:t>
            </a:r>
            <a:r>
              <a:rPr lang="en-US" b="1" baseline="0" dirty="0" smtClean="0"/>
              <a:t>[CLICK]</a:t>
            </a:r>
            <a:r>
              <a:rPr lang="en-US" b="0" baseline="0" dirty="0" smtClean="0"/>
              <a:t> and this results in the same </a:t>
            </a:r>
            <a:r>
              <a:rPr lang="en-US" b="1" baseline="0" dirty="0" smtClean="0"/>
              <a:t>[CLICK]</a:t>
            </a:r>
            <a:r>
              <a:rPr lang="en-US" b="0" baseline="0" dirty="0" smtClean="0"/>
              <a:t> PUF response each time </a:t>
            </a:r>
            <a:endParaRPr lang="en-US" b="1" dirty="0"/>
          </a:p>
        </p:txBody>
      </p:sp>
      <p:sp>
        <p:nvSpPr>
          <p:cNvPr id="4" name="Slide Number Placeholder 3"/>
          <p:cNvSpPr>
            <a:spLocks noGrp="1"/>
          </p:cNvSpPr>
          <p:nvPr>
            <p:ph type="sldNum" sz="quarter" idx="10"/>
          </p:nvPr>
        </p:nvSpPr>
        <p:spPr/>
        <p:txBody>
          <a:bodyPr/>
          <a:lstStyle/>
          <a:p>
            <a:fld id="{35E676A0-33B1-4B4B-B1AA-B0B917FCAA93}" type="slidenum">
              <a:rPr lang="en-US" smtClean="0"/>
              <a:t>8</a:t>
            </a:fld>
            <a:endParaRPr lang="en-US"/>
          </a:p>
        </p:txBody>
      </p:sp>
    </p:spTree>
    <p:extLst>
      <p:ext uri="{BB962C8B-B14F-4D97-AF65-F5344CB8AC3E}">
        <p14:creationId xmlns:p14="http://schemas.microsoft.com/office/powerpoint/2010/main" val="231396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PUFs</a:t>
            </a:r>
            <a:r>
              <a:rPr lang="en-US" b="0" baseline="0" dirty="0" smtClean="0"/>
              <a:t> must also exhibit diffuseness, which means that each device must have a large challenge-response space </a:t>
            </a:r>
            <a:r>
              <a:rPr lang="en-US" b="1" baseline="0" dirty="0" smtClean="0"/>
              <a:t>[CLICK] </a:t>
            </a:r>
            <a:r>
              <a:rPr lang="en-US" b="0" baseline="0" dirty="0" smtClean="0"/>
              <a:t>For the large input space, the DRAM device should generate unique signatures.  </a:t>
            </a:r>
            <a:endParaRPr lang="en-US" b="1" dirty="0"/>
          </a:p>
        </p:txBody>
      </p:sp>
      <p:sp>
        <p:nvSpPr>
          <p:cNvPr id="4" name="Slide Number Placeholder 3"/>
          <p:cNvSpPr>
            <a:spLocks noGrp="1"/>
          </p:cNvSpPr>
          <p:nvPr>
            <p:ph type="sldNum" sz="quarter" idx="10"/>
          </p:nvPr>
        </p:nvSpPr>
        <p:spPr/>
        <p:txBody>
          <a:bodyPr/>
          <a:lstStyle/>
          <a:p>
            <a:fld id="{35E676A0-33B1-4B4B-B1AA-B0B917FCAA93}" type="slidenum">
              <a:rPr lang="en-US" smtClean="0"/>
              <a:t>9</a:t>
            </a:fld>
            <a:endParaRPr lang="en-US"/>
          </a:p>
        </p:txBody>
      </p:sp>
    </p:spTree>
    <p:extLst>
      <p:ext uri="{BB962C8B-B14F-4D97-AF65-F5344CB8AC3E}">
        <p14:creationId xmlns:p14="http://schemas.microsoft.com/office/powerpoint/2010/main" val="1472694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6018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91" y="73723"/>
            <a:ext cx="8987622" cy="740193"/>
          </a:xfrm>
          <a:prstGeom prst="rect">
            <a:avLst/>
          </a:prstGeom>
        </p:spPr>
        <p:txBody>
          <a:bodyPr/>
          <a:lstStyle>
            <a:lvl1pPr>
              <a:defRPr sz="4800">
                <a:latin typeface="Cambria" panose="02040503050406030204" pitchFamily="18"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75991" y="911224"/>
            <a:ext cx="8987622" cy="5318753"/>
          </a:xfrm>
          <a:prstGeom prst="rect">
            <a:avLst/>
          </a:prstGeom>
        </p:spPr>
        <p:txBody>
          <a:bodyPr/>
          <a:lstStyle>
            <a:lvl1pPr>
              <a:defRPr sz="3600">
                <a:latin typeface="Cambria" panose="02040503050406030204" pitchFamily="18" charset="0"/>
              </a:defRPr>
            </a:lvl1pPr>
            <a:lvl2pPr marL="685800" indent="-228600">
              <a:buFont typeface="Cambria" panose="02040503050406030204" pitchFamily="18" charset="0"/>
              <a:buChar char="-"/>
              <a:defRPr sz="2800">
                <a:latin typeface="Cambria" panose="02040503050406030204" pitchFamily="18" charset="0"/>
              </a:defRPr>
            </a:lvl2pPr>
            <a:lvl3pPr>
              <a:defRPr sz="2400">
                <a:latin typeface="Cambria" panose="02040503050406030204" pitchFamily="18" charset="0"/>
              </a:defRPr>
            </a:lvl3pPr>
            <a:lvl4pPr>
              <a:defRPr sz="2400">
                <a:latin typeface="Cambria" panose="02040503050406030204" pitchFamily="18" charset="0"/>
              </a:defRPr>
            </a:lvl4pPr>
            <a:lvl5pPr>
              <a:defRPr sz="2400">
                <a:latin typeface="Cambria" panose="02040503050406030204" pitchFamily="18"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5"/>
          <p:cNvSpPr txBox="1">
            <a:spLocks/>
          </p:cNvSpPr>
          <p:nvPr userDrawn="1"/>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D2B188-1D62-4FCA-8363-938AD4629BBB}" type="slidenum">
              <a:rPr lang="en-US" smtClean="0"/>
              <a:pPr/>
              <a:t>‹#›</a:t>
            </a:fld>
            <a:r>
              <a:rPr lang="en-US" dirty="0" smtClean="0"/>
              <a:t>/45</a:t>
            </a:r>
            <a:endParaRPr lang="en-US" dirty="0"/>
          </a:p>
        </p:txBody>
      </p:sp>
      <p:pic>
        <p:nvPicPr>
          <p:cNvPr id="9" name="Picture 8" descr="safari.png"/>
          <p:cNvPicPr>
            <a:picLocks noChangeAspect="1"/>
          </p:cNvPicPr>
          <p:nvPr userDrawn="1"/>
        </p:nvPicPr>
        <p:blipFill>
          <a:blip r:embed="rId2" cstate="print"/>
          <a:stretch>
            <a:fillRect/>
          </a:stretch>
        </p:blipFill>
        <p:spPr>
          <a:xfrm>
            <a:off x="189560" y="6413144"/>
            <a:ext cx="1080120" cy="312522"/>
          </a:xfrm>
          <a:prstGeom prst="rect">
            <a:avLst/>
          </a:prstGeom>
        </p:spPr>
      </p:pic>
    </p:spTree>
    <p:extLst>
      <p:ext uri="{BB962C8B-B14F-4D97-AF65-F5344CB8AC3E}">
        <p14:creationId xmlns:p14="http://schemas.microsoft.com/office/powerpoint/2010/main" val="23047637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709790"/>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5" Type="http://schemas.openxmlformats.org/officeDocument/2006/relationships/image" Target="../media/image8.emf"/><Relationship Id="rId6"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10.emf"/><Relationship Id="rId5" Type="http://schemas.openxmlformats.org/officeDocument/2006/relationships/image" Target="../media/image7.emf"/><Relationship Id="rId6" Type="http://schemas.openxmlformats.org/officeDocument/2006/relationships/image" Target="../media/image8.emf"/><Relationship Id="rId7"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10.emf"/><Relationship Id="rId5" Type="http://schemas.openxmlformats.org/officeDocument/2006/relationships/image" Target="../media/image7.emf"/><Relationship Id="rId6" Type="http://schemas.openxmlformats.org/officeDocument/2006/relationships/image" Target="../media/image8.emf"/><Relationship Id="rId7" Type="http://schemas.openxmlformats.org/officeDocument/2006/relationships/image" Target="../media/image9.emf"/><Relationship Id="rId8"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1" Type="http://schemas.openxmlformats.org/officeDocument/2006/relationships/image" Target="../media/image16.emf"/><Relationship Id="rId12" Type="http://schemas.openxmlformats.org/officeDocument/2006/relationships/image" Target="../media/image17.emf"/><Relationship Id="rId13" Type="http://schemas.openxmlformats.org/officeDocument/2006/relationships/image" Target="../media/image11.emf"/><Relationship Id="rId14"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2.emf"/><Relationship Id="rId4" Type="http://schemas.openxmlformats.org/officeDocument/2006/relationships/image" Target="../media/image6.emf"/><Relationship Id="rId5" Type="http://schemas.openxmlformats.org/officeDocument/2006/relationships/image" Target="../media/image10.emf"/><Relationship Id="rId6" Type="http://schemas.openxmlformats.org/officeDocument/2006/relationships/image" Target="../media/image7.emf"/><Relationship Id="rId7" Type="http://schemas.openxmlformats.org/officeDocument/2006/relationships/image" Target="../media/image8.emf"/><Relationship Id="rId8" Type="http://schemas.openxmlformats.org/officeDocument/2006/relationships/image" Target="../media/image13.emf"/><Relationship Id="rId9" Type="http://schemas.openxmlformats.org/officeDocument/2006/relationships/image" Target="../media/image14.emf"/><Relationship Id="rId10" Type="http://schemas.openxmlformats.org/officeDocument/2006/relationships/image" Target="../media/image15.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 Id="rId3" Type="http://schemas.openxmlformats.org/officeDocument/2006/relationships/image" Target="../media/image2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chart" Target="../charts/chart1.xml"/></Relationships>
</file>

<file path=ppt/slides/_rels/slide61.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5" Type="http://schemas.openxmlformats.org/officeDocument/2006/relationships/chart" Target="../charts/chart4.xml"/><Relationship Id="rId6"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3717"/>
            <a:ext cx="9144000" cy="2962508"/>
          </a:xfrm>
          <a:prstGeom prst="rect">
            <a:avLst/>
          </a:prstGeom>
          <a:solidFill>
            <a:schemeClr val="accent6">
              <a:lumMod val="75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6600" b="1" dirty="0">
              <a:solidFill>
                <a:srgbClr val="70AD47"/>
              </a:solidFill>
            </a:endParaRPr>
          </a:p>
        </p:txBody>
      </p:sp>
      <p:sp>
        <p:nvSpPr>
          <p:cNvPr id="102" name="Title 1"/>
          <p:cNvSpPr>
            <a:spLocks noGrp="1"/>
          </p:cNvSpPr>
          <p:nvPr>
            <p:ph type="ctrTitle" idx="4294967295"/>
          </p:nvPr>
        </p:nvSpPr>
        <p:spPr>
          <a:xfrm>
            <a:off x="0" y="176130"/>
            <a:ext cx="9144000" cy="2473836"/>
          </a:xfrm>
          <a:prstGeom prst="rect">
            <a:avLst/>
          </a:prstGeom>
          <a:noFill/>
        </p:spPr>
        <p:txBody>
          <a:bodyPr anchor="ctr">
            <a:noAutofit/>
          </a:bodyPr>
          <a:lstStyle/>
          <a:p>
            <a:pPr algn="ctr">
              <a:lnSpc>
                <a:spcPct val="100000"/>
              </a:lnSpc>
            </a:pPr>
            <a:r>
              <a:rPr lang="en-US" sz="5000" b="1" i="1" dirty="0" smtClean="0">
                <a:solidFill>
                  <a:schemeClr val="bg1">
                    <a:lumMod val="95000"/>
                  </a:schemeClr>
                </a:solidFill>
                <a:latin typeface="Cambria"/>
                <a:cs typeface="Cambria"/>
              </a:rPr>
              <a:t>The DRAM Latency PUF: </a:t>
            </a:r>
            <a:br>
              <a:rPr lang="en-US" sz="5000" b="1" i="1" dirty="0" smtClean="0">
                <a:solidFill>
                  <a:schemeClr val="bg1">
                    <a:lumMod val="95000"/>
                  </a:schemeClr>
                </a:solidFill>
                <a:latin typeface="Cambria"/>
                <a:cs typeface="Cambria"/>
              </a:rPr>
            </a:br>
            <a:r>
              <a:rPr lang="en-US" sz="1200" b="1" i="1" dirty="0">
                <a:solidFill>
                  <a:schemeClr val="bg1">
                    <a:lumMod val="95000"/>
                  </a:schemeClr>
                </a:solidFill>
                <a:latin typeface="Cambria"/>
                <a:cs typeface="Cambria"/>
              </a:rPr>
              <a:t/>
            </a:r>
            <a:br>
              <a:rPr lang="en-US" sz="1200" b="1" i="1" dirty="0">
                <a:solidFill>
                  <a:schemeClr val="bg1">
                    <a:lumMod val="95000"/>
                  </a:schemeClr>
                </a:solidFill>
                <a:latin typeface="Cambria"/>
                <a:cs typeface="Cambria"/>
              </a:rPr>
            </a:br>
            <a:r>
              <a:rPr lang="en-US" sz="3000" b="1" dirty="0" smtClean="0">
                <a:solidFill>
                  <a:schemeClr val="bg1">
                    <a:lumMod val="95000"/>
                  </a:schemeClr>
                </a:solidFill>
                <a:latin typeface="Cambria"/>
                <a:cs typeface="Cambria"/>
              </a:rPr>
              <a:t>Quickly Evaluating Physical </a:t>
            </a:r>
            <a:r>
              <a:rPr lang="en-US" sz="3000" b="1" dirty="0" err="1" smtClean="0">
                <a:solidFill>
                  <a:schemeClr val="bg1">
                    <a:lumMod val="95000"/>
                  </a:schemeClr>
                </a:solidFill>
                <a:latin typeface="Cambria"/>
                <a:cs typeface="Cambria"/>
              </a:rPr>
              <a:t>Unclonable</a:t>
            </a:r>
            <a:r>
              <a:rPr lang="en-US" sz="3000" b="1" dirty="0" smtClean="0">
                <a:solidFill>
                  <a:schemeClr val="bg1">
                    <a:lumMod val="95000"/>
                  </a:schemeClr>
                </a:solidFill>
                <a:latin typeface="Cambria"/>
                <a:cs typeface="Cambria"/>
              </a:rPr>
              <a:t> Functions </a:t>
            </a:r>
            <a:br>
              <a:rPr lang="en-US" sz="3000" b="1" dirty="0" smtClean="0">
                <a:solidFill>
                  <a:schemeClr val="bg1">
                    <a:lumMod val="95000"/>
                  </a:schemeClr>
                </a:solidFill>
                <a:latin typeface="Cambria"/>
                <a:cs typeface="Cambria"/>
              </a:rPr>
            </a:br>
            <a:r>
              <a:rPr lang="en-US" sz="3000" b="1" dirty="0" smtClean="0">
                <a:solidFill>
                  <a:schemeClr val="bg1">
                    <a:lumMod val="95000"/>
                  </a:schemeClr>
                </a:solidFill>
                <a:latin typeface="Cambria"/>
                <a:cs typeface="Cambria"/>
              </a:rPr>
              <a:t>by Exploiting the Latency-Reliability Tradeoff </a:t>
            </a:r>
            <a:br>
              <a:rPr lang="en-US" sz="3000" b="1" dirty="0" smtClean="0">
                <a:solidFill>
                  <a:schemeClr val="bg1">
                    <a:lumMod val="95000"/>
                  </a:schemeClr>
                </a:solidFill>
                <a:latin typeface="Cambria"/>
                <a:cs typeface="Cambria"/>
              </a:rPr>
            </a:br>
            <a:r>
              <a:rPr lang="en-US" sz="3000" b="1" dirty="0" smtClean="0">
                <a:solidFill>
                  <a:schemeClr val="bg1">
                    <a:lumMod val="95000"/>
                  </a:schemeClr>
                </a:solidFill>
                <a:latin typeface="Cambria"/>
                <a:cs typeface="Cambria"/>
              </a:rPr>
              <a:t>in Modern Commodity DRAM Devices</a:t>
            </a:r>
            <a:endParaRPr lang="en-US" sz="3000" b="1" dirty="0">
              <a:solidFill>
                <a:schemeClr val="bg1">
                  <a:lumMod val="95000"/>
                </a:schemeClr>
              </a:solidFill>
              <a:latin typeface="Cambria"/>
              <a:cs typeface="Cambria"/>
            </a:endParaRPr>
          </a:p>
        </p:txBody>
      </p:sp>
      <p:sp>
        <p:nvSpPr>
          <p:cNvPr id="103" name="Subtitle 2"/>
          <p:cNvSpPr>
            <a:spLocks noGrp="1"/>
          </p:cNvSpPr>
          <p:nvPr>
            <p:ph type="subTitle" idx="4294967295"/>
          </p:nvPr>
        </p:nvSpPr>
        <p:spPr>
          <a:xfrm>
            <a:off x="228600" y="3381681"/>
            <a:ext cx="8686800" cy="724829"/>
          </a:xfrm>
          <a:prstGeom prst="rect">
            <a:avLst/>
          </a:prstGeom>
        </p:spPr>
        <p:txBody>
          <a:bodyPr anchor="ctr">
            <a:noAutofit/>
          </a:bodyPr>
          <a:lstStyle/>
          <a:p>
            <a:pPr marL="0" indent="0" algn="ctr">
              <a:buNone/>
            </a:pPr>
            <a:r>
              <a:rPr lang="en-US" sz="2800" b="1" u="sng" dirty="0" err="1" smtClean="0">
                <a:latin typeface="Cambria"/>
                <a:cs typeface="Cambria"/>
              </a:rPr>
              <a:t>Jeremie</a:t>
            </a:r>
            <a:r>
              <a:rPr lang="en-US" sz="2800" b="1" u="sng" dirty="0" smtClean="0">
                <a:latin typeface="Cambria"/>
                <a:cs typeface="Cambria"/>
              </a:rPr>
              <a:t> S. Kim</a:t>
            </a:r>
            <a:r>
              <a:rPr lang="en-US" sz="2800" b="1" dirty="0" smtClean="0">
                <a:latin typeface="Cambria"/>
                <a:cs typeface="Cambria"/>
              </a:rPr>
              <a:t>    </a:t>
            </a:r>
            <a:r>
              <a:rPr lang="en-US" sz="2800" b="1" dirty="0" err="1" smtClean="0">
                <a:latin typeface="Cambria"/>
                <a:cs typeface="Cambria"/>
              </a:rPr>
              <a:t>Minesh</a:t>
            </a:r>
            <a:r>
              <a:rPr lang="en-US" sz="2800" b="1" dirty="0" smtClean="0">
                <a:latin typeface="Cambria"/>
                <a:cs typeface="Cambria"/>
              </a:rPr>
              <a:t> Patel  </a:t>
            </a:r>
          </a:p>
          <a:p>
            <a:pPr marL="0" indent="0" algn="ctr">
              <a:buNone/>
            </a:pPr>
            <a:r>
              <a:rPr lang="en-US" sz="2800" b="1" dirty="0" smtClean="0">
                <a:latin typeface="Cambria"/>
                <a:cs typeface="Cambria"/>
              </a:rPr>
              <a:t>Hasan Hassan </a:t>
            </a:r>
            <a:r>
              <a:rPr lang="en-US" b="1" dirty="0" smtClean="0">
                <a:latin typeface="Cambria"/>
                <a:cs typeface="Cambria"/>
              </a:rPr>
              <a:t>  </a:t>
            </a:r>
            <a:r>
              <a:rPr lang="en-US" sz="2800" b="1" dirty="0" err="1" smtClean="0">
                <a:latin typeface="Cambria"/>
                <a:cs typeface="Cambria"/>
              </a:rPr>
              <a:t>Onur</a:t>
            </a:r>
            <a:r>
              <a:rPr lang="en-US" sz="2800" b="1" dirty="0" smtClean="0">
                <a:latin typeface="Cambria"/>
                <a:cs typeface="Cambria"/>
              </a:rPr>
              <a:t> </a:t>
            </a:r>
            <a:r>
              <a:rPr lang="en-US" sz="2800" b="1" dirty="0" err="1" smtClean="0">
                <a:latin typeface="Cambria"/>
                <a:cs typeface="Cambria"/>
              </a:rPr>
              <a:t>Mutlu</a:t>
            </a:r>
            <a:r>
              <a:rPr lang="en-US" sz="2800" b="1" dirty="0" smtClean="0">
                <a:latin typeface="Cambria"/>
                <a:cs typeface="Cambria"/>
              </a:rPr>
              <a:t>  </a:t>
            </a:r>
            <a:endParaRPr lang="en-US" sz="2800" dirty="0">
              <a:latin typeface="Cambria"/>
              <a:cs typeface="Cambria"/>
            </a:endParaRPr>
          </a:p>
        </p:txBody>
      </p:sp>
      <p:pic>
        <p:nvPicPr>
          <p:cNvPr id="1026" name="Picture 2" descr="http://www.euroc-project.eu/fileadmin/imgEuroc/eurocConsortiumLogos/eth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410" y="5893016"/>
            <a:ext cx="2397512" cy="4924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eaphages.org/media/institutions/Burgundy_CMU_JPG_Logo.jpg"/>
          <p:cNvPicPr>
            <a:picLocks noChangeAspect="1" noChangeArrowheads="1"/>
          </p:cNvPicPr>
          <p:nvPr/>
        </p:nvPicPr>
        <p:blipFill rotWithShape="1">
          <a:blip r:embed="rId4">
            <a:extLst>
              <a:ext uri="{28A0092B-C50C-407E-A947-70E740481C1C}">
                <a14:useLocalDpi xmlns:a14="http://schemas.microsoft.com/office/drawing/2010/main" val="0"/>
              </a:ext>
            </a:extLst>
          </a:blip>
          <a:srcRect t="27653" b="26959"/>
          <a:stretch/>
        </p:blipFill>
        <p:spPr bwMode="auto">
          <a:xfrm>
            <a:off x="4716968" y="5909981"/>
            <a:ext cx="4085528" cy="6696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18133" y="4627207"/>
            <a:ext cx="2710200" cy="78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9942" y="4552981"/>
            <a:ext cx="1323444" cy="1123439"/>
          </a:xfrm>
          <a:prstGeom prst="rect">
            <a:avLst/>
          </a:prstGeom>
        </p:spPr>
      </p:pic>
    </p:spTree>
    <p:extLst>
      <p:ext uri="{BB962C8B-B14F-4D97-AF65-F5344CB8AC3E}">
        <p14:creationId xmlns:p14="http://schemas.microsoft.com/office/powerpoint/2010/main" val="9965108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4091381" y="2920743"/>
            <a:ext cx="1341142" cy="574766"/>
          </a:xfrm>
          <a:prstGeom prst="roundRect">
            <a:avLst/>
          </a:prstGeom>
          <a:solidFill>
            <a:srgbClr val="431B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Response</a:t>
            </a:r>
            <a:r>
              <a:rPr lang="en-US" b="1" baseline="-25000" dirty="0" smtClean="0"/>
              <a:t>0</a:t>
            </a:r>
            <a:endParaRPr lang="en-US" b="1" baseline="-25000" dirty="0"/>
          </a:p>
        </p:txBody>
      </p:sp>
      <p:sp>
        <p:nvSpPr>
          <p:cNvPr id="23" name="Rounded Rectangle 22"/>
          <p:cNvSpPr/>
          <p:nvPr/>
        </p:nvSpPr>
        <p:spPr>
          <a:xfrm>
            <a:off x="4094762" y="2905221"/>
            <a:ext cx="1341142" cy="574766"/>
          </a:xfrm>
          <a:prstGeom prst="roundRect">
            <a:avLst/>
          </a:prstGeom>
          <a:solidFill>
            <a:srgbClr val="431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Response</a:t>
            </a:r>
            <a:r>
              <a:rPr lang="en-US" b="1" baseline="-25000" dirty="0" smtClean="0"/>
              <a:t>0</a:t>
            </a:r>
            <a:endParaRPr lang="en-US" b="1" dirty="0"/>
          </a:p>
        </p:txBody>
      </p:sp>
      <p:sp>
        <p:nvSpPr>
          <p:cNvPr id="49" name="Rounded Rectangle 48"/>
          <p:cNvSpPr/>
          <p:nvPr/>
        </p:nvSpPr>
        <p:spPr>
          <a:xfrm>
            <a:off x="4086151" y="4067815"/>
            <a:ext cx="1341142" cy="574766"/>
          </a:xfrm>
          <a:prstGeom prst="roundRect">
            <a:avLst/>
          </a:prstGeom>
          <a:solidFill>
            <a:srgbClr val="8B71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a:t>
            </a:r>
            <a:r>
              <a:rPr lang="en-US" b="1" dirty="0" err="1" smtClean="0"/>
              <a:t>Response</a:t>
            </a:r>
            <a:r>
              <a:rPr lang="en-US" b="1" baseline="-25000" dirty="0" err="1"/>
              <a:t>N</a:t>
            </a:r>
            <a:endParaRPr lang="en-US" b="1" dirty="0"/>
          </a:p>
        </p:txBody>
      </p:sp>
      <p:sp>
        <p:nvSpPr>
          <p:cNvPr id="50" name="Rounded Rectangle 49"/>
          <p:cNvSpPr/>
          <p:nvPr/>
        </p:nvSpPr>
        <p:spPr>
          <a:xfrm>
            <a:off x="4091381" y="3494279"/>
            <a:ext cx="1341142" cy="574766"/>
          </a:xfrm>
          <a:prstGeom prst="roundRect">
            <a:avLst/>
          </a:prstGeom>
          <a:solidFill>
            <a:srgbClr val="A144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Response</a:t>
            </a:r>
            <a:r>
              <a:rPr lang="en-US" b="1" baseline="-25000" dirty="0" smtClean="0"/>
              <a:t>1</a:t>
            </a:r>
            <a:endParaRPr lang="en-US" b="1" dirty="0"/>
          </a:p>
        </p:txBody>
      </p:sp>
      <p:sp>
        <p:nvSpPr>
          <p:cNvPr id="52" name="Rounded Rectangle 51"/>
          <p:cNvSpPr/>
          <p:nvPr/>
        </p:nvSpPr>
        <p:spPr>
          <a:xfrm>
            <a:off x="5660718" y="1211210"/>
            <a:ext cx="3402896" cy="1403698"/>
          </a:xfrm>
          <a:prstGeom prst="roundRect">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smtClean="0"/>
              <a:t>Effective PUF Characteristics</a:t>
            </a:r>
            <a:endParaRPr lang="en-US" b="1" dirty="0"/>
          </a:p>
        </p:txBody>
      </p:sp>
      <p:sp>
        <p:nvSpPr>
          <p:cNvPr id="6" name="Rectangle 5"/>
          <p:cNvSpPr/>
          <p:nvPr/>
        </p:nvSpPr>
        <p:spPr>
          <a:xfrm>
            <a:off x="236792" y="3267172"/>
            <a:ext cx="1776643" cy="1223263"/>
          </a:xfrm>
          <a:prstGeom prst="rect">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ambria" charset="0"/>
                <a:ea typeface="Cambria" charset="0"/>
                <a:cs typeface="Cambria" charset="0"/>
              </a:rPr>
              <a:t>Trusted Device</a:t>
            </a:r>
            <a:endParaRPr lang="en-US" sz="3200" b="1" dirty="0">
              <a:latin typeface="Cambria" charset="0"/>
              <a:ea typeface="Cambria" charset="0"/>
              <a:cs typeface="Cambria" charset="0"/>
            </a:endParaRPr>
          </a:p>
        </p:txBody>
      </p:sp>
      <p:cxnSp>
        <p:nvCxnSpPr>
          <p:cNvPr id="16" name="Straight Arrow Connector 15"/>
          <p:cNvCxnSpPr/>
          <p:nvPr/>
        </p:nvCxnSpPr>
        <p:spPr>
          <a:xfrm flipV="1">
            <a:off x="2095242" y="3237691"/>
            <a:ext cx="1698172" cy="28738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75991" y="739543"/>
            <a:ext cx="2991674" cy="461665"/>
          </a:xfrm>
          <a:prstGeom prst="rect">
            <a:avLst/>
          </a:prstGeom>
        </p:spPr>
        <p:txBody>
          <a:bodyPr wrap="square">
            <a:spAutoFit/>
          </a:bodyPr>
          <a:lstStyle/>
          <a:p>
            <a:r>
              <a:rPr lang="en-US" sz="2400" b="1" dirty="0" smtClean="0">
                <a:latin typeface="Cambria" charset="0"/>
                <a:ea typeface="Cambria" charset="0"/>
                <a:cs typeface="Cambria" charset="0"/>
              </a:rPr>
              <a:t>1. Repeatability</a:t>
            </a:r>
            <a:endParaRPr lang="en-US" sz="2400" dirty="0">
              <a:latin typeface="Cambria" charset="0"/>
              <a:ea typeface="Cambria" charset="0"/>
              <a:cs typeface="Cambria" charset="0"/>
            </a:endParaRPr>
          </a:p>
        </p:txBody>
      </p:sp>
      <p:sp>
        <p:nvSpPr>
          <p:cNvPr id="26" name="Rectangle 25"/>
          <p:cNvSpPr/>
          <p:nvPr/>
        </p:nvSpPr>
        <p:spPr>
          <a:xfrm>
            <a:off x="75991" y="1155011"/>
            <a:ext cx="2991674" cy="461665"/>
          </a:xfrm>
          <a:prstGeom prst="rect">
            <a:avLst/>
          </a:prstGeom>
        </p:spPr>
        <p:txBody>
          <a:bodyPr wrap="square">
            <a:spAutoFit/>
          </a:bodyPr>
          <a:lstStyle/>
          <a:p>
            <a:r>
              <a:rPr lang="en-US" sz="2400" b="1" dirty="0" smtClean="0">
                <a:latin typeface="Cambria" charset="0"/>
                <a:ea typeface="Cambria" charset="0"/>
                <a:cs typeface="Cambria" charset="0"/>
              </a:rPr>
              <a:t>2. Diffuseness</a:t>
            </a:r>
            <a:endParaRPr lang="en-US" sz="2400" dirty="0">
              <a:latin typeface="Cambria" charset="0"/>
              <a:ea typeface="Cambria" charset="0"/>
              <a:cs typeface="Cambria" charset="0"/>
            </a:endParaRPr>
          </a:p>
        </p:txBody>
      </p:sp>
      <p:sp>
        <p:nvSpPr>
          <p:cNvPr id="27" name="Rectangle 26"/>
          <p:cNvSpPr/>
          <p:nvPr/>
        </p:nvSpPr>
        <p:spPr>
          <a:xfrm>
            <a:off x="75991" y="1567320"/>
            <a:ext cx="3821073" cy="461665"/>
          </a:xfrm>
          <a:prstGeom prst="rect">
            <a:avLst/>
          </a:prstGeom>
        </p:spPr>
        <p:txBody>
          <a:bodyPr wrap="square">
            <a:spAutoFit/>
          </a:bodyPr>
          <a:lstStyle/>
          <a:p>
            <a:r>
              <a:rPr lang="en-US" sz="2400" b="1" dirty="0">
                <a:latin typeface="Cambria" charset="0"/>
                <a:ea typeface="Cambria" charset="0"/>
                <a:cs typeface="Cambria" charset="0"/>
              </a:rPr>
              <a:t>3</a:t>
            </a:r>
            <a:r>
              <a:rPr lang="en-US" sz="2400" b="1" dirty="0" smtClean="0">
                <a:latin typeface="Cambria" charset="0"/>
                <a:ea typeface="Cambria" charset="0"/>
                <a:cs typeface="Cambria" charset="0"/>
              </a:rPr>
              <a:t>. Uniform Randomness</a:t>
            </a:r>
            <a:endParaRPr lang="en-US" sz="2400" dirty="0">
              <a:latin typeface="Cambria" charset="0"/>
              <a:ea typeface="Cambria" charset="0"/>
              <a:cs typeface="Cambria" charset="0"/>
            </a:endParaRPr>
          </a:p>
        </p:txBody>
      </p:sp>
      <p:cxnSp>
        <p:nvCxnSpPr>
          <p:cNvPr id="30" name="Straight Arrow Connector 29"/>
          <p:cNvCxnSpPr/>
          <p:nvPr/>
        </p:nvCxnSpPr>
        <p:spPr>
          <a:xfrm flipV="1">
            <a:off x="2091142" y="3706329"/>
            <a:ext cx="1681144" cy="2750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116370" y="4334781"/>
            <a:ext cx="1655916" cy="14795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rot="5400000">
            <a:off x="2972782" y="3637674"/>
            <a:ext cx="554960" cy="769441"/>
          </a:xfrm>
          <a:prstGeom prst="rect">
            <a:avLst/>
          </a:prstGeom>
          <a:noFill/>
        </p:spPr>
        <p:txBody>
          <a:bodyPr wrap="none" rtlCol="0">
            <a:spAutoFit/>
          </a:bodyPr>
          <a:lstStyle/>
          <a:p>
            <a:r>
              <a:rPr lang="en-US" sz="4400" spc="-150" dirty="0" smtClean="0"/>
              <a:t>...</a:t>
            </a:r>
            <a:endParaRPr lang="en-US" sz="4400" spc="-150" dirty="0"/>
          </a:p>
        </p:txBody>
      </p:sp>
      <p:sp>
        <p:nvSpPr>
          <p:cNvPr id="51" name="TextBox 50"/>
          <p:cNvSpPr txBox="1"/>
          <p:nvPr/>
        </p:nvSpPr>
        <p:spPr>
          <a:xfrm>
            <a:off x="5756673" y="1312895"/>
            <a:ext cx="3306940" cy="1200329"/>
          </a:xfrm>
          <a:prstGeom prst="rect">
            <a:avLst/>
          </a:prstGeom>
          <a:noFill/>
        </p:spPr>
        <p:txBody>
          <a:bodyPr wrap="square" rtlCol="0">
            <a:spAutoFit/>
          </a:bodyPr>
          <a:lstStyle/>
          <a:p>
            <a:r>
              <a:rPr lang="en-US" sz="2400" b="1" dirty="0" smtClean="0">
                <a:solidFill>
                  <a:srgbClr val="C00000"/>
                </a:solidFill>
                <a:latin typeface="Cambria" charset="0"/>
                <a:ea typeface="Cambria" charset="0"/>
                <a:cs typeface="Cambria" charset="0"/>
              </a:rPr>
              <a:t>Cannot</a:t>
            </a:r>
            <a:r>
              <a:rPr lang="en-US" sz="2400" b="1" dirty="0" smtClean="0">
                <a:latin typeface="Cambria" charset="0"/>
                <a:ea typeface="Cambria" charset="0"/>
                <a:cs typeface="Cambria" charset="0"/>
              </a:rPr>
              <a:t> use multiple challenge-response pairs to guess another </a:t>
            </a:r>
            <a:endParaRPr lang="en-US" sz="2400" b="1" dirty="0">
              <a:latin typeface="Cambria" charset="0"/>
              <a:ea typeface="Cambria" charset="0"/>
              <a:cs typeface="Cambria" charset="0"/>
            </a:endParaRPr>
          </a:p>
        </p:txBody>
      </p:sp>
      <p:sp>
        <p:nvSpPr>
          <p:cNvPr id="35" name="Rectangle 34"/>
          <p:cNvSpPr/>
          <p:nvPr/>
        </p:nvSpPr>
        <p:spPr>
          <a:xfrm rot="21009331">
            <a:off x="2273825" y="3058771"/>
            <a:ext cx="1340353" cy="369332"/>
          </a:xfrm>
          <a:prstGeom prst="rect">
            <a:avLst/>
          </a:prstGeom>
        </p:spPr>
        <p:txBody>
          <a:bodyPr wrap="square">
            <a:spAutoFit/>
          </a:bodyPr>
          <a:lstStyle/>
          <a:p>
            <a:r>
              <a:rPr lang="en-US" b="1" smtClean="0">
                <a:latin typeface="Cambria" charset="0"/>
                <a:ea typeface="Cambria" charset="0"/>
                <a:cs typeface="Cambria" charset="0"/>
              </a:rPr>
              <a:t>Challenge</a:t>
            </a:r>
            <a:r>
              <a:rPr lang="en-US" b="1" baseline="-25000" smtClean="0">
                <a:latin typeface="Cambria" charset="0"/>
                <a:ea typeface="Cambria" charset="0"/>
                <a:cs typeface="Cambria" charset="0"/>
              </a:rPr>
              <a:t>0</a:t>
            </a:r>
            <a:endParaRPr lang="en-US" sz="1600" dirty="0">
              <a:latin typeface="Cambria" charset="0"/>
              <a:ea typeface="Cambria" charset="0"/>
              <a:cs typeface="Cambria" charset="0"/>
            </a:endParaRPr>
          </a:p>
        </p:txBody>
      </p:sp>
      <p:sp>
        <p:nvSpPr>
          <p:cNvPr id="36" name="Rectangle 35"/>
          <p:cNvSpPr/>
          <p:nvPr/>
        </p:nvSpPr>
        <p:spPr>
          <a:xfrm>
            <a:off x="2316461" y="3401763"/>
            <a:ext cx="1372690" cy="369332"/>
          </a:xfrm>
          <a:prstGeom prst="rect">
            <a:avLst/>
          </a:prstGeom>
        </p:spPr>
        <p:txBody>
          <a:bodyPr wrap="square">
            <a:spAutoFit/>
          </a:bodyPr>
          <a:lstStyle/>
          <a:p>
            <a:r>
              <a:rPr lang="en-US" b="1" smtClean="0">
                <a:latin typeface="Cambria" charset="0"/>
                <a:ea typeface="Cambria" charset="0"/>
                <a:cs typeface="Cambria" charset="0"/>
              </a:rPr>
              <a:t>Challenge</a:t>
            </a:r>
            <a:r>
              <a:rPr lang="en-US" b="1" baseline="-25000" smtClean="0">
                <a:latin typeface="Cambria" charset="0"/>
                <a:ea typeface="Cambria" charset="0"/>
                <a:cs typeface="Cambria" charset="0"/>
              </a:rPr>
              <a:t>1</a:t>
            </a:r>
            <a:endParaRPr lang="en-US" sz="1600" dirty="0">
              <a:latin typeface="Cambria" charset="0"/>
              <a:ea typeface="Cambria" charset="0"/>
              <a:cs typeface="Cambria" charset="0"/>
            </a:endParaRPr>
          </a:p>
        </p:txBody>
      </p:sp>
      <p:sp>
        <p:nvSpPr>
          <p:cNvPr id="37" name="Rectangle 36"/>
          <p:cNvSpPr/>
          <p:nvPr/>
        </p:nvSpPr>
        <p:spPr>
          <a:xfrm rot="247902">
            <a:off x="2293543" y="4097450"/>
            <a:ext cx="1344978" cy="369332"/>
          </a:xfrm>
          <a:prstGeom prst="rect">
            <a:avLst/>
          </a:prstGeom>
        </p:spPr>
        <p:txBody>
          <a:bodyPr wrap="square">
            <a:spAutoFit/>
          </a:bodyPr>
          <a:lstStyle/>
          <a:p>
            <a:r>
              <a:rPr lang="en-US" b="1" smtClean="0">
                <a:latin typeface="Cambria" charset="0"/>
                <a:ea typeface="Cambria" charset="0"/>
                <a:cs typeface="Cambria" charset="0"/>
              </a:rPr>
              <a:t>Challenge</a:t>
            </a:r>
            <a:r>
              <a:rPr lang="en-US" b="1" baseline="-25000" smtClean="0">
                <a:latin typeface="Cambria" charset="0"/>
                <a:ea typeface="Cambria" charset="0"/>
                <a:cs typeface="Cambria" charset="0"/>
              </a:rPr>
              <a:t>N</a:t>
            </a:r>
            <a:endParaRPr lang="en-US" sz="1600" dirty="0">
              <a:latin typeface="Cambria" charset="0"/>
              <a:ea typeface="Cambria" charset="0"/>
              <a:cs typeface="Cambria" charset="0"/>
            </a:endParaRPr>
          </a:p>
        </p:txBody>
      </p:sp>
      <p:sp>
        <p:nvSpPr>
          <p:cNvPr id="34" name="Rounded Rectangle 33"/>
          <p:cNvSpPr/>
          <p:nvPr/>
        </p:nvSpPr>
        <p:spPr>
          <a:xfrm>
            <a:off x="4243781" y="3073143"/>
            <a:ext cx="1341142" cy="574766"/>
          </a:xfrm>
          <a:prstGeom prst="roundRect">
            <a:avLst/>
          </a:prstGeom>
          <a:solidFill>
            <a:srgbClr val="431B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Response</a:t>
            </a:r>
            <a:r>
              <a:rPr lang="en-US" b="1" baseline="-25000" dirty="0" smtClean="0"/>
              <a:t>0</a:t>
            </a:r>
            <a:endParaRPr lang="en-US" b="1" baseline="-25000" dirty="0"/>
          </a:p>
        </p:txBody>
      </p:sp>
      <p:sp>
        <p:nvSpPr>
          <p:cNvPr id="38" name="Rounded Rectangle 37"/>
          <p:cNvSpPr/>
          <p:nvPr/>
        </p:nvSpPr>
        <p:spPr>
          <a:xfrm>
            <a:off x="4097262" y="2892731"/>
            <a:ext cx="1341142" cy="574766"/>
          </a:xfrm>
          <a:prstGeom prst="roundRect">
            <a:avLst/>
          </a:prstGeom>
          <a:solidFill>
            <a:srgbClr val="431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Response</a:t>
            </a:r>
            <a:r>
              <a:rPr lang="en-US" b="1" baseline="-25000" dirty="0" smtClean="0"/>
              <a:t>0</a:t>
            </a:r>
            <a:endParaRPr lang="en-US" b="1" dirty="0"/>
          </a:p>
        </p:txBody>
      </p:sp>
      <p:sp>
        <p:nvSpPr>
          <p:cNvPr id="42" name="Rounded Rectangle 41"/>
          <p:cNvSpPr/>
          <p:nvPr/>
        </p:nvSpPr>
        <p:spPr>
          <a:xfrm>
            <a:off x="4088651" y="4055325"/>
            <a:ext cx="1341142" cy="574766"/>
          </a:xfrm>
          <a:prstGeom prst="roundRect">
            <a:avLst/>
          </a:prstGeom>
          <a:solidFill>
            <a:srgbClr val="8B71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a:t>
            </a:r>
            <a:r>
              <a:rPr lang="en-US" b="1" dirty="0" err="1" smtClean="0"/>
              <a:t>Response</a:t>
            </a:r>
            <a:r>
              <a:rPr lang="en-US" b="1" baseline="-25000" dirty="0" err="1"/>
              <a:t>N</a:t>
            </a:r>
            <a:endParaRPr lang="en-US" b="1" dirty="0"/>
          </a:p>
        </p:txBody>
      </p:sp>
      <p:sp>
        <p:nvSpPr>
          <p:cNvPr id="44" name="Rounded Rectangle 43"/>
          <p:cNvSpPr/>
          <p:nvPr/>
        </p:nvSpPr>
        <p:spPr>
          <a:xfrm>
            <a:off x="4093881" y="3481789"/>
            <a:ext cx="1341142" cy="574766"/>
          </a:xfrm>
          <a:prstGeom prst="roundRect">
            <a:avLst/>
          </a:prstGeom>
          <a:solidFill>
            <a:srgbClr val="A144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Response</a:t>
            </a:r>
            <a:r>
              <a:rPr lang="en-US" b="1" baseline="-25000" dirty="0" smtClean="0"/>
              <a:t>1</a:t>
            </a:r>
            <a:endParaRPr lang="en-US" b="1" dirty="0"/>
          </a:p>
        </p:txBody>
      </p:sp>
      <p:sp>
        <p:nvSpPr>
          <p:cNvPr id="9" name="Rectangle 8"/>
          <p:cNvSpPr/>
          <p:nvPr/>
        </p:nvSpPr>
        <p:spPr>
          <a:xfrm>
            <a:off x="3938008" y="2905221"/>
            <a:ext cx="1654650" cy="173736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ambria" charset="0"/>
                <a:ea typeface="Cambria" charset="0"/>
                <a:cs typeface="Cambria" charset="0"/>
              </a:rPr>
              <a:t>DRAM</a:t>
            </a:r>
            <a:endParaRPr lang="en-US" sz="3200" b="1" baseline="-25000" dirty="0">
              <a:latin typeface="Cambria" charset="0"/>
              <a:ea typeface="Cambria" charset="0"/>
              <a:cs typeface="Cambria" charset="0"/>
            </a:endParaRPr>
          </a:p>
          <a:p>
            <a:pPr algn="ctr"/>
            <a:r>
              <a:rPr lang="en-US" sz="3200" b="1" dirty="0" smtClean="0">
                <a:latin typeface="Cambria" charset="0"/>
                <a:ea typeface="Cambria" charset="0"/>
                <a:cs typeface="Cambria" charset="0"/>
              </a:rPr>
              <a:t>Device 0</a:t>
            </a:r>
          </a:p>
        </p:txBody>
      </p:sp>
    </p:spTree>
    <p:extLst>
      <p:ext uri="{BB962C8B-B14F-4D97-AF65-F5344CB8AC3E}">
        <p14:creationId xmlns:p14="http://schemas.microsoft.com/office/powerpoint/2010/main" val="29187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1" nodeType="withEffect">
                                  <p:stCondLst>
                                    <p:cond delay="0"/>
                                  </p:stCondLst>
                                  <p:childTnLst>
                                    <p:animMotion origin="layout" path="M -4.16667E-6 2.59259E-6 L 0.17796 0.00139 " pathEditMode="relative" rAng="0" ptsTypes="AA">
                                      <p:cBhvr>
                                        <p:cTn id="6" dur="10" fill="hold"/>
                                        <p:tgtEl>
                                          <p:spTgt spid="38"/>
                                        </p:tgtEl>
                                        <p:attrNameLst>
                                          <p:attrName>ppt_x</p:attrName>
                                          <p:attrName>ppt_y</p:attrName>
                                        </p:attrNameLst>
                                      </p:cBhvr>
                                      <p:rCtr x="8889" y="69"/>
                                    </p:animMotion>
                                  </p:childTnLst>
                                </p:cTn>
                              </p:par>
                              <p:par>
                                <p:cTn id="7" presetID="0" presetClass="path" presetSubtype="0" accel="50000" decel="50000" fill="hold" grpId="0" nodeType="withEffect">
                                  <p:stCondLst>
                                    <p:cond delay="0"/>
                                  </p:stCondLst>
                                  <p:childTnLst>
                                    <p:animMotion origin="layout" path="M 3.05556E-6 2.96296E-6 L 0.17795 -0.0007 " pathEditMode="relative" rAng="0" ptsTypes="AA">
                                      <p:cBhvr>
                                        <p:cTn id="8" dur="10" fill="hold"/>
                                        <p:tgtEl>
                                          <p:spTgt spid="44"/>
                                        </p:tgtEl>
                                        <p:attrNameLst>
                                          <p:attrName>ppt_x</p:attrName>
                                          <p:attrName>ppt_y</p:attrName>
                                        </p:attrNameLst>
                                      </p:cBhvr>
                                      <p:rCtr x="8889" y="-46"/>
                                    </p:animMotion>
                                  </p:childTnLst>
                                </p:cTn>
                              </p:par>
                              <p:par>
                                <p:cTn id="9" presetID="0" presetClass="path" presetSubtype="0" accel="50000" decel="50000" fill="hold" grpId="0" nodeType="withEffect">
                                  <p:stCondLst>
                                    <p:cond delay="0"/>
                                  </p:stCondLst>
                                  <p:childTnLst>
                                    <p:animMotion origin="layout" path="M 3.88889E-6 -3.33333E-6 L 0.17968 0.00301 " pathEditMode="relative" rAng="0" ptsTypes="AA">
                                      <p:cBhvr>
                                        <p:cTn id="10" dur="10" fill="hold"/>
                                        <p:tgtEl>
                                          <p:spTgt spid="42"/>
                                        </p:tgtEl>
                                        <p:attrNameLst>
                                          <p:attrName>ppt_x</p:attrName>
                                          <p:attrName>ppt_y</p:attrName>
                                        </p:attrNameLst>
                                      </p:cBhvr>
                                      <p:rCtr x="8976" y="139"/>
                                    </p:animMotion>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5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P spid="27" grpId="0"/>
      <p:bldP spid="51" grpId="0"/>
      <p:bldP spid="51" grpId="1"/>
      <p:bldP spid="38" grpId="0" animBg="1"/>
      <p:bldP spid="38" grpId="1" animBg="1"/>
      <p:bldP spid="42" grpId="0" animBg="1"/>
      <p:bldP spid="4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p:cNvCxnSpPr/>
          <p:nvPr/>
        </p:nvCxnSpPr>
        <p:spPr>
          <a:xfrm>
            <a:off x="2118829" y="4454722"/>
            <a:ext cx="1682954" cy="123724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rot="2301859">
            <a:off x="2322557" y="4715377"/>
            <a:ext cx="1315738" cy="369332"/>
          </a:xfrm>
          <a:prstGeom prst="rect">
            <a:avLst/>
          </a:prstGeom>
        </p:spPr>
        <p:txBody>
          <a:bodyPr wrap="square">
            <a:spAutoFit/>
          </a:bodyPr>
          <a:lstStyle/>
          <a:p>
            <a:r>
              <a:rPr lang="en-US" b="1" dirty="0" err="1" smtClean="0">
                <a:latin typeface="Cambria" charset="0"/>
                <a:ea typeface="Cambria" charset="0"/>
                <a:cs typeface="Cambria" charset="0"/>
              </a:rPr>
              <a:t>Challenge</a:t>
            </a:r>
            <a:r>
              <a:rPr lang="en-US" b="1" baseline="-25000" dirty="0" err="1">
                <a:latin typeface="Cambria" charset="0"/>
                <a:ea typeface="Cambria" charset="0"/>
                <a:cs typeface="Cambria" charset="0"/>
              </a:rPr>
              <a:t>Z</a:t>
            </a:r>
            <a:endParaRPr lang="en-US" sz="1600" dirty="0">
              <a:latin typeface="Cambria" charset="0"/>
              <a:ea typeface="Cambria" charset="0"/>
              <a:cs typeface="Cambria" charset="0"/>
            </a:endParaRPr>
          </a:p>
        </p:txBody>
      </p:sp>
      <p:sp>
        <p:nvSpPr>
          <p:cNvPr id="50" name="Rounded Rectangle 49"/>
          <p:cNvSpPr/>
          <p:nvPr/>
        </p:nvSpPr>
        <p:spPr>
          <a:xfrm>
            <a:off x="4091381" y="3494279"/>
            <a:ext cx="1341142" cy="574766"/>
          </a:xfrm>
          <a:prstGeom prst="roundRect">
            <a:avLst/>
          </a:prstGeom>
          <a:solidFill>
            <a:srgbClr val="A144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a:t>
            </a:r>
            <a:r>
              <a:rPr lang="en-US" b="1" dirty="0" err="1" smtClean="0"/>
              <a:t>Response</a:t>
            </a:r>
            <a:r>
              <a:rPr lang="en-US" b="1" baseline="-25000" dirty="0" err="1" smtClean="0"/>
              <a:t>Z</a:t>
            </a:r>
            <a:endParaRPr lang="en-US" b="1" dirty="0"/>
          </a:p>
        </p:txBody>
      </p:sp>
      <p:sp>
        <p:nvSpPr>
          <p:cNvPr id="55" name="Rounded Rectangle 54"/>
          <p:cNvSpPr/>
          <p:nvPr/>
        </p:nvSpPr>
        <p:spPr>
          <a:xfrm>
            <a:off x="4127446" y="5404581"/>
            <a:ext cx="1341142" cy="574766"/>
          </a:xfrm>
          <a:prstGeom prst="roundRect">
            <a:avLst/>
          </a:prstGeom>
          <a:solidFill>
            <a:srgbClr val="DDA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a:t>
            </a:r>
            <a:r>
              <a:rPr lang="en-US" b="1" dirty="0" err="1" smtClean="0"/>
              <a:t>Response</a:t>
            </a:r>
            <a:r>
              <a:rPr lang="en-US" b="1" baseline="-25000" dirty="0" err="1"/>
              <a:t>Z</a:t>
            </a:r>
            <a:endParaRPr lang="en-US" b="1" dirty="0"/>
          </a:p>
        </p:txBody>
      </p:sp>
      <p:sp>
        <p:nvSpPr>
          <p:cNvPr id="56" name="Rounded Rectangle 55"/>
          <p:cNvSpPr/>
          <p:nvPr/>
        </p:nvSpPr>
        <p:spPr>
          <a:xfrm>
            <a:off x="4081397" y="1577051"/>
            <a:ext cx="1341142" cy="574766"/>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a:t>
            </a:r>
            <a:r>
              <a:rPr lang="en-US" b="1" dirty="0" err="1" smtClean="0"/>
              <a:t>Response</a:t>
            </a:r>
            <a:r>
              <a:rPr lang="en-US" b="1" baseline="-25000" dirty="0" err="1"/>
              <a:t>Z</a:t>
            </a:r>
            <a:endParaRPr lang="en-US" b="1" dirty="0"/>
          </a:p>
        </p:txBody>
      </p:sp>
      <p:sp>
        <p:nvSpPr>
          <p:cNvPr id="2" name="Title 1"/>
          <p:cNvSpPr>
            <a:spLocks noGrp="1"/>
          </p:cNvSpPr>
          <p:nvPr>
            <p:ph type="title"/>
          </p:nvPr>
        </p:nvSpPr>
        <p:spPr/>
        <p:txBody>
          <a:bodyPr/>
          <a:lstStyle/>
          <a:p>
            <a:r>
              <a:rPr lang="en-US" b="1" dirty="0" smtClean="0"/>
              <a:t>Effective PUF Characteristics</a:t>
            </a:r>
            <a:endParaRPr lang="en-US" b="1" dirty="0"/>
          </a:p>
        </p:txBody>
      </p:sp>
      <p:sp>
        <p:nvSpPr>
          <p:cNvPr id="6" name="Rectangle 5"/>
          <p:cNvSpPr/>
          <p:nvPr/>
        </p:nvSpPr>
        <p:spPr>
          <a:xfrm>
            <a:off x="236792" y="3267172"/>
            <a:ext cx="1776643" cy="1223263"/>
          </a:xfrm>
          <a:prstGeom prst="rect">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ambria" charset="0"/>
                <a:ea typeface="Cambria" charset="0"/>
                <a:cs typeface="Cambria" charset="0"/>
              </a:rPr>
              <a:t>Trusted Device</a:t>
            </a:r>
            <a:endParaRPr lang="en-US" sz="3200" b="1" dirty="0">
              <a:latin typeface="Cambria" charset="0"/>
              <a:ea typeface="Cambria" charset="0"/>
              <a:cs typeface="Cambria" charset="0"/>
            </a:endParaRPr>
          </a:p>
        </p:txBody>
      </p:sp>
      <p:sp>
        <p:nvSpPr>
          <p:cNvPr id="28" name="Rectangle 27"/>
          <p:cNvSpPr/>
          <p:nvPr/>
        </p:nvSpPr>
        <p:spPr>
          <a:xfrm>
            <a:off x="75991" y="1984741"/>
            <a:ext cx="3821073" cy="461665"/>
          </a:xfrm>
          <a:prstGeom prst="rect">
            <a:avLst/>
          </a:prstGeom>
        </p:spPr>
        <p:txBody>
          <a:bodyPr wrap="square">
            <a:spAutoFit/>
          </a:bodyPr>
          <a:lstStyle/>
          <a:p>
            <a:r>
              <a:rPr lang="en-US" sz="2400" b="1" dirty="0" smtClean="0">
                <a:latin typeface="Cambria" charset="0"/>
                <a:ea typeface="Cambria" charset="0"/>
                <a:cs typeface="Cambria" charset="0"/>
              </a:rPr>
              <a:t>4. Uniqueness</a:t>
            </a:r>
            <a:endParaRPr lang="en-US" sz="2400" dirty="0">
              <a:latin typeface="Cambria" charset="0"/>
              <a:ea typeface="Cambria" charset="0"/>
              <a:cs typeface="Cambria" charset="0"/>
            </a:endParaRPr>
          </a:p>
        </p:txBody>
      </p:sp>
      <p:cxnSp>
        <p:nvCxnSpPr>
          <p:cNvPr id="30" name="Straight Arrow Connector 29"/>
          <p:cNvCxnSpPr/>
          <p:nvPr/>
        </p:nvCxnSpPr>
        <p:spPr>
          <a:xfrm flipV="1">
            <a:off x="2091142" y="3706329"/>
            <a:ext cx="1681144" cy="2750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2108114" y="1952293"/>
            <a:ext cx="1752187" cy="1409445"/>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236792" y="4961119"/>
            <a:ext cx="3480619" cy="1403698"/>
          </a:xfrm>
          <a:prstGeom prst="roundRect">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332748" y="5062804"/>
            <a:ext cx="3347884" cy="1200329"/>
          </a:xfrm>
          <a:prstGeom prst="rect">
            <a:avLst/>
          </a:prstGeom>
          <a:noFill/>
        </p:spPr>
        <p:txBody>
          <a:bodyPr wrap="square" rtlCol="0">
            <a:spAutoFit/>
          </a:bodyPr>
          <a:lstStyle/>
          <a:p>
            <a:r>
              <a:rPr lang="en-US" sz="2400" b="1" dirty="0" smtClean="0">
                <a:latin typeface="Cambria" charset="0"/>
                <a:ea typeface="Cambria" charset="0"/>
                <a:cs typeface="Cambria" charset="0"/>
              </a:rPr>
              <a:t>All PUF responses of different devices are </a:t>
            </a:r>
            <a:r>
              <a:rPr lang="en-US" sz="2400" b="1" dirty="0" smtClean="0">
                <a:solidFill>
                  <a:schemeClr val="accent5"/>
                </a:solidFill>
                <a:latin typeface="Cambria" charset="0"/>
                <a:ea typeface="Cambria" charset="0"/>
                <a:cs typeface="Cambria" charset="0"/>
              </a:rPr>
              <a:t>significantly</a:t>
            </a:r>
            <a:r>
              <a:rPr lang="en-US" sz="2400" b="1" dirty="0" smtClean="0">
                <a:latin typeface="Cambria" charset="0"/>
                <a:ea typeface="Cambria" charset="0"/>
                <a:cs typeface="Cambria" charset="0"/>
              </a:rPr>
              <a:t> different</a:t>
            </a:r>
            <a:endParaRPr lang="en-US" sz="2400" b="1" dirty="0">
              <a:latin typeface="Cambria" charset="0"/>
              <a:ea typeface="Cambria" charset="0"/>
              <a:cs typeface="Cambria" charset="0"/>
            </a:endParaRPr>
          </a:p>
        </p:txBody>
      </p:sp>
      <p:sp>
        <p:nvSpPr>
          <p:cNvPr id="36" name="Rectangle 35"/>
          <p:cNvSpPr/>
          <p:nvPr/>
        </p:nvSpPr>
        <p:spPr>
          <a:xfrm>
            <a:off x="2316461" y="3401763"/>
            <a:ext cx="1372690" cy="369332"/>
          </a:xfrm>
          <a:prstGeom prst="rect">
            <a:avLst/>
          </a:prstGeom>
        </p:spPr>
        <p:txBody>
          <a:bodyPr wrap="square">
            <a:spAutoFit/>
          </a:bodyPr>
          <a:lstStyle/>
          <a:p>
            <a:r>
              <a:rPr lang="en-US" b="1" dirty="0" err="1" smtClean="0">
                <a:latin typeface="Cambria" charset="0"/>
                <a:ea typeface="Cambria" charset="0"/>
                <a:cs typeface="Cambria" charset="0"/>
              </a:rPr>
              <a:t>Challenge</a:t>
            </a:r>
            <a:r>
              <a:rPr lang="en-US" b="1" baseline="-25000" dirty="0" err="1" smtClean="0">
                <a:latin typeface="Cambria" charset="0"/>
                <a:ea typeface="Cambria" charset="0"/>
                <a:cs typeface="Cambria" charset="0"/>
              </a:rPr>
              <a:t>Z</a:t>
            </a:r>
            <a:endParaRPr lang="en-US" sz="1600" dirty="0">
              <a:latin typeface="Cambria" charset="0"/>
              <a:ea typeface="Cambria" charset="0"/>
              <a:cs typeface="Cambria" charset="0"/>
            </a:endParaRPr>
          </a:p>
        </p:txBody>
      </p:sp>
      <p:sp>
        <p:nvSpPr>
          <p:cNvPr id="39" name="Rectangle 38"/>
          <p:cNvSpPr/>
          <p:nvPr/>
        </p:nvSpPr>
        <p:spPr>
          <a:xfrm rot="19184640">
            <a:off x="2293253" y="2306164"/>
            <a:ext cx="1347047" cy="369332"/>
          </a:xfrm>
          <a:prstGeom prst="rect">
            <a:avLst/>
          </a:prstGeom>
        </p:spPr>
        <p:txBody>
          <a:bodyPr wrap="square">
            <a:spAutoFit/>
          </a:bodyPr>
          <a:lstStyle/>
          <a:p>
            <a:r>
              <a:rPr lang="en-US" b="1" dirty="0" err="1" smtClean="0">
                <a:latin typeface="Cambria" charset="0"/>
                <a:ea typeface="Cambria" charset="0"/>
                <a:cs typeface="Cambria" charset="0"/>
              </a:rPr>
              <a:t>Challenge</a:t>
            </a:r>
            <a:r>
              <a:rPr lang="en-US" b="1" baseline="-25000" dirty="0" err="1">
                <a:latin typeface="Cambria" charset="0"/>
                <a:ea typeface="Cambria" charset="0"/>
                <a:cs typeface="Cambria" charset="0"/>
              </a:rPr>
              <a:t>Z</a:t>
            </a:r>
            <a:endParaRPr lang="en-US" sz="1600" dirty="0">
              <a:latin typeface="Cambria" charset="0"/>
              <a:ea typeface="Cambria" charset="0"/>
              <a:cs typeface="Cambria" charset="0"/>
            </a:endParaRPr>
          </a:p>
        </p:txBody>
      </p:sp>
      <p:sp>
        <p:nvSpPr>
          <p:cNvPr id="34" name="Rectangle 33"/>
          <p:cNvSpPr/>
          <p:nvPr/>
        </p:nvSpPr>
        <p:spPr>
          <a:xfrm>
            <a:off x="75991" y="739543"/>
            <a:ext cx="2991674" cy="461665"/>
          </a:xfrm>
          <a:prstGeom prst="rect">
            <a:avLst/>
          </a:prstGeom>
        </p:spPr>
        <p:txBody>
          <a:bodyPr wrap="square">
            <a:spAutoFit/>
          </a:bodyPr>
          <a:lstStyle/>
          <a:p>
            <a:r>
              <a:rPr lang="en-US" sz="2400" b="1" dirty="0" smtClean="0">
                <a:latin typeface="Cambria" charset="0"/>
                <a:ea typeface="Cambria" charset="0"/>
                <a:cs typeface="Cambria" charset="0"/>
              </a:rPr>
              <a:t>1. Repeatability</a:t>
            </a:r>
            <a:endParaRPr lang="en-US" sz="2400" dirty="0">
              <a:latin typeface="Cambria" charset="0"/>
              <a:ea typeface="Cambria" charset="0"/>
              <a:cs typeface="Cambria" charset="0"/>
            </a:endParaRPr>
          </a:p>
        </p:txBody>
      </p:sp>
      <p:sp>
        <p:nvSpPr>
          <p:cNvPr id="38" name="Rectangle 37"/>
          <p:cNvSpPr/>
          <p:nvPr/>
        </p:nvSpPr>
        <p:spPr>
          <a:xfrm>
            <a:off x="75991" y="1155011"/>
            <a:ext cx="2991674" cy="461665"/>
          </a:xfrm>
          <a:prstGeom prst="rect">
            <a:avLst/>
          </a:prstGeom>
        </p:spPr>
        <p:txBody>
          <a:bodyPr wrap="square">
            <a:spAutoFit/>
          </a:bodyPr>
          <a:lstStyle/>
          <a:p>
            <a:r>
              <a:rPr lang="en-US" sz="2400" b="1" dirty="0" smtClean="0">
                <a:latin typeface="Cambria" charset="0"/>
                <a:ea typeface="Cambria" charset="0"/>
                <a:cs typeface="Cambria" charset="0"/>
              </a:rPr>
              <a:t>2. Diffuseness</a:t>
            </a:r>
            <a:endParaRPr lang="en-US" sz="2400" dirty="0">
              <a:latin typeface="Cambria" charset="0"/>
              <a:ea typeface="Cambria" charset="0"/>
              <a:cs typeface="Cambria" charset="0"/>
            </a:endParaRPr>
          </a:p>
        </p:txBody>
      </p:sp>
      <p:sp>
        <p:nvSpPr>
          <p:cNvPr id="42" name="Rectangle 41"/>
          <p:cNvSpPr/>
          <p:nvPr/>
        </p:nvSpPr>
        <p:spPr>
          <a:xfrm>
            <a:off x="75991" y="1567320"/>
            <a:ext cx="3821073" cy="461665"/>
          </a:xfrm>
          <a:prstGeom prst="rect">
            <a:avLst/>
          </a:prstGeom>
        </p:spPr>
        <p:txBody>
          <a:bodyPr wrap="square">
            <a:spAutoFit/>
          </a:bodyPr>
          <a:lstStyle/>
          <a:p>
            <a:r>
              <a:rPr lang="en-US" sz="2400" b="1" dirty="0">
                <a:latin typeface="Cambria" charset="0"/>
                <a:ea typeface="Cambria" charset="0"/>
                <a:cs typeface="Cambria" charset="0"/>
              </a:rPr>
              <a:t>3</a:t>
            </a:r>
            <a:r>
              <a:rPr lang="en-US" sz="2400" b="1" dirty="0" smtClean="0">
                <a:latin typeface="Cambria" charset="0"/>
                <a:ea typeface="Cambria" charset="0"/>
                <a:cs typeface="Cambria" charset="0"/>
              </a:rPr>
              <a:t>. Uniform Randomness</a:t>
            </a:r>
            <a:endParaRPr lang="en-US" sz="2400" dirty="0">
              <a:latin typeface="Cambria" charset="0"/>
              <a:ea typeface="Cambria" charset="0"/>
              <a:cs typeface="Cambria" charset="0"/>
            </a:endParaRPr>
          </a:p>
        </p:txBody>
      </p:sp>
      <p:sp>
        <p:nvSpPr>
          <p:cNvPr id="13" name="Rectangle 12"/>
          <p:cNvSpPr/>
          <p:nvPr/>
        </p:nvSpPr>
        <p:spPr>
          <a:xfrm>
            <a:off x="3938008" y="4823284"/>
            <a:ext cx="1654650" cy="173736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ambria" charset="0"/>
                <a:ea typeface="Cambria" charset="0"/>
                <a:cs typeface="Cambria" charset="0"/>
              </a:rPr>
              <a:t>DRAM</a:t>
            </a:r>
            <a:endParaRPr lang="en-US" sz="3200" b="1" baseline="-25000" dirty="0">
              <a:latin typeface="Cambria" charset="0"/>
              <a:ea typeface="Cambria" charset="0"/>
              <a:cs typeface="Cambria" charset="0"/>
            </a:endParaRPr>
          </a:p>
          <a:p>
            <a:pPr algn="ctr"/>
            <a:r>
              <a:rPr lang="en-US" sz="3200" b="1" dirty="0" smtClean="0">
                <a:latin typeface="Cambria" charset="0"/>
                <a:ea typeface="Cambria" charset="0"/>
                <a:cs typeface="Cambria" charset="0"/>
              </a:rPr>
              <a:t>Device </a:t>
            </a:r>
          </a:p>
          <a:p>
            <a:pPr algn="ctr"/>
            <a:r>
              <a:rPr lang="en-US" sz="3200" b="1" dirty="0">
                <a:latin typeface="Cambria" charset="0"/>
                <a:ea typeface="Cambria" charset="0"/>
                <a:cs typeface="Cambria" charset="0"/>
              </a:rPr>
              <a:t>2</a:t>
            </a:r>
            <a:endParaRPr lang="en-US" sz="3200" b="1" dirty="0" smtClean="0">
              <a:latin typeface="Cambria" charset="0"/>
              <a:ea typeface="Cambria" charset="0"/>
              <a:cs typeface="Cambria" charset="0"/>
            </a:endParaRPr>
          </a:p>
        </p:txBody>
      </p:sp>
      <p:sp>
        <p:nvSpPr>
          <p:cNvPr id="14" name="Rectangle 13"/>
          <p:cNvSpPr/>
          <p:nvPr/>
        </p:nvSpPr>
        <p:spPr>
          <a:xfrm>
            <a:off x="3938008" y="987158"/>
            <a:ext cx="1654650" cy="173736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ambria" charset="0"/>
                <a:ea typeface="Cambria" charset="0"/>
                <a:cs typeface="Cambria" charset="0"/>
              </a:rPr>
              <a:t>DRAM</a:t>
            </a:r>
            <a:endParaRPr lang="en-US" sz="3200" b="1" dirty="0">
              <a:latin typeface="Cambria" charset="0"/>
              <a:ea typeface="Cambria" charset="0"/>
              <a:cs typeface="Cambria" charset="0"/>
            </a:endParaRPr>
          </a:p>
          <a:p>
            <a:pPr algn="ctr"/>
            <a:r>
              <a:rPr lang="en-US" sz="3200" b="1" dirty="0" smtClean="0">
                <a:latin typeface="Cambria" charset="0"/>
                <a:ea typeface="Cambria" charset="0"/>
                <a:cs typeface="Cambria" charset="0"/>
              </a:rPr>
              <a:t>Device 1</a:t>
            </a:r>
          </a:p>
        </p:txBody>
      </p:sp>
      <p:sp>
        <p:nvSpPr>
          <p:cNvPr id="9" name="Rectangle 8"/>
          <p:cNvSpPr/>
          <p:nvPr/>
        </p:nvSpPr>
        <p:spPr>
          <a:xfrm>
            <a:off x="3938008" y="2905221"/>
            <a:ext cx="1654650" cy="173736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ambria" charset="0"/>
                <a:ea typeface="Cambria" charset="0"/>
                <a:cs typeface="Cambria" charset="0"/>
              </a:rPr>
              <a:t>DRAM</a:t>
            </a:r>
            <a:endParaRPr lang="en-US" sz="3200" b="1" baseline="-25000" dirty="0">
              <a:latin typeface="Cambria" charset="0"/>
              <a:ea typeface="Cambria" charset="0"/>
              <a:cs typeface="Cambria" charset="0"/>
            </a:endParaRPr>
          </a:p>
          <a:p>
            <a:pPr algn="ctr"/>
            <a:r>
              <a:rPr lang="en-US" sz="3200" b="1" dirty="0" smtClean="0">
                <a:latin typeface="Cambria" charset="0"/>
                <a:ea typeface="Cambria" charset="0"/>
                <a:cs typeface="Cambria" charset="0"/>
              </a:rPr>
              <a:t>Device 0</a:t>
            </a:r>
          </a:p>
        </p:txBody>
      </p:sp>
    </p:spTree>
    <p:extLst>
      <p:ext uri="{BB962C8B-B14F-4D97-AF65-F5344CB8AC3E}">
        <p14:creationId xmlns:p14="http://schemas.microsoft.com/office/powerpoint/2010/main" val="96161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22" presetClass="entr" presetSubtype="8" fill="hold" nodeType="withEffect">
                                  <p:stCondLst>
                                    <p:cond delay="250"/>
                                  </p:stCondLst>
                                  <p:childTnLst>
                                    <p:set>
                                      <p:cBhvr>
                                        <p:cTn id="8" dur="1" fill="hold">
                                          <p:stCondLst>
                                            <p:cond delay="0"/>
                                          </p:stCondLst>
                                        </p:cTn>
                                        <p:tgtEl>
                                          <p:spTgt spid="30"/>
                                        </p:tgtEl>
                                        <p:attrNameLst>
                                          <p:attrName>style.visibility</p:attrName>
                                        </p:attrNameLst>
                                      </p:cBhvr>
                                      <p:to>
                                        <p:strVal val="visible"/>
                                      </p:to>
                                    </p:set>
                                    <p:animEffect transition="in" filter="wipe(left)">
                                      <p:cBhvr>
                                        <p:cTn id="9" dur="500"/>
                                        <p:tgtEl>
                                          <p:spTgt spid="30"/>
                                        </p:tgtEl>
                                      </p:cBhvr>
                                    </p:animEffect>
                                  </p:childTnLst>
                                </p:cTn>
                              </p:par>
                              <p:par>
                                <p:cTn id="10" presetID="22" presetClass="entr" presetSubtype="8" fill="hold" grpId="0" nodeType="withEffect">
                                  <p:stCondLst>
                                    <p:cond delay="25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1000"/>
                                        <p:tgtEl>
                                          <p:spTgt spid="36"/>
                                        </p:tgtEl>
                                      </p:cBhvr>
                                    </p:animEffect>
                                  </p:childTnLst>
                                </p:cTn>
                              </p:par>
                              <p:par>
                                <p:cTn id="13" presetID="0" presetClass="path" presetSubtype="0" accel="50000" decel="50000" fill="hold" grpId="0" nodeType="withEffect">
                                  <p:stCondLst>
                                    <p:cond delay="250"/>
                                  </p:stCondLst>
                                  <p:childTnLst>
                                    <p:animMotion origin="layout" path="M 2.77778E-7 1.11111E-6 L 0.17795 -0.0007 " pathEditMode="relative" rAng="0" ptsTypes="AA">
                                      <p:cBhvr>
                                        <p:cTn id="14" dur="1000" fill="hold"/>
                                        <p:tgtEl>
                                          <p:spTgt spid="50"/>
                                        </p:tgtEl>
                                        <p:attrNameLst>
                                          <p:attrName>ppt_x</p:attrName>
                                          <p:attrName>ppt_y</p:attrName>
                                        </p:attrNameLst>
                                      </p:cBhvr>
                                      <p:rCtr x="8889" y="-46"/>
                                    </p:animMotion>
                                  </p:childTnLst>
                                </p:cTn>
                              </p:par>
                              <p:par>
                                <p:cTn id="15" presetID="1" presetClass="entr" presetSubtype="0" fill="hold" grpId="1"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left)">
                                      <p:cBhvr>
                                        <p:cTn id="21" dur="1000"/>
                                        <p:tgtEl>
                                          <p:spTgt spid="39"/>
                                        </p:tgtEl>
                                      </p:cBhvr>
                                    </p:animEffect>
                                  </p:childTnLst>
                                </p:cTn>
                              </p:par>
                              <p:par>
                                <p:cTn id="22" presetID="22" presetClass="entr" presetSubtype="8" fill="hold"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wipe(left)">
                                      <p:cBhvr>
                                        <p:cTn id="24" dur="1000"/>
                                        <p:tgtEl>
                                          <p:spTgt spid="5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1000"/>
                                        <p:tgtEl>
                                          <p:spTgt spid="40"/>
                                        </p:tgtEl>
                                      </p:cBhvr>
                                    </p:animEffect>
                                  </p:childTnLst>
                                </p:cTn>
                              </p:par>
                              <p:par>
                                <p:cTn id="28" presetID="22" presetClass="entr" presetSubtype="8" fill="hold"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wipe(left)">
                                      <p:cBhvr>
                                        <p:cTn id="30" dur="1000"/>
                                        <p:tgtEl>
                                          <p:spTgt spid="53"/>
                                        </p:tgtEl>
                                      </p:cBhvr>
                                    </p:animEffect>
                                  </p:childTnLst>
                                </p:cTn>
                              </p:par>
                              <p:par>
                                <p:cTn id="31" presetID="0" presetClass="path" presetSubtype="0" accel="50000" decel="50000" fill="hold" grpId="2" nodeType="withEffect">
                                  <p:stCondLst>
                                    <p:cond delay="250"/>
                                  </p:stCondLst>
                                  <p:childTnLst>
                                    <p:animMotion origin="layout" path="M 1.94444E-6 7.40741E-7 L 0.17812 7.40741E-7 " pathEditMode="relative" rAng="0" ptsTypes="AA">
                                      <p:cBhvr>
                                        <p:cTn id="32" dur="1000" fill="hold"/>
                                        <p:tgtEl>
                                          <p:spTgt spid="56"/>
                                        </p:tgtEl>
                                        <p:attrNameLst>
                                          <p:attrName>ppt_x</p:attrName>
                                          <p:attrName>ppt_y</p:attrName>
                                        </p:attrNameLst>
                                      </p:cBhvr>
                                      <p:rCtr x="8906" y="0"/>
                                    </p:animMotion>
                                  </p:childTnLst>
                                </p:cTn>
                              </p:par>
                              <p:par>
                                <p:cTn id="33" presetID="0" presetClass="path" presetSubtype="0" accel="50000" decel="50000" fill="hold" grpId="2" nodeType="withEffect">
                                  <p:stCondLst>
                                    <p:cond delay="250"/>
                                  </p:stCondLst>
                                  <p:childTnLst>
                                    <p:animMotion origin="layout" path="M -2.77778E-6 -1.11111E-6 L 0.17535 -1.11111E-6 " pathEditMode="relative" rAng="0" ptsTypes="AA">
                                      <p:cBhvr>
                                        <p:cTn id="34" dur="1000" fill="hold"/>
                                        <p:tgtEl>
                                          <p:spTgt spid="55"/>
                                        </p:tgtEl>
                                        <p:attrNameLst>
                                          <p:attrName>ppt_x</p:attrName>
                                          <p:attrName>ppt_y</p:attrName>
                                        </p:attrNameLst>
                                      </p:cBhvr>
                                      <p:rCtr x="8767"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0" grpId="0" animBg="1"/>
      <p:bldP spid="55" grpId="1" animBg="1"/>
      <p:bldP spid="55" grpId="2" animBg="1"/>
      <p:bldP spid="56" grpId="1" animBg="1"/>
      <p:bldP spid="56" grpId="2" animBg="1"/>
      <p:bldP spid="28" grpId="0"/>
      <p:bldP spid="59" grpId="0" animBg="1"/>
      <p:bldP spid="60" grpId="0"/>
      <p:bldP spid="36" grpId="0"/>
      <p:bldP spid="3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4091381" y="2920743"/>
            <a:ext cx="1341142" cy="574766"/>
          </a:xfrm>
          <a:prstGeom prst="roundRect">
            <a:avLst/>
          </a:prstGeom>
          <a:solidFill>
            <a:srgbClr val="431B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Response</a:t>
            </a:r>
            <a:r>
              <a:rPr lang="en-US" b="1" baseline="-25000" dirty="0" smtClean="0"/>
              <a:t>0</a:t>
            </a:r>
            <a:endParaRPr lang="en-US" b="1" baseline="-25000" dirty="0"/>
          </a:p>
        </p:txBody>
      </p:sp>
      <p:sp>
        <p:nvSpPr>
          <p:cNvPr id="23" name="Rounded Rectangle 22"/>
          <p:cNvSpPr/>
          <p:nvPr/>
        </p:nvSpPr>
        <p:spPr>
          <a:xfrm>
            <a:off x="4094762" y="2905221"/>
            <a:ext cx="1341142" cy="574766"/>
          </a:xfrm>
          <a:prstGeom prst="roundRect">
            <a:avLst/>
          </a:prstGeom>
          <a:solidFill>
            <a:srgbClr val="431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Response</a:t>
            </a:r>
            <a:r>
              <a:rPr lang="en-US" b="1" baseline="-25000" dirty="0" smtClean="0"/>
              <a:t>0</a:t>
            </a:r>
            <a:endParaRPr lang="en-US" b="1" dirty="0"/>
          </a:p>
        </p:txBody>
      </p:sp>
      <p:sp>
        <p:nvSpPr>
          <p:cNvPr id="49" name="Rounded Rectangle 48"/>
          <p:cNvSpPr/>
          <p:nvPr/>
        </p:nvSpPr>
        <p:spPr>
          <a:xfrm>
            <a:off x="4086151" y="4067815"/>
            <a:ext cx="1341142" cy="574766"/>
          </a:xfrm>
          <a:prstGeom prst="roundRect">
            <a:avLst/>
          </a:prstGeom>
          <a:solidFill>
            <a:srgbClr val="8B71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a:t>
            </a:r>
            <a:r>
              <a:rPr lang="en-US" b="1" dirty="0" err="1" smtClean="0"/>
              <a:t>Response</a:t>
            </a:r>
            <a:r>
              <a:rPr lang="en-US" b="1" baseline="-25000" dirty="0" err="1"/>
              <a:t>N</a:t>
            </a:r>
            <a:endParaRPr lang="en-US" b="1" dirty="0"/>
          </a:p>
        </p:txBody>
      </p:sp>
      <p:sp>
        <p:nvSpPr>
          <p:cNvPr id="50" name="Rounded Rectangle 49"/>
          <p:cNvSpPr/>
          <p:nvPr/>
        </p:nvSpPr>
        <p:spPr>
          <a:xfrm>
            <a:off x="4091381" y="3494279"/>
            <a:ext cx="1341142" cy="574766"/>
          </a:xfrm>
          <a:prstGeom prst="roundRect">
            <a:avLst/>
          </a:prstGeom>
          <a:solidFill>
            <a:srgbClr val="A144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Response</a:t>
            </a:r>
            <a:r>
              <a:rPr lang="en-US" b="1" baseline="-25000" dirty="0" smtClean="0"/>
              <a:t>1</a:t>
            </a:r>
            <a:endParaRPr lang="en-US" b="1" dirty="0"/>
          </a:p>
        </p:txBody>
      </p:sp>
      <p:sp>
        <p:nvSpPr>
          <p:cNvPr id="2" name="Title 1"/>
          <p:cNvSpPr>
            <a:spLocks noGrp="1"/>
          </p:cNvSpPr>
          <p:nvPr>
            <p:ph type="title"/>
          </p:nvPr>
        </p:nvSpPr>
        <p:spPr/>
        <p:txBody>
          <a:bodyPr/>
          <a:lstStyle/>
          <a:p>
            <a:r>
              <a:rPr lang="en-US" b="1" dirty="0" smtClean="0"/>
              <a:t>Effective PUF Characteristics</a:t>
            </a:r>
            <a:endParaRPr lang="en-US" b="1" dirty="0"/>
          </a:p>
        </p:txBody>
      </p:sp>
      <p:sp>
        <p:nvSpPr>
          <p:cNvPr id="6" name="Rectangle 5"/>
          <p:cNvSpPr/>
          <p:nvPr/>
        </p:nvSpPr>
        <p:spPr>
          <a:xfrm>
            <a:off x="236792" y="3267172"/>
            <a:ext cx="1776643" cy="1223263"/>
          </a:xfrm>
          <a:prstGeom prst="rect">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ambria" charset="0"/>
                <a:ea typeface="Cambria" charset="0"/>
                <a:cs typeface="Cambria" charset="0"/>
              </a:rPr>
              <a:t>Trusted Device</a:t>
            </a:r>
            <a:endParaRPr lang="en-US" sz="3200" b="1" dirty="0">
              <a:latin typeface="Cambria" charset="0"/>
              <a:ea typeface="Cambria" charset="0"/>
              <a:cs typeface="Cambria" charset="0"/>
            </a:endParaRPr>
          </a:p>
        </p:txBody>
      </p:sp>
      <p:sp>
        <p:nvSpPr>
          <p:cNvPr id="28" name="Rectangle 27"/>
          <p:cNvSpPr/>
          <p:nvPr/>
        </p:nvSpPr>
        <p:spPr>
          <a:xfrm>
            <a:off x="75991" y="1984741"/>
            <a:ext cx="3821073" cy="461665"/>
          </a:xfrm>
          <a:prstGeom prst="rect">
            <a:avLst/>
          </a:prstGeom>
        </p:spPr>
        <p:txBody>
          <a:bodyPr wrap="square">
            <a:spAutoFit/>
          </a:bodyPr>
          <a:lstStyle/>
          <a:p>
            <a:r>
              <a:rPr lang="en-US" sz="2400" b="1" dirty="0" smtClean="0">
                <a:latin typeface="Cambria" charset="0"/>
                <a:ea typeface="Cambria" charset="0"/>
                <a:cs typeface="Cambria" charset="0"/>
              </a:rPr>
              <a:t>4. Uniqueness</a:t>
            </a:r>
            <a:endParaRPr lang="en-US" sz="2400" dirty="0">
              <a:latin typeface="Cambria" charset="0"/>
              <a:ea typeface="Cambria" charset="0"/>
              <a:cs typeface="Cambria" charset="0"/>
            </a:endParaRPr>
          </a:p>
        </p:txBody>
      </p:sp>
      <p:sp>
        <p:nvSpPr>
          <p:cNvPr id="9" name="Rectangle 8"/>
          <p:cNvSpPr/>
          <p:nvPr/>
        </p:nvSpPr>
        <p:spPr>
          <a:xfrm>
            <a:off x="3938008" y="2905221"/>
            <a:ext cx="1654650" cy="173736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ambria" charset="0"/>
                <a:ea typeface="Cambria" charset="0"/>
                <a:cs typeface="Cambria" charset="0"/>
              </a:rPr>
              <a:t>DRAM</a:t>
            </a:r>
            <a:endParaRPr lang="en-US" sz="3200" b="1" baseline="-25000" dirty="0">
              <a:latin typeface="Cambria" charset="0"/>
              <a:ea typeface="Cambria" charset="0"/>
              <a:cs typeface="Cambria" charset="0"/>
            </a:endParaRPr>
          </a:p>
          <a:p>
            <a:pPr algn="ctr"/>
            <a:r>
              <a:rPr lang="en-US" sz="3200" b="1" dirty="0" smtClean="0">
                <a:latin typeface="Cambria" charset="0"/>
                <a:ea typeface="Cambria" charset="0"/>
                <a:cs typeface="Cambria" charset="0"/>
              </a:rPr>
              <a:t>Device 0</a:t>
            </a:r>
          </a:p>
        </p:txBody>
      </p:sp>
      <p:sp>
        <p:nvSpPr>
          <p:cNvPr id="34" name="Rectangle 33"/>
          <p:cNvSpPr/>
          <p:nvPr/>
        </p:nvSpPr>
        <p:spPr>
          <a:xfrm>
            <a:off x="75991" y="739543"/>
            <a:ext cx="2991674" cy="461665"/>
          </a:xfrm>
          <a:prstGeom prst="rect">
            <a:avLst/>
          </a:prstGeom>
        </p:spPr>
        <p:txBody>
          <a:bodyPr wrap="square">
            <a:spAutoFit/>
          </a:bodyPr>
          <a:lstStyle/>
          <a:p>
            <a:r>
              <a:rPr lang="en-US" sz="2400" b="1" dirty="0" smtClean="0">
                <a:latin typeface="Cambria" charset="0"/>
                <a:ea typeface="Cambria" charset="0"/>
                <a:cs typeface="Cambria" charset="0"/>
              </a:rPr>
              <a:t>1. Repeatability</a:t>
            </a:r>
            <a:endParaRPr lang="en-US" sz="2400" dirty="0">
              <a:latin typeface="Cambria" charset="0"/>
              <a:ea typeface="Cambria" charset="0"/>
              <a:cs typeface="Cambria" charset="0"/>
            </a:endParaRPr>
          </a:p>
        </p:txBody>
      </p:sp>
      <p:sp>
        <p:nvSpPr>
          <p:cNvPr id="38" name="Rectangle 37"/>
          <p:cNvSpPr/>
          <p:nvPr/>
        </p:nvSpPr>
        <p:spPr>
          <a:xfrm>
            <a:off x="75991" y="1155011"/>
            <a:ext cx="2991674" cy="461665"/>
          </a:xfrm>
          <a:prstGeom prst="rect">
            <a:avLst/>
          </a:prstGeom>
        </p:spPr>
        <p:txBody>
          <a:bodyPr wrap="square">
            <a:spAutoFit/>
          </a:bodyPr>
          <a:lstStyle/>
          <a:p>
            <a:r>
              <a:rPr lang="en-US" sz="2400" b="1" dirty="0" smtClean="0">
                <a:latin typeface="Cambria" charset="0"/>
                <a:ea typeface="Cambria" charset="0"/>
                <a:cs typeface="Cambria" charset="0"/>
              </a:rPr>
              <a:t>2. Diffuseness</a:t>
            </a:r>
            <a:endParaRPr lang="en-US" sz="2400" dirty="0">
              <a:latin typeface="Cambria" charset="0"/>
              <a:ea typeface="Cambria" charset="0"/>
              <a:cs typeface="Cambria" charset="0"/>
            </a:endParaRPr>
          </a:p>
        </p:txBody>
      </p:sp>
      <p:sp>
        <p:nvSpPr>
          <p:cNvPr id="42" name="Rectangle 41"/>
          <p:cNvSpPr/>
          <p:nvPr/>
        </p:nvSpPr>
        <p:spPr>
          <a:xfrm>
            <a:off x="75991" y="1567320"/>
            <a:ext cx="3821073" cy="461665"/>
          </a:xfrm>
          <a:prstGeom prst="rect">
            <a:avLst/>
          </a:prstGeom>
        </p:spPr>
        <p:txBody>
          <a:bodyPr wrap="square">
            <a:spAutoFit/>
          </a:bodyPr>
          <a:lstStyle/>
          <a:p>
            <a:r>
              <a:rPr lang="en-US" sz="2400" b="1" dirty="0">
                <a:latin typeface="Cambria" charset="0"/>
                <a:ea typeface="Cambria" charset="0"/>
                <a:cs typeface="Cambria" charset="0"/>
              </a:rPr>
              <a:t>3</a:t>
            </a:r>
            <a:r>
              <a:rPr lang="en-US" sz="2400" b="1" dirty="0" smtClean="0">
                <a:latin typeface="Cambria" charset="0"/>
                <a:ea typeface="Cambria" charset="0"/>
                <a:cs typeface="Cambria" charset="0"/>
              </a:rPr>
              <a:t>. Uniform Randomness</a:t>
            </a:r>
            <a:endParaRPr lang="en-US" sz="2400" dirty="0">
              <a:latin typeface="Cambria" charset="0"/>
              <a:ea typeface="Cambria" charset="0"/>
              <a:cs typeface="Cambria" charset="0"/>
            </a:endParaRPr>
          </a:p>
        </p:txBody>
      </p:sp>
      <p:sp>
        <p:nvSpPr>
          <p:cNvPr id="25" name="Rectangle 24"/>
          <p:cNvSpPr/>
          <p:nvPr/>
        </p:nvSpPr>
        <p:spPr>
          <a:xfrm>
            <a:off x="102898" y="2402162"/>
            <a:ext cx="3821073" cy="461665"/>
          </a:xfrm>
          <a:prstGeom prst="rect">
            <a:avLst/>
          </a:prstGeom>
        </p:spPr>
        <p:txBody>
          <a:bodyPr wrap="square">
            <a:spAutoFit/>
          </a:bodyPr>
          <a:lstStyle/>
          <a:p>
            <a:r>
              <a:rPr lang="en-US" sz="2400" b="1" dirty="0">
                <a:latin typeface="Cambria" charset="0"/>
                <a:ea typeface="Cambria" charset="0"/>
                <a:cs typeface="Cambria" charset="0"/>
              </a:rPr>
              <a:t>5</a:t>
            </a:r>
            <a:r>
              <a:rPr lang="en-US" sz="2400" b="1" dirty="0" smtClean="0">
                <a:latin typeface="Cambria" charset="0"/>
                <a:ea typeface="Cambria" charset="0"/>
                <a:cs typeface="Cambria" charset="0"/>
              </a:rPr>
              <a:t>. </a:t>
            </a:r>
            <a:r>
              <a:rPr lang="en-US" sz="2400" b="1" dirty="0" err="1" smtClean="0">
                <a:latin typeface="Cambria" charset="0"/>
                <a:ea typeface="Cambria" charset="0"/>
                <a:cs typeface="Cambria" charset="0"/>
              </a:rPr>
              <a:t>Unclonability</a:t>
            </a:r>
            <a:endParaRPr lang="en-US" sz="2400" dirty="0">
              <a:latin typeface="Cambria" charset="0"/>
              <a:ea typeface="Cambria" charset="0"/>
              <a:cs typeface="Cambria" charset="0"/>
            </a:endParaRPr>
          </a:p>
        </p:txBody>
      </p:sp>
      <p:sp>
        <p:nvSpPr>
          <p:cNvPr id="26" name="Rectangle 25"/>
          <p:cNvSpPr/>
          <p:nvPr/>
        </p:nvSpPr>
        <p:spPr>
          <a:xfrm>
            <a:off x="3938008" y="2905221"/>
            <a:ext cx="1654650" cy="173736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ambria" charset="0"/>
                <a:ea typeface="Cambria" charset="0"/>
                <a:cs typeface="Cambria" charset="0"/>
              </a:rPr>
              <a:t>DRAM</a:t>
            </a:r>
            <a:endParaRPr lang="en-US" sz="3200" b="1" baseline="-25000" dirty="0">
              <a:latin typeface="Cambria" charset="0"/>
              <a:ea typeface="Cambria" charset="0"/>
              <a:cs typeface="Cambria" charset="0"/>
            </a:endParaRPr>
          </a:p>
          <a:p>
            <a:pPr algn="ctr"/>
            <a:r>
              <a:rPr lang="en-US" sz="3200" b="1" dirty="0" smtClean="0">
                <a:latin typeface="Cambria" charset="0"/>
                <a:ea typeface="Cambria" charset="0"/>
                <a:cs typeface="Cambria" charset="0"/>
              </a:rPr>
              <a:t>Device 0</a:t>
            </a:r>
          </a:p>
        </p:txBody>
      </p:sp>
      <p:sp>
        <p:nvSpPr>
          <p:cNvPr id="3" name="Rectangle 2"/>
          <p:cNvSpPr/>
          <p:nvPr/>
        </p:nvSpPr>
        <p:spPr>
          <a:xfrm>
            <a:off x="5740801" y="2301448"/>
            <a:ext cx="2736647" cy="3154710"/>
          </a:xfrm>
          <a:prstGeom prst="rect">
            <a:avLst/>
          </a:prstGeom>
        </p:spPr>
        <p:txBody>
          <a:bodyPr wrap="none">
            <a:spAutoFit/>
          </a:bodyPr>
          <a:lstStyle/>
          <a:p>
            <a:r>
              <a:rPr lang="en-US" sz="19900" dirty="0">
                <a:solidFill>
                  <a:srgbClr val="FF0000"/>
                </a:solidFill>
              </a:rPr>
              <a:t>✘</a:t>
            </a:r>
            <a:endParaRPr lang="en-US" sz="19900" dirty="0"/>
          </a:p>
        </p:txBody>
      </p:sp>
    </p:spTree>
    <p:extLst>
      <p:ext uri="{BB962C8B-B14F-4D97-AF65-F5344CB8AC3E}">
        <p14:creationId xmlns:p14="http://schemas.microsoft.com/office/powerpoint/2010/main" val="87392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5.55556E-7 0.00116 L 0.2507 0.00116 " pathEditMode="relative" ptsTypes="AA">
                                      <p:cBhvr>
                                        <p:cTn id="6" dur="2000" fill="hold"/>
                                        <p:tgtEl>
                                          <p:spTgt spid="26"/>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4091381" y="2920743"/>
            <a:ext cx="1341142" cy="574766"/>
          </a:xfrm>
          <a:prstGeom prst="roundRect">
            <a:avLst/>
          </a:prstGeom>
          <a:solidFill>
            <a:srgbClr val="431B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Response</a:t>
            </a:r>
            <a:r>
              <a:rPr lang="en-US" b="1" baseline="-25000" dirty="0" smtClean="0"/>
              <a:t>0</a:t>
            </a:r>
            <a:endParaRPr lang="en-US" b="1" baseline="-25000" dirty="0"/>
          </a:p>
        </p:txBody>
      </p:sp>
      <p:sp>
        <p:nvSpPr>
          <p:cNvPr id="23" name="Rounded Rectangle 22"/>
          <p:cNvSpPr/>
          <p:nvPr/>
        </p:nvSpPr>
        <p:spPr>
          <a:xfrm>
            <a:off x="4094762" y="2905221"/>
            <a:ext cx="1341142" cy="574766"/>
          </a:xfrm>
          <a:prstGeom prst="roundRect">
            <a:avLst/>
          </a:prstGeom>
          <a:solidFill>
            <a:srgbClr val="431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Response</a:t>
            </a:r>
            <a:r>
              <a:rPr lang="en-US" b="1" baseline="-25000" dirty="0" smtClean="0"/>
              <a:t>0</a:t>
            </a:r>
            <a:endParaRPr lang="en-US" b="1" dirty="0"/>
          </a:p>
        </p:txBody>
      </p:sp>
      <p:sp>
        <p:nvSpPr>
          <p:cNvPr id="49" name="Rounded Rectangle 48"/>
          <p:cNvSpPr/>
          <p:nvPr/>
        </p:nvSpPr>
        <p:spPr>
          <a:xfrm>
            <a:off x="4086151" y="4067815"/>
            <a:ext cx="1341142" cy="574766"/>
          </a:xfrm>
          <a:prstGeom prst="roundRect">
            <a:avLst/>
          </a:prstGeom>
          <a:solidFill>
            <a:srgbClr val="8B71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a:t>
            </a:r>
            <a:r>
              <a:rPr lang="en-US" b="1" dirty="0" err="1" smtClean="0"/>
              <a:t>Response</a:t>
            </a:r>
            <a:r>
              <a:rPr lang="en-US" b="1" baseline="-25000" dirty="0" err="1"/>
              <a:t>N</a:t>
            </a:r>
            <a:endParaRPr lang="en-US" b="1" dirty="0"/>
          </a:p>
        </p:txBody>
      </p:sp>
      <p:sp>
        <p:nvSpPr>
          <p:cNvPr id="50" name="Rounded Rectangle 49"/>
          <p:cNvSpPr/>
          <p:nvPr/>
        </p:nvSpPr>
        <p:spPr>
          <a:xfrm>
            <a:off x="4091381" y="3494279"/>
            <a:ext cx="1341142" cy="574766"/>
          </a:xfrm>
          <a:prstGeom prst="roundRect">
            <a:avLst/>
          </a:prstGeom>
          <a:solidFill>
            <a:srgbClr val="A144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Response</a:t>
            </a:r>
            <a:r>
              <a:rPr lang="en-US" b="1" baseline="-25000" dirty="0" smtClean="0"/>
              <a:t>1</a:t>
            </a:r>
            <a:endParaRPr lang="en-US" b="1" dirty="0"/>
          </a:p>
        </p:txBody>
      </p:sp>
      <p:sp>
        <p:nvSpPr>
          <p:cNvPr id="2" name="Title 1"/>
          <p:cNvSpPr>
            <a:spLocks noGrp="1"/>
          </p:cNvSpPr>
          <p:nvPr>
            <p:ph type="title"/>
          </p:nvPr>
        </p:nvSpPr>
        <p:spPr/>
        <p:txBody>
          <a:bodyPr/>
          <a:lstStyle/>
          <a:p>
            <a:r>
              <a:rPr lang="en-US" b="1" dirty="0" smtClean="0"/>
              <a:t>Effective PUF Characteristics</a:t>
            </a:r>
            <a:endParaRPr lang="en-US" b="1" dirty="0"/>
          </a:p>
        </p:txBody>
      </p:sp>
      <p:sp>
        <p:nvSpPr>
          <p:cNvPr id="6" name="Rectangle 5"/>
          <p:cNvSpPr/>
          <p:nvPr/>
        </p:nvSpPr>
        <p:spPr>
          <a:xfrm>
            <a:off x="236792" y="3267172"/>
            <a:ext cx="1776643" cy="1223263"/>
          </a:xfrm>
          <a:prstGeom prst="rect">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ambria" charset="0"/>
                <a:ea typeface="Cambria" charset="0"/>
                <a:cs typeface="Cambria" charset="0"/>
              </a:rPr>
              <a:t>Trusted Device</a:t>
            </a:r>
            <a:endParaRPr lang="en-US" sz="3200" b="1" dirty="0">
              <a:latin typeface="Cambria" charset="0"/>
              <a:ea typeface="Cambria" charset="0"/>
              <a:cs typeface="Cambria" charset="0"/>
            </a:endParaRPr>
          </a:p>
        </p:txBody>
      </p:sp>
      <p:sp>
        <p:nvSpPr>
          <p:cNvPr id="28" name="Rectangle 27"/>
          <p:cNvSpPr/>
          <p:nvPr/>
        </p:nvSpPr>
        <p:spPr>
          <a:xfrm>
            <a:off x="75991" y="1984741"/>
            <a:ext cx="3821073" cy="461665"/>
          </a:xfrm>
          <a:prstGeom prst="rect">
            <a:avLst/>
          </a:prstGeom>
        </p:spPr>
        <p:txBody>
          <a:bodyPr wrap="square">
            <a:spAutoFit/>
          </a:bodyPr>
          <a:lstStyle/>
          <a:p>
            <a:r>
              <a:rPr lang="en-US" sz="2400" b="1" dirty="0" smtClean="0">
                <a:latin typeface="Cambria" charset="0"/>
                <a:ea typeface="Cambria" charset="0"/>
                <a:cs typeface="Cambria" charset="0"/>
              </a:rPr>
              <a:t>4. Uniqueness</a:t>
            </a:r>
            <a:endParaRPr lang="en-US" sz="2400" dirty="0">
              <a:latin typeface="Cambria" charset="0"/>
              <a:ea typeface="Cambria" charset="0"/>
              <a:cs typeface="Cambria" charset="0"/>
            </a:endParaRPr>
          </a:p>
        </p:txBody>
      </p:sp>
      <p:sp>
        <p:nvSpPr>
          <p:cNvPr id="9" name="Rectangle 8"/>
          <p:cNvSpPr/>
          <p:nvPr/>
        </p:nvSpPr>
        <p:spPr>
          <a:xfrm>
            <a:off x="3938008" y="2905221"/>
            <a:ext cx="1654650" cy="173736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ambria" charset="0"/>
                <a:ea typeface="Cambria" charset="0"/>
                <a:cs typeface="Cambria" charset="0"/>
              </a:rPr>
              <a:t>DRAM</a:t>
            </a:r>
            <a:endParaRPr lang="en-US" sz="3200" b="1" baseline="-25000" dirty="0">
              <a:latin typeface="Cambria" charset="0"/>
              <a:ea typeface="Cambria" charset="0"/>
              <a:cs typeface="Cambria" charset="0"/>
            </a:endParaRPr>
          </a:p>
          <a:p>
            <a:pPr algn="ctr"/>
            <a:r>
              <a:rPr lang="en-US" sz="3200" b="1" dirty="0" smtClean="0">
                <a:latin typeface="Cambria" charset="0"/>
                <a:ea typeface="Cambria" charset="0"/>
                <a:cs typeface="Cambria" charset="0"/>
              </a:rPr>
              <a:t>Device 0</a:t>
            </a:r>
          </a:p>
        </p:txBody>
      </p:sp>
      <p:sp>
        <p:nvSpPr>
          <p:cNvPr id="34" name="Rectangle 33"/>
          <p:cNvSpPr/>
          <p:nvPr/>
        </p:nvSpPr>
        <p:spPr>
          <a:xfrm>
            <a:off x="75991" y="739543"/>
            <a:ext cx="2991674" cy="461665"/>
          </a:xfrm>
          <a:prstGeom prst="rect">
            <a:avLst/>
          </a:prstGeom>
        </p:spPr>
        <p:txBody>
          <a:bodyPr wrap="square">
            <a:spAutoFit/>
          </a:bodyPr>
          <a:lstStyle/>
          <a:p>
            <a:r>
              <a:rPr lang="en-US" sz="2400" b="1" dirty="0" smtClean="0">
                <a:latin typeface="Cambria" charset="0"/>
                <a:ea typeface="Cambria" charset="0"/>
                <a:cs typeface="Cambria" charset="0"/>
              </a:rPr>
              <a:t>1. Repeatability</a:t>
            </a:r>
            <a:endParaRPr lang="en-US" sz="2400" dirty="0">
              <a:latin typeface="Cambria" charset="0"/>
              <a:ea typeface="Cambria" charset="0"/>
              <a:cs typeface="Cambria" charset="0"/>
            </a:endParaRPr>
          </a:p>
        </p:txBody>
      </p:sp>
      <p:sp>
        <p:nvSpPr>
          <p:cNvPr id="38" name="Rectangle 37"/>
          <p:cNvSpPr/>
          <p:nvPr/>
        </p:nvSpPr>
        <p:spPr>
          <a:xfrm>
            <a:off x="75991" y="1155011"/>
            <a:ext cx="2991674" cy="461665"/>
          </a:xfrm>
          <a:prstGeom prst="rect">
            <a:avLst/>
          </a:prstGeom>
        </p:spPr>
        <p:txBody>
          <a:bodyPr wrap="square">
            <a:spAutoFit/>
          </a:bodyPr>
          <a:lstStyle/>
          <a:p>
            <a:r>
              <a:rPr lang="en-US" sz="2400" b="1" dirty="0" smtClean="0">
                <a:latin typeface="Cambria" charset="0"/>
                <a:ea typeface="Cambria" charset="0"/>
                <a:cs typeface="Cambria" charset="0"/>
              </a:rPr>
              <a:t>2. Diffuseness</a:t>
            </a:r>
            <a:endParaRPr lang="en-US" sz="2400" dirty="0">
              <a:latin typeface="Cambria" charset="0"/>
              <a:ea typeface="Cambria" charset="0"/>
              <a:cs typeface="Cambria" charset="0"/>
            </a:endParaRPr>
          </a:p>
        </p:txBody>
      </p:sp>
      <p:sp>
        <p:nvSpPr>
          <p:cNvPr id="42" name="Rectangle 41"/>
          <p:cNvSpPr/>
          <p:nvPr/>
        </p:nvSpPr>
        <p:spPr>
          <a:xfrm>
            <a:off x="75991" y="1567320"/>
            <a:ext cx="3821073" cy="461665"/>
          </a:xfrm>
          <a:prstGeom prst="rect">
            <a:avLst/>
          </a:prstGeom>
        </p:spPr>
        <p:txBody>
          <a:bodyPr wrap="square">
            <a:spAutoFit/>
          </a:bodyPr>
          <a:lstStyle/>
          <a:p>
            <a:r>
              <a:rPr lang="en-US" sz="2400" b="1" dirty="0">
                <a:latin typeface="Cambria" charset="0"/>
                <a:ea typeface="Cambria" charset="0"/>
                <a:cs typeface="Cambria" charset="0"/>
              </a:rPr>
              <a:t>3</a:t>
            </a:r>
            <a:r>
              <a:rPr lang="en-US" sz="2400" b="1" dirty="0" smtClean="0">
                <a:latin typeface="Cambria" charset="0"/>
                <a:ea typeface="Cambria" charset="0"/>
                <a:cs typeface="Cambria" charset="0"/>
              </a:rPr>
              <a:t>. Uniform Randomness</a:t>
            </a:r>
            <a:endParaRPr lang="en-US" sz="2400" dirty="0">
              <a:latin typeface="Cambria" charset="0"/>
              <a:ea typeface="Cambria" charset="0"/>
              <a:cs typeface="Cambria" charset="0"/>
            </a:endParaRPr>
          </a:p>
        </p:txBody>
      </p:sp>
      <p:sp>
        <p:nvSpPr>
          <p:cNvPr id="25" name="Rectangle 24"/>
          <p:cNvSpPr/>
          <p:nvPr/>
        </p:nvSpPr>
        <p:spPr>
          <a:xfrm>
            <a:off x="102898" y="2402162"/>
            <a:ext cx="3821073" cy="461665"/>
          </a:xfrm>
          <a:prstGeom prst="rect">
            <a:avLst/>
          </a:prstGeom>
        </p:spPr>
        <p:txBody>
          <a:bodyPr wrap="square">
            <a:spAutoFit/>
          </a:bodyPr>
          <a:lstStyle/>
          <a:p>
            <a:r>
              <a:rPr lang="en-US" sz="2400" b="1" dirty="0">
                <a:latin typeface="Cambria" charset="0"/>
                <a:ea typeface="Cambria" charset="0"/>
                <a:cs typeface="Cambria" charset="0"/>
              </a:rPr>
              <a:t>5</a:t>
            </a:r>
            <a:r>
              <a:rPr lang="en-US" sz="2400" b="1" dirty="0" smtClean="0">
                <a:latin typeface="Cambria" charset="0"/>
                <a:ea typeface="Cambria" charset="0"/>
                <a:cs typeface="Cambria" charset="0"/>
              </a:rPr>
              <a:t>. </a:t>
            </a:r>
            <a:r>
              <a:rPr lang="en-US" sz="2400" b="1" dirty="0" err="1" smtClean="0">
                <a:latin typeface="Cambria" charset="0"/>
                <a:ea typeface="Cambria" charset="0"/>
                <a:cs typeface="Cambria" charset="0"/>
              </a:rPr>
              <a:t>Unclonability</a:t>
            </a:r>
            <a:endParaRPr lang="en-US" sz="2400" dirty="0">
              <a:latin typeface="Cambria" charset="0"/>
              <a:ea typeface="Cambria" charset="0"/>
              <a:cs typeface="Cambria" charset="0"/>
            </a:endParaRPr>
          </a:p>
        </p:txBody>
      </p:sp>
      <p:sp>
        <p:nvSpPr>
          <p:cNvPr id="14" name="Rectangle 13"/>
          <p:cNvSpPr/>
          <p:nvPr/>
        </p:nvSpPr>
        <p:spPr>
          <a:xfrm>
            <a:off x="-6644" y="838806"/>
            <a:ext cx="9144000" cy="5600091"/>
          </a:xfrm>
          <a:prstGeom prst="rect">
            <a:avLst/>
          </a:prstGeom>
          <a:solidFill>
            <a:schemeClr val="bg1">
              <a:alpha val="72000"/>
            </a:schemeClr>
          </a:solidFill>
          <a:ln>
            <a:solidFill>
              <a:schemeClr val="bg1"/>
            </a:solid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17995" y="2115357"/>
            <a:ext cx="8494721" cy="3046988"/>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3200" b="1" dirty="0" smtClean="0">
              <a:latin typeface="Cambria" charset="0"/>
              <a:ea typeface="Cambria" charset="0"/>
              <a:cs typeface="Cambria" charset="0"/>
            </a:endParaRPr>
          </a:p>
          <a:p>
            <a:pPr algn="ctr"/>
            <a:r>
              <a:rPr lang="en-US" sz="4000" b="1" dirty="0">
                <a:latin typeface="Cambria" charset="0"/>
                <a:ea typeface="Cambria" charset="0"/>
                <a:cs typeface="Cambria" charset="0"/>
              </a:rPr>
              <a:t>More analysis </a:t>
            </a:r>
            <a:endParaRPr lang="en-US" sz="4000" b="1" dirty="0" smtClean="0">
              <a:latin typeface="Cambria" charset="0"/>
              <a:ea typeface="Cambria" charset="0"/>
              <a:cs typeface="Cambria" charset="0"/>
            </a:endParaRPr>
          </a:p>
          <a:p>
            <a:pPr algn="ctr"/>
            <a:r>
              <a:rPr lang="en-US" sz="4000" b="1" dirty="0" smtClean="0">
                <a:latin typeface="Cambria" charset="0"/>
                <a:ea typeface="Cambria" charset="0"/>
                <a:cs typeface="Cambria" charset="0"/>
              </a:rPr>
              <a:t>of </a:t>
            </a:r>
            <a:r>
              <a:rPr lang="en-US" sz="4000" b="1" dirty="0">
                <a:latin typeface="Cambria" charset="0"/>
                <a:ea typeface="Cambria" charset="0"/>
                <a:cs typeface="Cambria" charset="0"/>
              </a:rPr>
              <a:t>the </a:t>
            </a:r>
            <a:r>
              <a:rPr lang="en-US" sz="4000" b="1" dirty="0">
                <a:solidFill>
                  <a:schemeClr val="accent5"/>
                </a:solidFill>
                <a:latin typeface="Cambria" charset="0"/>
                <a:ea typeface="Cambria" charset="0"/>
                <a:cs typeface="Cambria" charset="0"/>
              </a:rPr>
              <a:t>effective PUF characteristics </a:t>
            </a:r>
            <a:r>
              <a:rPr lang="en-US" sz="4000" b="1" dirty="0">
                <a:latin typeface="Cambria" charset="0"/>
                <a:ea typeface="Cambria" charset="0"/>
                <a:cs typeface="Cambria" charset="0"/>
              </a:rPr>
              <a:t>in the </a:t>
            </a:r>
            <a:r>
              <a:rPr lang="en-US" sz="4000" b="1" dirty="0" smtClean="0">
                <a:latin typeface="Cambria" charset="0"/>
                <a:ea typeface="Cambria" charset="0"/>
                <a:cs typeface="Cambria" charset="0"/>
              </a:rPr>
              <a:t>paper</a:t>
            </a:r>
          </a:p>
          <a:p>
            <a:pPr algn="ctr"/>
            <a:endParaRPr lang="en-US" sz="4000" b="1" dirty="0" smtClean="0">
              <a:latin typeface="Cambria" charset="0"/>
              <a:ea typeface="Cambria" charset="0"/>
              <a:cs typeface="Cambria" charset="0"/>
            </a:endParaRPr>
          </a:p>
        </p:txBody>
      </p:sp>
    </p:spTree>
    <p:extLst>
      <p:ext uri="{BB962C8B-B14F-4D97-AF65-F5344CB8AC3E}">
        <p14:creationId xmlns:p14="http://schemas.microsoft.com/office/powerpoint/2010/main" val="5328013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Effective PUF Characteristics</a:t>
            </a:r>
            <a:endParaRPr lang="en-US" b="1" dirty="0"/>
          </a:p>
        </p:txBody>
      </p:sp>
      <p:sp>
        <p:nvSpPr>
          <p:cNvPr id="3" name="Content Placeholder 2"/>
          <p:cNvSpPr>
            <a:spLocks noGrp="1"/>
          </p:cNvSpPr>
          <p:nvPr>
            <p:ph idx="1"/>
          </p:nvPr>
        </p:nvSpPr>
        <p:spPr>
          <a:xfrm>
            <a:off x="75990" y="1034637"/>
            <a:ext cx="9068009" cy="5416061"/>
          </a:xfrm>
        </p:spPr>
        <p:txBody>
          <a:bodyPr/>
          <a:lstStyle/>
          <a:p>
            <a:pPr marL="0" indent="0">
              <a:buNone/>
            </a:pPr>
            <a:r>
              <a:rPr lang="en-US" sz="4000" b="1" u="sng" dirty="0" smtClean="0">
                <a:solidFill>
                  <a:schemeClr val="accent5"/>
                </a:solidFill>
              </a:rPr>
              <a:t>Runtime-accessible PUFs must have</a:t>
            </a:r>
          </a:p>
          <a:p>
            <a:pPr marL="514350" indent="-514350">
              <a:buFont typeface="+mj-lt"/>
              <a:buAutoNum type="arabicPeriod"/>
            </a:pPr>
            <a:r>
              <a:rPr lang="en-US" b="1" dirty="0" smtClean="0"/>
              <a:t>Low Latency</a:t>
            </a:r>
          </a:p>
          <a:p>
            <a:pPr lvl="1"/>
            <a:r>
              <a:rPr lang="en-US" sz="3200" dirty="0" smtClean="0"/>
              <a:t>Each device can </a:t>
            </a:r>
            <a:r>
              <a:rPr lang="en-US" sz="3200" b="1" dirty="0" smtClean="0">
                <a:solidFill>
                  <a:schemeClr val="accent6">
                    <a:lumMod val="75000"/>
                  </a:schemeClr>
                </a:solidFill>
              </a:rPr>
              <a:t>quickly</a:t>
            </a:r>
            <a:r>
              <a:rPr lang="en-US" sz="3200" dirty="0" smtClean="0">
                <a:solidFill>
                  <a:schemeClr val="accent6">
                    <a:lumMod val="75000"/>
                  </a:schemeClr>
                </a:solidFill>
              </a:rPr>
              <a:t> </a:t>
            </a:r>
            <a:r>
              <a:rPr lang="en-US" sz="3200" dirty="0" smtClean="0"/>
              <a:t>generate a PUF response</a:t>
            </a:r>
          </a:p>
          <a:p>
            <a:pPr lvl="1"/>
            <a:endParaRPr lang="en-US" sz="3200" b="1" dirty="0" smtClean="0"/>
          </a:p>
          <a:p>
            <a:pPr marL="514350" indent="-514350">
              <a:buFont typeface="+mj-lt"/>
              <a:buAutoNum type="arabicPeriod"/>
            </a:pPr>
            <a:r>
              <a:rPr lang="en-US" b="1" dirty="0" smtClean="0"/>
              <a:t>Low System Interference</a:t>
            </a:r>
          </a:p>
          <a:p>
            <a:pPr lvl="1"/>
            <a:r>
              <a:rPr lang="en-US" sz="3200" dirty="0" smtClean="0"/>
              <a:t>PUF evaluation </a:t>
            </a:r>
            <a:r>
              <a:rPr lang="en-US" sz="3200" b="1" dirty="0" smtClean="0">
                <a:solidFill>
                  <a:schemeClr val="accent6">
                    <a:lumMod val="75000"/>
                  </a:schemeClr>
                </a:solidFill>
              </a:rPr>
              <a:t>minimally affects performance </a:t>
            </a:r>
            <a:r>
              <a:rPr lang="en-US" sz="3200" dirty="0" smtClean="0"/>
              <a:t>of concurrently-running applications</a:t>
            </a:r>
          </a:p>
          <a:p>
            <a:pPr marL="457200" lvl="1" indent="0">
              <a:buNone/>
            </a:pPr>
            <a:endParaRPr lang="en-US" b="1" dirty="0"/>
          </a:p>
        </p:txBody>
      </p:sp>
    </p:spTree>
    <p:extLst>
      <p:ext uri="{BB962C8B-B14F-4D97-AF65-F5344CB8AC3E}">
        <p14:creationId xmlns:p14="http://schemas.microsoft.com/office/powerpoint/2010/main" val="153985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64730" y="5840033"/>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64730" y="5347422"/>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64730" y="4851875"/>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73303" y="4407877"/>
            <a:ext cx="8094161" cy="3651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73992" y="2745179"/>
            <a:ext cx="8094161" cy="3243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71757" y="1852296"/>
            <a:ext cx="8799068" cy="477987"/>
          </a:xfrm>
          <a:prstGeom prst="rect">
            <a:avLst/>
          </a:prstGeom>
          <a:solidFill>
            <a:srgbClr val="53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70268" y="1340844"/>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64123" y="3143056"/>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65971" y="2370745"/>
            <a:ext cx="8102183" cy="324329"/>
          </a:xfrm>
          <a:prstGeom prst="rect">
            <a:avLst/>
          </a:prstGeom>
          <a:solidFill>
            <a:srgbClr val="53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3548" y="831660"/>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smtClean="0"/>
              <a:t>The DRAM Latency PUF Outline</a:t>
            </a:r>
            <a:endParaRPr lang="en-US" b="1" dirty="0"/>
          </a:p>
        </p:txBody>
      </p:sp>
      <p:sp>
        <p:nvSpPr>
          <p:cNvPr id="29" name="Rectangle 28"/>
          <p:cNvSpPr/>
          <p:nvPr/>
        </p:nvSpPr>
        <p:spPr>
          <a:xfrm>
            <a:off x="873992" y="4009292"/>
            <a:ext cx="8094161" cy="3587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65971" y="3634154"/>
            <a:ext cx="8102183" cy="3360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318753"/>
          </a:xfrm>
        </p:spPr>
        <p:txBody>
          <a:bodyPr/>
          <a:lstStyle/>
          <a:p>
            <a:pPr marL="0" indent="0">
              <a:buNone/>
            </a:pPr>
            <a:r>
              <a:rPr lang="en-US" sz="2800" dirty="0">
                <a:solidFill>
                  <a:schemeClr val="bg1"/>
                </a:solidFill>
              </a:rPr>
              <a:t>Motivation </a:t>
            </a:r>
            <a:endParaRPr lang="en-US" sz="2800" dirty="0" smtClean="0">
              <a:solidFill>
                <a:schemeClr val="bg1"/>
              </a:solidFill>
            </a:endParaRPr>
          </a:p>
          <a:p>
            <a:pPr marL="0" indent="0">
              <a:buNone/>
            </a:pPr>
            <a:r>
              <a:rPr lang="en-US" sz="2800" dirty="0" smtClean="0">
                <a:solidFill>
                  <a:schemeClr val="bg1"/>
                </a:solidFill>
              </a:rPr>
              <a:t>Effective PUF Characteristics</a:t>
            </a:r>
          </a:p>
          <a:p>
            <a:pPr marL="0" indent="0">
              <a:buNone/>
            </a:pPr>
            <a:r>
              <a:rPr lang="en-US" sz="2800" b="1" dirty="0">
                <a:solidFill>
                  <a:schemeClr val="bg1"/>
                </a:solidFill>
              </a:rPr>
              <a:t>DRAM Latency PUF</a:t>
            </a:r>
          </a:p>
          <a:p>
            <a:pPr marL="457200" lvl="1" indent="0">
              <a:buNone/>
            </a:pPr>
            <a:r>
              <a:rPr lang="en-US" sz="2400" b="1" dirty="0">
                <a:solidFill>
                  <a:schemeClr val="bg1"/>
                </a:solidFill>
              </a:rPr>
              <a:t>DRAM Operation</a:t>
            </a:r>
          </a:p>
          <a:p>
            <a:pPr marL="457200" lvl="1" indent="0">
              <a:buNone/>
            </a:pPr>
            <a:r>
              <a:rPr lang="en-US" sz="2400" dirty="0">
                <a:solidFill>
                  <a:schemeClr val="bg1"/>
                </a:solidFill>
              </a:rPr>
              <a:t>Key </a:t>
            </a:r>
            <a:r>
              <a:rPr lang="en-US" sz="2400" dirty="0" smtClean="0">
                <a:solidFill>
                  <a:schemeClr val="bg1"/>
                </a:solidFill>
              </a:rPr>
              <a:t>Idea</a:t>
            </a:r>
          </a:p>
          <a:p>
            <a:pPr marL="0" indent="0">
              <a:buNone/>
            </a:pPr>
            <a:r>
              <a:rPr lang="en-US" sz="2800" dirty="0" smtClean="0">
                <a:solidFill>
                  <a:schemeClr val="bg1"/>
                </a:solidFill>
              </a:rPr>
              <a:t>Prior Best DRAM PUF: DRAM Retention PUF</a:t>
            </a:r>
          </a:p>
          <a:p>
            <a:pPr marL="457200" lvl="1" indent="0">
              <a:buNone/>
            </a:pPr>
            <a:r>
              <a:rPr lang="en-US" sz="2400" dirty="0" smtClean="0">
                <a:solidFill>
                  <a:schemeClr val="bg1"/>
                </a:solidFill>
              </a:rPr>
              <a:t>DRAM Cell Retention</a:t>
            </a:r>
          </a:p>
          <a:p>
            <a:pPr marL="457200" lvl="1" indent="0">
              <a:buNone/>
            </a:pPr>
            <a:r>
              <a:rPr lang="en-US" sz="2400" dirty="0" smtClean="0">
                <a:solidFill>
                  <a:schemeClr val="bg1"/>
                </a:solidFill>
              </a:rPr>
              <a:t>Key Idea </a:t>
            </a:r>
          </a:p>
          <a:p>
            <a:pPr marL="457200" lvl="1" indent="0">
              <a:buNone/>
            </a:pPr>
            <a:r>
              <a:rPr lang="en-US" sz="2400" dirty="0" smtClean="0">
                <a:solidFill>
                  <a:schemeClr val="bg1"/>
                </a:solidFill>
              </a:rPr>
              <a:t>Weaknesses</a:t>
            </a:r>
          </a:p>
          <a:p>
            <a:pPr marL="0" indent="0">
              <a:buNone/>
            </a:pPr>
            <a:r>
              <a:rPr lang="en-US" sz="2800" dirty="0" smtClean="0">
                <a:solidFill>
                  <a:schemeClr val="bg1"/>
                </a:solidFill>
              </a:rPr>
              <a:t>Methodology</a:t>
            </a:r>
          </a:p>
          <a:p>
            <a:pPr marL="0" indent="0">
              <a:buNone/>
            </a:pPr>
            <a:r>
              <a:rPr lang="en-US" sz="2800" dirty="0" smtClean="0">
                <a:solidFill>
                  <a:schemeClr val="bg1"/>
                </a:solidFill>
              </a:rPr>
              <a:t>Results</a:t>
            </a:r>
          </a:p>
          <a:p>
            <a:pPr marL="0" indent="0">
              <a:buNone/>
            </a:pPr>
            <a:r>
              <a:rPr lang="en-US" sz="2800" dirty="0" smtClean="0">
                <a:solidFill>
                  <a:schemeClr val="bg1"/>
                </a:solidFill>
              </a:rPr>
              <a:t>Summary</a:t>
            </a:r>
            <a:endParaRPr lang="en-US" sz="2800" dirty="0">
              <a:solidFill>
                <a:schemeClr val="bg1"/>
              </a:solidFill>
            </a:endParaRPr>
          </a:p>
        </p:txBody>
      </p:sp>
    </p:spTree>
    <p:extLst>
      <p:ext uri="{BB962C8B-B14F-4D97-AF65-F5344CB8AC3E}">
        <p14:creationId xmlns:p14="http://schemas.microsoft.com/office/powerpoint/2010/main" val="8431941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DRAM Accesses and Failures</a:t>
            </a:r>
            <a:endParaRPr lang="en-US" b="1" dirty="0"/>
          </a:p>
        </p:txBody>
      </p:sp>
      <p:grpSp>
        <p:nvGrpSpPr>
          <p:cNvPr id="42" name="Group 41"/>
          <p:cNvGrpSpPr/>
          <p:nvPr/>
        </p:nvGrpSpPr>
        <p:grpSpPr>
          <a:xfrm>
            <a:off x="2832102" y="1392322"/>
            <a:ext cx="3577213" cy="3431477"/>
            <a:chOff x="6451817" y="73723"/>
            <a:chExt cx="2611796" cy="2369557"/>
          </a:xfrm>
        </p:grpSpPr>
        <p:grpSp>
          <p:nvGrpSpPr>
            <p:cNvPr id="32" name="Group 31"/>
            <p:cNvGrpSpPr/>
            <p:nvPr/>
          </p:nvGrpSpPr>
          <p:grpSpPr>
            <a:xfrm>
              <a:off x="6451817" y="73723"/>
              <a:ext cx="2611796" cy="2369557"/>
              <a:chOff x="-52931" y="1016557"/>
              <a:chExt cx="3471820" cy="2983179"/>
            </a:xfrm>
          </p:grpSpPr>
          <p:sp>
            <p:nvSpPr>
              <p:cNvPr id="5" name="Rectangle 4"/>
              <p:cNvSpPr/>
              <p:nvPr/>
            </p:nvSpPr>
            <p:spPr>
              <a:xfrm>
                <a:off x="-52931" y="1016557"/>
                <a:ext cx="1661221" cy="450157"/>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err="1" smtClean="0">
                    <a:solidFill>
                      <a:schemeClr val="tx1"/>
                    </a:solidFill>
                    <a:latin typeface="Cambria" panose="02040503050406030204" pitchFamily="18" charset="0"/>
                  </a:rPr>
                  <a:t>wordline</a:t>
                </a:r>
                <a:endParaRPr lang="en-US" sz="2000" i="1" dirty="0">
                  <a:solidFill>
                    <a:schemeClr val="tx1"/>
                  </a:solidFill>
                  <a:latin typeface="Cambria" panose="02040503050406030204" pitchFamily="18" charset="0"/>
                </a:endParaRPr>
              </a:p>
            </p:txBody>
          </p:sp>
          <p:cxnSp>
            <p:nvCxnSpPr>
              <p:cNvPr id="6" name="Straight Arrow Connector 5"/>
              <p:cNvCxnSpPr/>
              <p:nvPr/>
            </p:nvCxnSpPr>
            <p:spPr>
              <a:xfrm flipH="1">
                <a:off x="75991" y="1416479"/>
                <a:ext cx="3342898"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rot="5400000">
                <a:off x="-50765" y="3081226"/>
                <a:ext cx="1531246" cy="30577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mbria" panose="02040503050406030204" pitchFamily="18" charset="0"/>
                  </a:rPr>
                  <a:t>capacitor</a:t>
                </a:r>
                <a:endParaRPr lang="en-US" sz="2000" i="1" dirty="0">
                  <a:solidFill>
                    <a:schemeClr val="tx1"/>
                  </a:solidFill>
                  <a:latin typeface="Cambria" panose="02040503050406030204" pitchFamily="18" charset="0"/>
                </a:endParaRPr>
              </a:p>
            </p:txBody>
          </p:sp>
          <p:sp>
            <p:nvSpPr>
              <p:cNvPr id="8" name="Rectangle 7"/>
              <p:cNvSpPr/>
              <p:nvPr/>
            </p:nvSpPr>
            <p:spPr>
              <a:xfrm>
                <a:off x="606531" y="1493470"/>
                <a:ext cx="1470875" cy="42635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mbria" panose="02040503050406030204" pitchFamily="18" charset="0"/>
                  </a:rPr>
                  <a:t>a</a:t>
                </a:r>
                <a:r>
                  <a:rPr lang="en-US" sz="2000" i="1" dirty="0" smtClean="0">
                    <a:solidFill>
                      <a:schemeClr val="tx1"/>
                    </a:solidFill>
                    <a:latin typeface="Cambria" panose="02040503050406030204" pitchFamily="18" charset="0"/>
                  </a:rPr>
                  <a:t>ccess</a:t>
                </a:r>
                <a:endParaRPr lang="en-US" sz="2000" i="1" dirty="0">
                  <a:solidFill>
                    <a:schemeClr val="tx1"/>
                  </a:solidFill>
                  <a:latin typeface="Cambria" panose="02040503050406030204" pitchFamily="18" charset="0"/>
                </a:endParaRPr>
              </a:p>
            </p:txBody>
          </p:sp>
          <p:sp>
            <p:nvSpPr>
              <p:cNvPr id="9" name="Rectangle 8"/>
              <p:cNvSpPr/>
              <p:nvPr/>
            </p:nvSpPr>
            <p:spPr>
              <a:xfrm>
                <a:off x="215331" y="1677138"/>
                <a:ext cx="2214319" cy="60644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mbria" panose="02040503050406030204" pitchFamily="18" charset="0"/>
                  </a:rPr>
                  <a:t>transistor</a:t>
                </a:r>
                <a:endParaRPr lang="en-US" sz="2000" i="1" dirty="0">
                  <a:solidFill>
                    <a:schemeClr val="tx1"/>
                  </a:solidFill>
                  <a:latin typeface="Cambria" panose="02040503050406030204" pitchFamily="18" charset="0"/>
                </a:endParaRPr>
              </a:p>
            </p:txBody>
          </p:sp>
          <p:sp>
            <p:nvSpPr>
              <p:cNvPr id="10" name="Rectangle 9"/>
              <p:cNvSpPr/>
              <p:nvPr/>
            </p:nvSpPr>
            <p:spPr>
              <a:xfrm rot="5400000">
                <a:off x="2644744" y="2618138"/>
                <a:ext cx="1098348" cy="406119"/>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err="1" smtClean="0">
                    <a:solidFill>
                      <a:schemeClr val="tx1"/>
                    </a:solidFill>
                    <a:latin typeface="Cambria" panose="02040503050406030204" pitchFamily="18" charset="0"/>
                  </a:rPr>
                  <a:t>bitline</a:t>
                </a:r>
                <a:endParaRPr lang="en-US" sz="2000" i="1" dirty="0">
                  <a:solidFill>
                    <a:schemeClr val="tx1"/>
                  </a:solidFill>
                  <a:latin typeface="Cambria" panose="02040503050406030204" pitchFamily="18" charset="0"/>
                </a:endParaRPr>
              </a:p>
            </p:txBody>
          </p:sp>
          <p:cxnSp>
            <p:nvCxnSpPr>
              <p:cNvPr id="11" name="Straight Arrow Connector 10"/>
              <p:cNvCxnSpPr/>
              <p:nvPr/>
            </p:nvCxnSpPr>
            <p:spPr>
              <a:xfrm flipV="1">
                <a:off x="2988122" y="1033736"/>
                <a:ext cx="12312" cy="2369502"/>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180762" y="1713521"/>
                <a:ext cx="0" cy="15557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930379" y="1876304"/>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2429388" y="1987524"/>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930379" y="1987524"/>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429388" y="2247090"/>
                <a:ext cx="19316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737212" y="2247090"/>
                <a:ext cx="193167"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1930378" y="1987524"/>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180762" y="1416479"/>
                <a:ext cx="1" cy="3212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2622554" y="2247090"/>
                <a:ext cx="377880"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rot="5400000">
                <a:off x="1090561" y="2377314"/>
                <a:ext cx="774172" cy="519135"/>
              </a:xfrm>
              <a:prstGeom prst="bentConnector3">
                <a:avLst>
                  <a:gd name="adj1" fmla="val -293"/>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218079" y="3433619"/>
                <a:ext cx="0" cy="318185"/>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218079" y="3018265"/>
                <a:ext cx="0" cy="151697"/>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958515" y="3435119"/>
                <a:ext cx="519130"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958515" y="3169962"/>
                <a:ext cx="519130"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218079" y="3435120"/>
                <a:ext cx="0" cy="13017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41" name="Rectangle 40"/>
            <p:cNvSpPr/>
            <p:nvPr/>
          </p:nvSpPr>
          <p:spPr>
            <a:xfrm>
              <a:off x="8005235" y="1868211"/>
              <a:ext cx="1041895" cy="370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Sense Amplifier</a:t>
              </a:r>
              <a:endParaRPr lang="en-US" dirty="0"/>
            </a:p>
          </p:txBody>
        </p:sp>
      </p:grpSp>
      <p:cxnSp>
        <p:nvCxnSpPr>
          <p:cNvPr id="52" name="Straight Connector 51"/>
          <p:cNvCxnSpPr>
            <a:stCxn id="46" idx="3"/>
            <a:endCxn id="46" idx="3"/>
          </p:cNvCxnSpPr>
          <p:nvPr/>
        </p:nvCxnSpPr>
        <p:spPr>
          <a:xfrm>
            <a:off x="1028424" y="2191088"/>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23322" y="1960255"/>
            <a:ext cx="8458827" cy="3522955"/>
            <a:chOff x="124920" y="2084239"/>
            <a:chExt cx="8458827" cy="3522955"/>
          </a:xfrm>
        </p:grpSpPr>
        <p:grpSp>
          <p:nvGrpSpPr>
            <p:cNvPr id="75" name="Group 74"/>
            <p:cNvGrpSpPr/>
            <p:nvPr/>
          </p:nvGrpSpPr>
          <p:grpSpPr>
            <a:xfrm>
              <a:off x="124920" y="2084239"/>
              <a:ext cx="8458827" cy="3522955"/>
              <a:chOff x="124920" y="2084239"/>
              <a:chExt cx="8458827" cy="3522955"/>
            </a:xfrm>
          </p:grpSpPr>
          <p:cxnSp>
            <p:nvCxnSpPr>
              <p:cNvPr id="34" name="Straight Connector 33"/>
              <p:cNvCxnSpPr/>
              <p:nvPr/>
            </p:nvCxnSpPr>
            <p:spPr>
              <a:xfrm>
                <a:off x="1125415" y="2350939"/>
                <a:ext cx="0" cy="3153046"/>
              </a:xfrm>
              <a:prstGeom prst="line">
                <a:avLst/>
              </a:prstGeom>
              <a:ln>
                <a:solidFill>
                  <a:schemeClr val="tx1">
                    <a:lumMod val="50000"/>
                    <a:lumOff val="50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1125415" y="5495194"/>
                <a:ext cx="7458332" cy="197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54928" y="2084239"/>
                <a:ext cx="575094" cy="461665"/>
              </a:xfrm>
              <a:prstGeom prst="rect">
                <a:avLst/>
              </a:prstGeom>
              <a:noFill/>
            </p:spPr>
            <p:txBody>
              <a:bodyPr wrap="none" rtlCol="0">
                <a:spAutoFit/>
              </a:bodyPr>
              <a:lstStyle/>
              <a:p>
                <a:r>
                  <a:rPr lang="en-US" sz="2400" b="1" dirty="0" err="1" smtClean="0"/>
                  <a:t>V</a:t>
                </a:r>
                <a:r>
                  <a:rPr lang="en-US" sz="2400" b="1" baseline="-25000" dirty="0" err="1" smtClean="0"/>
                  <a:t>dd</a:t>
                </a:r>
                <a:endParaRPr lang="en-US" b="1" baseline="-25000" dirty="0"/>
              </a:p>
            </p:txBody>
          </p:sp>
          <p:sp>
            <p:nvSpPr>
              <p:cNvPr id="48" name="TextBox 47"/>
              <p:cNvSpPr txBox="1"/>
              <p:nvPr/>
            </p:nvSpPr>
            <p:spPr>
              <a:xfrm>
                <a:off x="124920" y="5145529"/>
                <a:ext cx="1036759" cy="461665"/>
              </a:xfrm>
              <a:prstGeom prst="rect">
                <a:avLst/>
              </a:prstGeom>
              <a:noFill/>
            </p:spPr>
            <p:txBody>
              <a:bodyPr wrap="none" rtlCol="0">
                <a:spAutoFit/>
              </a:bodyPr>
              <a:lstStyle/>
              <a:p>
                <a:r>
                  <a:rPr lang="en-US" sz="2400" b="1" dirty="0" smtClean="0"/>
                  <a:t>0.5 </a:t>
                </a:r>
                <a:r>
                  <a:rPr lang="en-US" sz="2400" b="1" dirty="0" err="1" smtClean="0"/>
                  <a:t>V</a:t>
                </a:r>
                <a:r>
                  <a:rPr lang="en-US" sz="2400" b="1" baseline="-25000" dirty="0" err="1" smtClean="0"/>
                  <a:t>dd</a:t>
                </a:r>
                <a:endParaRPr lang="en-US" sz="2400" b="1" baseline="-25000" dirty="0"/>
              </a:p>
            </p:txBody>
          </p:sp>
        </p:grpSp>
        <p:cxnSp>
          <p:nvCxnSpPr>
            <p:cNvPr id="54" name="Straight Connector 53"/>
            <p:cNvCxnSpPr/>
            <p:nvPr/>
          </p:nvCxnSpPr>
          <p:spPr>
            <a:xfrm flipH="1">
              <a:off x="1052944" y="2350939"/>
              <a:ext cx="13644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Straight Connector 56"/>
          <p:cNvCxnSpPr/>
          <p:nvPr/>
        </p:nvCxnSpPr>
        <p:spPr>
          <a:xfrm flipH="1" flipV="1">
            <a:off x="1019567" y="5357328"/>
            <a:ext cx="832821" cy="1006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1841501" y="4766362"/>
            <a:ext cx="1992208" cy="621453"/>
            <a:chOff x="1943099" y="4890346"/>
            <a:chExt cx="1992208" cy="621453"/>
          </a:xfrm>
        </p:grpSpPr>
        <p:sp>
          <p:nvSpPr>
            <p:cNvPr id="61" name="Freeform 60"/>
            <p:cNvSpPr/>
            <p:nvPr/>
          </p:nvSpPr>
          <p:spPr>
            <a:xfrm>
              <a:off x="1943099" y="4890346"/>
              <a:ext cx="1978661" cy="621453"/>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3378200" y="4897121"/>
              <a:ext cx="557107" cy="14604"/>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3804255" y="2186281"/>
            <a:ext cx="4523252" cy="2600929"/>
            <a:chOff x="1943099" y="4890346"/>
            <a:chExt cx="1992208" cy="621453"/>
          </a:xfrm>
        </p:grpSpPr>
        <p:sp>
          <p:nvSpPr>
            <p:cNvPr id="73" name="Freeform 72"/>
            <p:cNvSpPr/>
            <p:nvPr/>
          </p:nvSpPr>
          <p:spPr>
            <a:xfrm>
              <a:off x="1943099" y="4890346"/>
              <a:ext cx="1978661" cy="621453"/>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flipV="1">
              <a:off x="3757941" y="4892441"/>
              <a:ext cx="177366" cy="3234"/>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1217789" y="5371413"/>
            <a:ext cx="1247423" cy="632961"/>
            <a:chOff x="1319387" y="5523973"/>
            <a:chExt cx="1247423" cy="632961"/>
          </a:xfrm>
        </p:grpSpPr>
        <p:sp>
          <p:nvSpPr>
            <p:cNvPr id="82" name="Rounded Rectangle 81"/>
            <p:cNvSpPr/>
            <p:nvPr/>
          </p:nvSpPr>
          <p:spPr>
            <a:xfrm>
              <a:off x="1319387" y="5748719"/>
              <a:ext cx="1247423" cy="408215"/>
            </a:xfrm>
            <a:prstGeom prst="roundRect">
              <a:avLst>
                <a:gd name="adj" fmla="val 45216"/>
              </a:avLst>
            </a:prstGeom>
            <a:solidFill>
              <a:schemeClr val="accent1">
                <a:lumMod val="20000"/>
                <a:lumOff val="80000"/>
              </a:schemeClr>
            </a:solidFill>
            <a:ln w="444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cxnSp>
          <p:nvCxnSpPr>
            <p:cNvPr id="84" name="Straight Arrow Connector 83"/>
            <p:cNvCxnSpPr>
              <a:stCxn id="82" idx="0"/>
            </p:cNvCxnSpPr>
            <p:nvPr/>
          </p:nvCxnSpPr>
          <p:spPr>
            <a:xfrm flipH="1" flipV="1">
              <a:off x="1943098" y="5523973"/>
              <a:ext cx="1" cy="224746"/>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3187266" y="5369208"/>
            <a:ext cx="1247423" cy="629111"/>
            <a:chOff x="1319387" y="5492987"/>
            <a:chExt cx="1247423" cy="629111"/>
          </a:xfrm>
        </p:grpSpPr>
        <p:sp>
          <p:nvSpPr>
            <p:cNvPr id="87" name="Rounded Rectangle 86"/>
            <p:cNvSpPr/>
            <p:nvPr/>
          </p:nvSpPr>
          <p:spPr>
            <a:xfrm>
              <a:off x="1319387" y="5713883"/>
              <a:ext cx="1247423" cy="408215"/>
            </a:xfrm>
            <a:prstGeom prst="roundRect">
              <a:avLst>
                <a:gd name="adj" fmla="val 45216"/>
              </a:avLst>
            </a:prstGeom>
            <a:solidFill>
              <a:schemeClr val="accent1">
                <a:lumMod val="20000"/>
                <a:lumOff val="80000"/>
              </a:schemeClr>
            </a:solidFill>
            <a:ln w="444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cxnSp>
          <p:nvCxnSpPr>
            <p:cNvPr id="88" name="Straight Arrow Connector 87"/>
            <p:cNvCxnSpPr>
              <a:stCxn id="87" idx="0"/>
            </p:cNvCxnSpPr>
            <p:nvPr/>
          </p:nvCxnSpPr>
          <p:spPr>
            <a:xfrm flipH="1" flipV="1">
              <a:off x="1943098" y="5492987"/>
              <a:ext cx="1" cy="220896"/>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7831197" y="5385225"/>
            <a:ext cx="913694" cy="632961"/>
            <a:chOff x="1217789" y="5523973"/>
            <a:chExt cx="1467950" cy="632961"/>
          </a:xfrm>
        </p:grpSpPr>
        <p:sp>
          <p:nvSpPr>
            <p:cNvPr id="90" name="Rounded Rectangle 89"/>
            <p:cNvSpPr/>
            <p:nvPr/>
          </p:nvSpPr>
          <p:spPr>
            <a:xfrm>
              <a:off x="1217789" y="5748719"/>
              <a:ext cx="1467950" cy="408215"/>
            </a:xfrm>
            <a:prstGeom prst="roundRect">
              <a:avLst>
                <a:gd name="adj" fmla="val 45216"/>
              </a:avLst>
            </a:prstGeom>
            <a:solidFill>
              <a:schemeClr val="accent1">
                <a:lumMod val="20000"/>
                <a:lumOff val="80000"/>
              </a:schemeClr>
            </a:solidFill>
            <a:ln w="444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cxnSp>
          <p:nvCxnSpPr>
            <p:cNvPr id="91" name="Straight Arrow Connector 90"/>
            <p:cNvCxnSpPr/>
            <p:nvPr/>
          </p:nvCxnSpPr>
          <p:spPr>
            <a:xfrm flipH="1" flipV="1">
              <a:off x="1943098" y="5523973"/>
              <a:ext cx="1" cy="224746"/>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3" name="Straight Connector 92"/>
          <p:cNvCxnSpPr/>
          <p:nvPr/>
        </p:nvCxnSpPr>
        <p:spPr>
          <a:xfrm>
            <a:off x="1028424" y="2772258"/>
            <a:ext cx="7299083" cy="0"/>
          </a:xfrm>
          <a:prstGeom prst="line">
            <a:avLst/>
          </a:prstGeom>
          <a:ln w="19050">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1841090" y="2012313"/>
            <a:ext cx="6477521" cy="3370363"/>
            <a:chOff x="1841090" y="2136297"/>
            <a:chExt cx="6477521" cy="3370363"/>
          </a:xfrm>
        </p:grpSpPr>
        <p:sp>
          <p:nvSpPr>
            <p:cNvPr id="99" name="Freeform 98"/>
            <p:cNvSpPr/>
            <p:nvPr/>
          </p:nvSpPr>
          <p:spPr>
            <a:xfrm>
              <a:off x="1841090" y="4736123"/>
              <a:ext cx="1984630" cy="770537"/>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p:cNvGrpSpPr/>
            <p:nvPr/>
          </p:nvGrpSpPr>
          <p:grpSpPr>
            <a:xfrm>
              <a:off x="3827782" y="2136297"/>
              <a:ext cx="4490829" cy="2615285"/>
              <a:chOff x="1943099" y="4890346"/>
              <a:chExt cx="1992208" cy="621453"/>
            </a:xfrm>
          </p:grpSpPr>
          <p:sp>
            <p:nvSpPr>
              <p:cNvPr id="111" name="Freeform 110"/>
              <p:cNvSpPr/>
              <p:nvPr/>
            </p:nvSpPr>
            <p:spPr>
              <a:xfrm>
                <a:off x="1943099" y="4890346"/>
                <a:ext cx="1978661" cy="621453"/>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11"/>
              <p:cNvCxnSpPr/>
              <p:nvPr/>
            </p:nvCxnSpPr>
            <p:spPr>
              <a:xfrm flipV="1">
                <a:off x="3757941" y="4892441"/>
                <a:ext cx="177366" cy="323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124" name="Group 123"/>
          <p:cNvGrpSpPr/>
          <p:nvPr/>
        </p:nvGrpSpPr>
        <p:grpSpPr>
          <a:xfrm>
            <a:off x="1854349" y="2416908"/>
            <a:ext cx="6433695" cy="2938510"/>
            <a:chOff x="1854349" y="2629912"/>
            <a:chExt cx="6433695" cy="2849490"/>
          </a:xfrm>
        </p:grpSpPr>
        <p:sp>
          <p:nvSpPr>
            <p:cNvPr id="96" name="Freeform 95"/>
            <p:cNvSpPr/>
            <p:nvPr/>
          </p:nvSpPr>
          <p:spPr>
            <a:xfrm>
              <a:off x="1854349" y="5150224"/>
              <a:ext cx="1969064" cy="329178"/>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3823287" y="2629912"/>
              <a:ext cx="4464757" cy="2524734"/>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p:cNvGrpSpPr/>
          <p:nvPr/>
        </p:nvGrpSpPr>
        <p:grpSpPr>
          <a:xfrm>
            <a:off x="1847591" y="2683952"/>
            <a:ext cx="6440499" cy="2685256"/>
            <a:chOff x="1847591" y="2807936"/>
            <a:chExt cx="6440499" cy="2685256"/>
          </a:xfrm>
        </p:grpSpPr>
        <p:sp>
          <p:nvSpPr>
            <p:cNvPr id="105" name="Freeform 104"/>
            <p:cNvSpPr/>
            <p:nvPr/>
          </p:nvSpPr>
          <p:spPr>
            <a:xfrm>
              <a:off x="1847591" y="5252224"/>
              <a:ext cx="1988429" cy="240968"/>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3830037" y="2807936"/>
              <a:ext cx="4458053" cy="2450520"/>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TextBox 125"/>
          <p:cNvSpPr txBox="1"/>
          <p:nvPr/>
        </p:nvSpPr>
        <p:spPr>
          <a:xfrm rot="16200000">
            <a:off x="-768384" y="3545155"/>
            <a:ext cx="2113912" cy="461665"/>
          </a:xfrm>
          <a:prstGeom prst="rect">
            <a:avLst/>
          </a:prstGeom>
          <a:noFill/>
        </p:spPr>
        <p:txBody>
          <a:bodyPr wrap="none" rtlCol="0">
            <a:spAutoFit/>
          </a:bodyPr>
          <a:lstStyle/>
          <a:p>
            <a:r>
              <a:rPr lang="en-US" sz="2400" b="1" dirty="0" err="1" smtClean="0"/>
              <a:t>Bitline</a:t>
            </a:r>
            <a:r>
              <a:rPr lang="en-US" sz="2400" b="1" dirty="0" smtClean="0"/>
              <a:t> Voltage</a:t>
            </a:r>
          </a:p>
        </p:txBody>
      </p:sp>
      <p:sp>
        <p:nvSpPr>
          <p:cNvPr id="127" name="TextBox 126"/>
          <p:cNvSpPr txBox="1"/>
          <p:nvPr/>
        </p:nvSpPr>
        <p:spPr>
          <a:xfrm>
            <a:off x="4283811" y="5324737"/>
            <a:ext cx="817853" cy="461665"/>
          </a:xfrm>
          <a:prstGeom prst="rect">
            <a:avLst/>
          </a:prstGeom>
          <a:noFill/>
        </p:spPr>
        <p:txBody>
          <a:bodyPr wrap="none" rtlCol="0">
            <a:spAutoFit/>
          </a:bodyPr>
          <a:lstStyle/>
          <a:p>
            <a:r>
              <a:rPr lang="en-US" sz="2400" b="1" dirty="0" smtClean="0"/>
              <a:t>Time</a:t>
            </a:r>
          </a:p>
        </p:txBody>
      </p:sp>
      <p:sp>
        <p:nvSpPr>
          <p:cNvPr id="128" name="TextBox 127"/>
          <p:cNvSpPr txBox="1"/>
          <p:nvPr/>
        </p:nvSpPr>
        <p:spPr>
          <a:xfrm>
            <a:off x="1549195" y="2746288"/>
            <a:ext cx="1888850" cy="707886"/>
          </a:xfrm>
          <a:prstGeom prst="rect">
            <a:avLst/>
          </a:prstGeom>
          <a:noFill/>
        </p:spPr>
        <p:txBody>
          <a:bodyPr wrap="none" rtlCol="0">
            <a:spAutoFit/>
          </a:bodyPr>
          <a:lstStyle/>
          <a:p>
            <a:pPr algn="ctr"/>
            <a:r>
              <a:rPr lang="en-US" sz="2000" i="1" dirty="0" smtClean="0">
                <a:solidFill>
                  <a:schemeClr val="bg1">
                    <a:lumMod val="50000"/>
                  </a:schemeClr>
                </a:solidFill>
              </a:rPr>
              <a:t>Ready to Access </a:t>
            </a:r>
          </a:p>
          <a:p>
            <a:pPr algn="ctr"/>
            <a:r>
              <a:rPr lang="en-US" sz="2000" i="1" dirty="0" smtClean="0">
                <a:solidFill>
                  <a:schemeClr val="bg1">
                    <a:lumMod val="50000"/>
                  </a:schemeClr>
                </a:solidFill>
              </a:rPr>
              <a:t>Voltage Level</a:t>
            </a:r>
            <a:endParaRPr lang="en-US" sz="2000" i="1" dirty="0">
              <a:solidFill>
                <a:schemeClr val="bg1">
                  <a:lumMod val="50000"/>
                </a:schemeClr>
              </a:solidFill>
            </a:endParaRPr>
          </a:p>
        </p:txBody>
      </p:sp>
      <p:cxnSp>
        <p:nvCxnSpPr>
          <p:cNvPr id="130" name="Straight Connector 129"/>
          <p:cNvCxnSpPr/>
          <p:nvPr/>
        </p:nvCxnSpPr>
        <p:spPr>
          <a:xfrm>
            <a:off x="1824205" y="6180963"/>
            <a:ext cx="6442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283457" y="6094196"/>
            <a:ext cx="5376" cy="18285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4666205" y="6196174"/>
            <a:ext cx="644920" cy="461665"/>
          </a:xfrm>
          <a:prstGeom prst="rect">
            <a:avLst/>
          </a:prstGeom>
          <a:noFill/>
        </p:spPr>
        <p:txBody>
          <a:bodyPr wrap="none" rtlCol="0">
            <a:spAutoFit/>
          </a:bodyPr>
          <a:lstStyle/>
          <a:p>
            <a:r>
              <a:rPr lang="en-US" sz="2400" b="1" dirty="0" err="1">
                <a:solidFill>
                  <a:schemeClr val="accent1">
                    <a:lumMod val="50000"/>
                  </a:schemeClr>
                </a:solidFill>
              </a:rPr>
              <a:t>t</a:t>
            </a:r>
            <a:r>
              <a:rPr lang="en-US" sz="2400" b="1" baseline="-25000" dirty="0" err="1" smtClean="0">
                <a:solidFill>
                  <a:schemeClr val="accent1">
                    <a:lumMod val="50000"/>
                  </a:schemeClr>
                </a:solidFill>
              </a:rPr>
              <a:t>RCD</a:t>
            </a:r>
            <a:endParaRPr lang="en-US" sz="2400" b="1" baseline="-25000" dirty="0" smtClean="0">
              <a:solidFill>
                <a:schemeClr val="accent1">
                  <a:lumMod val="50000"/>
                </a:schemeClr>
              </a:solidFill>
            </a:endParaRPr>
          </a:p>
        </p:txBody>
      </p:sp>
      <p:cxnSp>
        <p:nvCxnSpPr>
          <p:cNvPr id="140" name="Straight Connector 139"/>
          <p:cNvCxnSpPr/>
          <p:nvPr/>
        </p:nvCxnSpPr>
        <p:spPr>
          <a:xfrm>
            <a:off x="1845276" y="6096125"/>
            <a:ext cx="5376" cy="182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4959721" y="1714969"/>
            <a:ext cx="3339343" cy="69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8292766" y="1628202"/>
            <a:ext cx="5376" cy="182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4951266" y="1620465"/>
            <a:ext cx="5376" cy="18285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5821574" y="1326132"/>
            <a:ext cx="1615635" cy="461665"/>
          </a:xfrm>
          <a:prstGeom prst="rect">
            <a:avLst/>
          </a:prstGeom>
          <a:noFill/>
        </p:spPr>
        <p:txBody>
          <a:bodyPr wrap="none" rtlCol="0">
            <a:spAutoFit/>
          </a:bodyPr>
          <a:lstStyle/>
          <a:p>
            <a:r>
              <a:rPr lang="en-US" sz="2400" b="1" i="1" dirty="0" err="1" smtClean="0">
                <a:solidFill>
                  <a:schemeClr val="accent1">
                    <a:lumMod val="50000"/>
                  </a:schemeClr>
                </a:solidFill>
              </a:rPr>
              <a:t>Guardband</a:t>
            </a:r>
            <a:endParaRPr lang="en-US" sz="2400" b="1" i="1" baseline="-25000" dirty="0" smtClean="0">
              <a:solidFill>
                <a:schemeClr val="accent1">
                  <a:lumMod val="50000"/>
                </a:schemeClr>
              </a:solidFill>
            </a:endParaRPr>
          </a:p>
        </p:txBody>
      </p:sp>
      <p:sp>
        <p:nvSpPr>
          <p:cNvPr id="148" name="TextBox 147"/>
          <p:cNvSpPr txBox="1"/>
          <p:nvPr/>
        </p:nvSpPr>
        <p:spPr>
          <a:xfrm>
            <a:off x="5375431" y="2927620"/>
            <a:ext cx="3232977" cy="1569660"/>
          </a:xfrm>
          <a:prstGeom prst="rect">
            <a:avLst/>
          </a:prstGeom>
          <a:noFill/>
        </p:spPr>
        <p:txBody>
          <a:bodyPr wrap="square" rtlCol="0">
            <a:spAutoFit/>
          </a:bodyPr>
          <a:lstStyle/>
          <a:p>
            <a:r>
              <a:rPr lang="en-US" sz="2400" b="1" i="1" dirty="0" smtClean="0">
                <a:solidFill>
                  <a:schemeClr val="accent5"/>
                </a:solidFill>
              </a:rPr>
              <a:t>Process variation </a:t>
            </a:r>
            <a:r>
              <a:rPr lang="en-US" sz="2400" b="1" i="1" dirty="0" smtClean="0"/>
              <a:t>during manufacturing results in cells having </a:t>
            </a:r>
            <a:r>
              <a:rPr lang="en-US" sz="2400" b="1" i="1" dirty="0" smtClean="0">
                <a:solidFill>
                  <a:schemeClr val="accent6">
                    <a:lumMod val="75000"/>
                  </a:schemeClr>
                </a:solidFill>
              </a:rPr>
              <a:t>unique </a:t>
            </a:r>
            <a:r>
              <a:rPr lang="en-US" sz="2400" b="1" i="1" dirty="0" smtClean="0"/>
              <a:t>behavior</a:t>
            </a:r>
            <a:endParaRPr lang="en-US" sz="2400" b="1" i="1" dirty="0"/>
          </a:p>
        </p:txBody>
      </p:sp>
      <p:sp>
        <p:nvSpPr>
          <p:cNvPr id="149" name="TextBox 148"/>
          <p:cNvSpPr txBox="1"/>
          <p:nvPr/>
        </p:nvSpPr>
        <p:spPr>
          <a:xfrm>
            <a:off x="382838" y="2515455"/>
            <a:ext cx="685829" cy="461665"/>
          </a:xfrm>
          <a:prstGeom prst="rect">
            <a:avLst/>
          </a:prstGeom>
          <a:noFill/>
        </p:spPr>
        <p:txBody>
          <a:bodyPr wrap="none" rtlCol="0">
            <a:spAutoFit/>
          </a:bodyPr>
          <a:lstStyle/>
          <a:p>
            <a:r>
              <a:rPr lang="en-US" sz="2400" b="1" smtClean="0"/>
              <a:t>V</a:t>
            </a:r>
            <a:r>
              <a:rPr lang="en-US" sz="2400" b="1" baseline="-25000" smtClean="0"/>
              <a:t>min</a:t>
            </a:r>
            <a:endParaRPr lang="en-US" b="1" baseline="-25000" dirty="0"/>
          </a:p>
        </p:txBody>
      </p:sp>
      <p:sp>
        <p:nvSpPr>
          <p:cNvPr id="150" name="Rectangle 149"/>
          <p:cNvSpPr/>
          <p:nvPr/>
        </p:nvSpPr>
        <p:spPr>
          <a:xfrm>
            <a:off x="1247792" y="5591792"/>
            <a:ext cx="1196033" cy="400110"/>
          </a:xfrm>
          <a:prstGeom prst="rect">
            <a:avLst/>
          </a:prstGeom>
        </p:spPr>
        <p:txBody>
          <a:bodyPr wrap="none">
            <a:spAutoFit/>
          </a:bodyPr>
          <a:lstStyle/>
          <a:p>
            <a:r>
              <a:rPr lang="en-US" sz="2000" b="1" dirty="0"/>
              <a:t>ACTIVATE</a:t>
            </a:r>
            <a:endParaRPr lang="en-US" sz="2000" dirty="0"/>
          </a:p>
        </p:txBody>
      </p:sp>
      <p:sp>
        <p:nvSpPr>
          <p:cNvPr id="151" name="Rectangle 150"/>
          <p:cNvSpPr/>
          <p:nvPr/>
        </p:nvSpPr>
        <p:spPr>
          <a:xfrm>
            <a:off x="3186072" y="5592664"/>
            <a:ext cx="1236365" cy="400110"/>
          </a:xfrm>
          <a:prstGeom prst="rect">
            <a:avLst/>
          </a:prstGeom>
        </p:spPr>
        <p:txBody>
          <a:bodyPr wrap="none">
            <a:spAutoFit/>
          </a:bodyPr>
          <a:lstStyle/>
          <a:p>
            <a:pPr algn="ctr"/>
            <a:r>
              <a:rPr lang="en-US" sz="2000" b="1" dirty="0"/>
              <a:t>SA Enable</a:t>
            </a:r>
          </a:p>
        </p:txBody>
      </p:sp>
      <p:sp>
        <p:nvSpPr>
          <p:cNvPr id="152" name="Rectangle 151"/>
          <p:cNvSpPr/>
          <p:nvPr/>
        </p:nvSpPr>
        <p:spPr>
          <a:xfrm>
            <a:off x="7898506" y="5618076"/>
            <a:ext cx="768287" cy="400110"/>
          </a:xfrm>
          <a:prstGeom prst="rect">
            <a:avLst/>
          </a:prstGeom>
        </p:spPr>
        <p:txBody>
          <a:bodyPr wrap="none">
            <a:spAutoFit/>
          </a:bodyPr>
          <a:lstStyle/>
          <a:p>
            <a:r>
              <a:rPr lang="en-US" sz="2000" b="1" dirty="0"/>
              <a:t>READ</a:t>
            </a:r>
            <a:endParaRPr lang="en-US" sz="2000" dirty="0"/>
          </a:p>
        </p:txBody>
      </p:sp>
      <p:grpSp>
        <p:nvGrpSpPr>
          <p:cNvPr id="157" name="Group 156"/>
          <p:cNvGrpSpPr/>
          <p:nvPr/>
        </p:nvGrpSpPr>
        <p:grpSpPr>
          <a:xfrm>
            <a:off x="8307785" y="1707445"/>
            <a:ext cx="808683" cy="1270815"/>
            <a:chOff x="8307785" y="1707445"/>
            <a:chExt cx="808683" cy="1270815"/>
          </a:xfrm>
        </p:grpSpPr>
        <p:sp>
          <p:nvSpPr>
            <p:cNvPr id="154" name="TextBox 153"/>
            <p:cNvSpPr txBox="1"/>
            <p:nvPr/>
          </p:nvSpPr>
          <p:spPr>
            <a:xfrm>
              <a:off x="8337850" y="2608928"/>
              <a:ext cx="726417" cy="369332"/>
            </a:xfrm>
            <a:prstGeom prst="rect">
              <a:avLst/>
            </a:prstGeom>
            <a:noFill/>
          </p:spPr>
          <p:txBody>
            <a:bodyPr wrap="none" rtlCol="0">
              <a:spAutoFit/>
            </a:bodyPr>
            <a:lstStyle/>
            <a:p>
              <a:r>
                <a:rPr lang="en-US" b="1" dirty="0" smtClean="0">
                  <a:solidFill>
                    <a:srgbClr val="C00000"/>
                  </a:solidFill>
                </a:rPr>
                <a:t>Weak</a:t>
              </a:r>
              <a:endParaRPr lang="en-US" b="1" dirty="0">
                <a:solidFill>
                  <a:srgbClr val="C00000"/>
                </a:solidFill>
              </a:endParaRPr>
            </a:p>
          </p:txBody>
        </p:sp>
        <p:sp>
          <p:nvSpPr>
            <p:cNvPr id="155" name="TextBox 154"/>
            <p:cNvSpPr txBox="1"/>
            <p:nvPr/>
          </p:nvSpPr>
          <p:spPr>
            <a:xfrm>
              <a:off x="8307785" y="1707445"/>
              <a:ext cx="808683" cy="369332"/>
            </a:xfrm>
            <a:prstGeom prst="rect">
              <a:avLst/>
            </a:prstGeom>
            <a:noFill/>
          </p:spPr>
          <p:txBody>
            <a:bodyPr wrap="none" rtlCol="0">
              <a:spAutoFit/>
            </a:bodyPr>
            <a:lstStyle/>
            <a:p>
              <a:r>
                <a:rPr lang="en-US" b="1" dirty="0" smtClean="0">
                  <a:solidFill>
                    <a:schemeClr val="accent6">
                      <a:lumMod val="75000"/>
                    </a:schemeClr>
                  </a:solidFill>
                </a:rPr>
                <a:t>Strong</a:t>
              </a:r>
              <a:endParaRPr lang="en-US" b="1" dirty="0">
                <a:solidFill>
                  <a:schemeClr val="accent6">
                    <a:lumMod val="75000"/>
                  </a:schemeClr>
                </a:solidFill>
              </a:endParaRPr>
            </a:p>
          </p:txBody>
        </p:sp>
        <p:sp>
          <p:nvSpPr>
            <p:cNvPr id="156" name="Up-Down Arrow 155"/>
            <p:cNvSpPr/>
            <p:nvPr/>
          </p:nvSpPr>
          <p:spPr>
            <a:xfrm>
              <a:off x="8495456" y="2021129"/>
              <a:ext cx="411204" cy="653231"/>
            </a:xfrm>
            <a:prstGeom prst="upDownArrow">
              <a:avLst>
                <a:gd name="adj1" fmla="val 45113"/>
                <a:gd name="adj2" fmla="val 50000"/>
              </a:avLst>
            </a:prstGeom>
            <a:gradFill flip="none" rotWithShape="1">
              <a:gsLst>
                <a:gs pos="0">
                  <a:srgbClr val="C00000"/>
                </a:gs>
                <a:gs pos="70000">
                  <a:schemeClr val="accent6">
                    <a:lumMod val="98000"/>
                    <a:lumOff val="2000"/>
                  </a:schemeClr>
                </a:gs>
                <a:gs pos="100000">
                  <a:schemeClr val="accent6"/>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1196078" y="3889997"/>
            <a:ext cx="2284536" cy="720391"/>
            <a:chOff x="1196078" y="3889997"/>
            <a:chExt cx="2284536" cy="720391"/>
          </a:xfrm>
        </p:grpSpPr>
        <p:sp>
          <p:nvSpPr>
            <p:cNvPr id="3" name="TextBox 2"/>
            <p:cNvSpPr txBox="1"/>
            <p:nvPr/>
          </p:nvSpPr>
          <p:spPr>
            <a:xfrm>
              <a:off x="1196078" y="3889997"/>
              <a:ext cx="2284536" cy="369332"/>
            </a:xfrm>
            <a:prstGeom prst="rect">
              <a:avLst/>
            </a:prstGeom>
            <a:noFill/>
          </p:spPr>
          <p:txBody>
            <a:bodyPr wrap="none" rtlCol="0">
              <a:spAutoFit/>
            </a:bodyPr>
            <a:lstStyle/>
            <a:p>
              <a:r>
                <a:rPr lang="en-US" i="1" dirty="0" err="1" smtClean="0">
                  <a:solidFill>
                    <a:schemeClr val="accent5"/>
                  </a:solidFill>
                </a:rPr>
                <a:t>Bitline</a:t>
              </a:r>
              <a:r>
                <a:rPr lang="en-US" i="1" dirty="0" smtClean="0">
                  <a:solidFill>
                    <a:schemeClr val="accent5"/>
                  </a:solidFill>
                </a:rPr>
                <a:t> Charge Sharing</a:t>
              </a:r>
              <a:endParaRPr lang="en-US" i="1" dirty="0">
                <a:solidFill>
                  <a:schemeClr val="accent5"/>
                </a:solidFill>
              </a:endParaRPr>
            </a:p>
          </p:txBody>
        </p:sp>
        <p:cxnSp>
          <p:nvCxnSpPr>
            <p:cNvPr id="27" name="Straight Arrow Connector 26"/>
            <p:cNvCxnSpPr>
              <a:stCxn id="3" idx="2"/>
            </p:cNvCxnSpPr>
            <p:nvPr/>
          </p:nvCxnSpPr>
          <p:spPr>
            <a:xfrm>
              <a:off x="2338346" y="4259329"/>
              <a:ext cx="277475" cy="351059"/>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1334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2795 -0.00671 L -0.23073 -0.19907 " pathEditMode="relative" rAng="0" ptsTypes="AA">
                                      <p:cBhvr>
                                        <p:cTn id="10" dur="1000" fill="hold"/>
                                        <p:tgtEl>
                                          <p:spTgt spid="42"/>
                                        </p:tgtEl>
                                        <p:attrNameLst>
                                          <p:attrName>ppt_x</p:attrName>
                                          <p:attrName>ppt_y</p:attrName>
                                        </p:attrNameLst>
                                      </p:cBhvr>
                                      <p:rCtr x="-12934" y="-9630"/>
                                    </p:animMotion>
                                  </p:childTnLst>
                                </p:cTn>
                              </p:par>
                              <p:par>
                                <p:cTn id="11" presetID="6" presetClass="emph" presetSubtype="0" fill="hold" nodeType="withEffect">
                                  <p:stCondLst>
                                    <p:cond delay="0"/>
                                  </p:stCondLst>
                                  <p:childTnLst>
                                    <p:animScale>
                                      <p:cBhvr>
                                        <p:cTn id="12" dur="1000" fill="hold"/>
                                        <p:tgtEl>
                                          <p:spTgt spid="42"/>
                                        </p:tgtEl>
                                      </p:cBhvr>
                                      <p:by x="60000" y="60000"/>
                                    </p:animScale>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left)">
                                      <p:cBhvr>
                                        <p:cTn id="25" dur="1000"/>
                                        <p:tgtEl>
                                          <p:spTgt spid="57"/>
                                        </p:tgtEl>
                                      </p:cBhvr>
                                    </p:animEffect>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childTnLst>
                          </p:cTn>
                        </p:par>
                        <p:par>
                          <p:cTn id="38" fill="hold">
                            <p:stCondLst>
                              <p:cond delay="1000"/>
                            </p:stCondLst>
                            <p:childTnLst>
                              <p:par>
                                <p:cTn id="39" presetID="1" presetClass="entr" presetSubtype="0" fill="hold" nodeType="after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wipe(left)">
                                      <p:cBhvr>
                                        <p:cTn id="47" dur="1000"/>
                                        <p:tgtEl>
                                          <p:spTgt spid="72"/>
                                        </p:tgtEl>
                                      </p:cBhvr>
                                    </p:animEffect>
                                  </p:childTnLst>
                                </p:cTn>
                              </p:par>
                            </p:childTnLst>
                          </p:cTn>
                        </p:par>
                        <p:par>
                          <p:cTn id="48" fill="hold">
                            <p:stCondLst>
                              <p:cond delay="1000"/>
                            </p:stCondLst>
                            <p:childTnLst>
                              <p:par>
                                <p:cTn id="49" presetID="1" presetClass="entr" presetSubtype="0" fill="hold" nodeType="after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 nodeType="clickEffect">
                                  <p:stCondLst>
                                    <p:cond delay="0"/>
                                  </p:stCondLst>
                                  <p:childTnLst>
                                    <p:set>
                                      <p:cBhvr>
                                        <p:cTn id="56" dur="1" fill="hold">
                                          <p:stCondLst>
                                            <p:cond delay="0"/>
                                          </p:stCondLst>
                                        </p:cTn>
                                        <p:tgtEl>
                                          <p:spTgt spid="1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93"/>
                                        </p:tgtEl>
                                        <p:attrNameLst>
                                          <p:attrName>style.visibility</p:attrName>
                                        </p:attrNameLst>
                                      </p:cBhvr>
                                      <p:to>
                                        <p:strVal val="visible"/>
                                      </p:to>
                                    </p:set>
                                    <p:animEffect transition="in" filter="wipe(left)">
                                      <p:cBhvr>
                                        <p:cTn id="67" dur="500"/>
                                        <p:tgtEl>
                                          <p:spTgt spid="93"/>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28"/>
                                        </p:tgtEl>
                                        <p:attrNameLst>
                                          <p:attrName>style.visibility</p:attrName>
                                        </p:attrNameLst>
                                      </p:cBhvr>
                                      <p:to>
                                        <p:strVal val="visible"/>
                                      </p:to>
                                    </p:set>
                                    <p:animEffect transition="in" filter="wipe(left)">
                                      <p:cBhvr>
                                        <p:cTn id="70" dur="500"/>
                                        <p:tgtEl>
                                          <p:spTgt spid="128"/>
                                        </p:tgtEl>
                                      </p:cBhvr>
                                    </p:animEffect>
                                  </p:childTnLst>
                                </p:cTn>
                              </p:par>
                              <p:par>
                                <p:cTn id="71" presetID="1" presetClass="entr" presetSubtype="0" fill="hold" grpId="0" nodeType="withEffect">
                                  <p:stCondLst>
                                    <p:cond delay="0"/>
                                  </p:stCondLst>
                                  <p:childTnLst>
                                    <p:set>
                                      <p:cBhvr>
                                        <p:cTn id="72" dur="1" fill="hold">
                                          <p:stCondLst>
                                            <p:cond delay="0"/>
                                          </p:stCondLst>
                                        </p:cTn>
                                        <p:tgtEl>
                                          <p:spTgt spid="14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4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43"/>
                                        </p:tgtEl>
                                        <p:attrNameLst>
                                          <p:attrName>style.visibility</p:attrName>
                                        </p:attrNameLst>
                                      </p:cBhvr>
                                      <p:to>
                                        <p:strVal val="visible"/>
                                      </p:to>
                                    </p:set>
                                  </p:childTnLst>
                                </p:cTn>
                              </p:par>
                              <p:par>
                                <p:cTn id="81" presetID="1" presetClass="entr" presetSubtype="0" fill="hold" grpId="1" nodeType="withEffect">
                                  <p:stCondLst>
                                    <p:cond delay="0"/>
                                  </p:stCondLst>
                                  <p:childTnLst>
                                    <p:set>
                                      <p:cBhvr>
                                        <p:cTn id="82" dur="1" fill="hold">
                                          <p:stCondLst>
                                            <p:cond delay="0"/>
                                          </p:stCondLst>
                                        </p:cTn>
                                        <p:tgtEl>
                                          <p:spTgt spid="14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25"/>
                                        </p:tgtEl>
                                        <p:attrNameLst>
                                          <p:attrName>style.visibility</p:attrName>
                                        </p:attrNameLst>
                                      </p:cBhvr>
                                      <p:to>
                                        <p:strVal val="visible"/>
                                      </p:to>
                                    </p:set>
                                    <p:animEffect transition="in" filter="wipe(left)">
                                      <p:cBhvr>
                                        <p:cTn id="87" dur="3000"/>
                                        <p:tgtEl>
                                          <p:spTgt spid="125"/>
                                        </p:tgtEl>
                                      </p:cBhvr>
                                    </p:animEffect>
                                  </p:childTnLst>
                                </p:cTn>
                              </p:par>
                              <p:par>
                                <p:cTn id="88" presetID="22" presetClass="entr" presetSubtype="8" fill="hold" nodeType="withEffect">
                                  <p:stCondLst>
                                    <p:cond delay="2000"/>
                                  </p:stCondLst>
                                  <p:childTnLst>
                                    <p:set>
                                      <p:cBhvr>
                                        <p:cTn id="89" dur="1" fill="hold">
                                          <p:stCondLst>
                                            <p:cond delay="0"/>
                                          </p:stCondLst>
                                        </p:cTn>
                                        <p:tgtEl>
                                          <p:spTgt spid="124"/>
                                        </p:tgtEl>
                                        <p:attrNameLst>
                                          <p:attrName>style.visibility</p:attrName>
                                        </p:attrNameLst>
                                      </p:cBhvr>
                                      <p:to>
                                        <p:strVal val="visible"/>
                                      </p:to>
                                    </p:set>
                                    <p:animEffect transition="in" filter="wipe(left)">
                                      <p:cBhvr>
                                        <p:cTn id="90" dur="3000"/>
                                        <p:tgtEl>
                                          <p:spTgt spid="124"/>
                                        </p:tgtEl>
                                      </p:cBhvr>
                                    </p:animEffect>
                                  </p:childTnLst>
                                </p:cTn>
                              </p:par>
                              <p:par>
                                <p:cTn id="91" presetID="22" presetClass="entr" presetSubtype="8" fill="hold" nodeType="withEffect">
                                  <p:stCondLst>
                                    <p:cond delay="500"/>
                                  </p:stCondLst>
                                  <p:childTnLst>
                                    <p:set>
                                      <p:cBhvr>
                                        <p:cTn id="92" dur="1" fill="hold">
                                          <p:stCondLst>
                                            <p:cond delay="0"/>
                                          </p:stCondLst>
                                        </p:cTn>
                                        <p:tgtEl>
                                          <p:spTgt spid="122"/>
                                        </p:tgtEl>
                                        <p:attrNameLst>
                                          <p:attrName>style.visibility</p:attrName>
                                        </p:attrNameLst>
                                      </p:cBhvr>
                                      <p:to>
                                        <p:strVal val="visible"/>
                                      </p:to>
                                    </p:set>
                                    <p:animEffect transition="in" filter="wipe(left)">
                                      <p:cBhvr>
                                        <p:cTn id="93" dur="3000"/>
                                        <p:tgtEl>
                                          <p:spTgt spid="122"/>
                                        </p:tgtEl>
                                      </p:cBhvr>
                                    </p:animEffect>
                                  </p:childTnLst>
                                </p:cTn>
                              </p:par>
                              <p:par>
                                <p:cTn id="94" presetID="1" presetClass="entr" presetSubtype="0" fill="hold" grpId="0" nodeType="withEffect">
                                  <p:stCondLst>
                                    <p:cond delay="0"/>
                                  </p:stCondLst>
                                  <p:childTnLst>
                                    <p:set>
                                      <p:cBhvr>
                                        <p:cTn id="95" dur="1" fill="hold">
                                          <p:stCondLst>
                                            <p:cond delay="0"/>
                                          </p:stCondLst>
                                        </p:cTn>
                                        <p:tgtEl>
                                          <p:spTgt spid="148"/>
                                        </p:tgtEl>
                                        <p:attrNameLst>
                                          <p:attrName>style.visibility</p:attrName>
                                        </p:attrNameLst>
                                      </p:cBhvr>
                                      <p:to>
                                        <p:strVal val="visible"/>
                                      </p:to>
                                    </p:set>
                                  </p:childTnLst>
                                </p:cTn>
                              </p:par>
                              <p:par>
                                <p:cTn id="96" presetID="1" presetClass="exit" presetSubtype="0" fill="hold" grpId="2" nodeType="withEffect">
                                  <p:stCondLst>
                                    <p:cond delay="0"/>
                                  </p:stCondLst>
                                  <p:childTnLst>
                                    <p:set>
                                      <p:cBhvr>
                                        <p:cTn id="97" dur="1" fill="hold">
                                          <p:stCondLst>
                                            <p:cond delay="0"/>
                                          </p:stCondLst>
                                        </p:cTn>
                                        <p:tgtEl>
                                          <p:spTgt spid="147"/>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142"/>
                                        </p:tgtEl>
                                        <p:attrNameLst>
                                          <p:attrName>style.visibility</p:attrName>
                                        </p:attrNameLst>
                                      </p:cBhvr>
                                      <p:to>
                                        <p:strVal val="hidden"/>
                                      </p:to>
                                    </p:set>
                                  </p:childTnLst>
                                </p:cTn>
                              </p:par>
                              <p:par>
                                <p:cTn id="100" presetID="1" presetClass="exit" presetSubtype="0" fill="hold" nodeType="withEffect">
                                  <p:stCondLst>
                                    <p:cond delay="0"/>
                                  </p:stCondLst>
                                  <p:childTnLst>
                                    <p:set>
                                      <p:cBhvr>
                                        <p:cTn id="101" dur="1" fill="hold">
                                          <p:stCondLst>
                                            <p:cond delay="0"/>
                                          </p:stCondLst>
                                        </p:cTn>
                                        <p:tgtEl>
                                          <p:spTgt spid="143"/>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141"/>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7" grpId="0"/>
      <p:bldP spid="128" grpId="0"/>
      <p:bldP spid="136" grpId="1"/>
      <p:bldP spid="147" grpId="1"/>
      <p:bldP spid="147" grpId="2"/>
      <p:bldP spid="148" grpId="0"/>
      <p:bldP spid="149" grpId="0"/>
      <p:bldP spid="150" grpId="0"/>
      <p:bldP spid="151" grpId="0"/>
      <p:bldP spid="15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32102" y="1392322"/>
            <a:ext cx="3577213" cy="3431477"/>
            <a:chOff x="6451817" y="73723"/>
            <a:chExt cx="2611796" cy="2369557"/>
          </a:xfrm>
        </p:grpSpPr>
        <p:grpSp>
          <p:nvGrpSpPr>
            <p:cNvPr id="32" name="Group 31"/>
            <p:cNvGrpSpPr/>
            <p:nvPr/>
          </p:nvGrpSpPr>
          <p:grpSpPr>
            <a:xfrm>
              <a:off x="6451817" y="73723"/>
              <a:ext cx="2611796" cy="2369557"/>
              <a:chOff x="-52931" y="1016557"/>
              <a:chExt cx="3471820" cy="2983179"/>
            </a:xfrm>
          </p:grpSpPr>
          <p:sp>
            <p:nvSpPr>
              <p:cNvPr id="5" name="Rectangle 4"/>
              <p:cNvSpPr/>
              <p:nvPr/>
            </p:nvSpPr>
            <p:spPr>
              <a:xfrm>
                <a:off x="-52931" y="1016557"/>
                <a:ext cx="1661221" cy="450157"/>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err="1" smtClean="0">
                    <a:solidFill>
                      <a:schemeClr val="tx1"/>
                    </a:solidFill>
                    <a:latin typeface="Cambria" panose="02040503050406030204" pitchFamily="18" charset="0"/>
                  </a:rPr>
                  <a:t>wordline</a:t>
                </a:r>
                <a:endParaRPr lang="en-US" sz="2000" i="1" dirty="0">
                  <a:solidFill>
                    <a:schemeClr val="tx1"/>
                  </a:solidFill>
                  <a:latin typeface="Cambria" panose="02040503050406030204" pitchFamily="18" charset="0"/>
                </a:endParaRPr>
              </a:p>
            </p:txBody>
          </p:sp>
          <p:cxnSp>
            <p:nvCxnSpPr>
              <p:cNvPr id="6" name="Straight Arrow Connector 5"/>
              <p:cNvCxnSpPr/>
              <p:nvPr/>
            </p:nvCxnSpPr>
            <p:spPr>
              <a:xfrm flipH="1">
                <a:off x="75991" y="1416479"/>
                <a:ext cx="3342898"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rot="5400000">
                <a:off x="-50765" y="3081226"/>
                <a:ext cx="1531246" cy="30577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mbria" panose="02040503050406030204" pitchFamily="18" charset="0"/>
                  </a:rPr>
                  <a:t>capacitor</a:t>
                </a:r>
                <a:endParaRPr lang="en-US" sz="2000" i="1" dirty="0">
                  <a:solidFill>
                    <a:schemeClr val="tx1"/>
                  </a:solidFill>
                  <a:latin typeface="Cambria" panose="02040503050406030204" pitchFamily="18" charset="0"/>
                </a:endParaRPr>
              </a:p>
            </p:txBody>
          </p:sp>
          <p:sp>
            <p:nvSpPr>
              <p:cNvPr id="8" name="Rectangle 7"/>
              <p:cNvSpPr/>
              <p:nvPr/>
            </p:nvSpPr>
            <p:spPr>
              <a:xfrm>
                <a:off x="606531" y="1493470"/>
                <a:ext cx="1470875" cy="42635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mbria" panose="02040503050406030204" pitchFamily="18" charset="0"/>
                  </a:rPr>
                  <a:t>a</a:t>
                </a:r>
                <a:r>
                  <a:rPr lang="en-US" sz="2000" i="1" dirty="0" smtClean="0">
                    <a:solidFill>
                      <a:schemeClr val="tx1"/>
                    </a:solidFill>
                    <a:latin typeface="Cambria" panose="02040503050406030204" pitchFamily="18" charset="0"/>
                  </a:rPr>
                  <a:t>ccess</a:t>
                </a:r>
                <a:endParaRPr lang="en-US" sz="2000" i="1" dirty="0">
                  <a:solidFill>
                    <a:schemeClr val="tx1"/>
                  </a:solidFill>
                  <a:latin typeface="Cambria" panose="02040503050406030204" pitchFamily="18" charset="0"/>
                </a:endParaRPr>
              </a:p>
            </p:txBody>
          </p:sp>
          <p:sp>
            <p:nvSpPr>
              <p:cNvPr id="9" name="Rectangle 8"/>
              <p:cNvSpPr/>
              <p:nvPr/>
            </p:nvSpPr>
            <p:spPr>
              <a:xfrm>
                <a:off x="215331" y="1677138"/>
                <a:ext cx="2214319" cy="60644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mbria" panose="02040503050406030204" pitchFamily="18" charset="0"/>
                  </a:rPr>
                  <a:t>transistor</a:t>
                </a:r>
                <a:endParaRPr lang="en-US" sz="2000" i="1" dirty="0">
                  <a:solidFill>
                    <a:schemeClr val="tx1"/>
                  </a:solidFill>
                  <a:latin typeface="Cambria" panose="02040503050406030204" pitchFamily="18" charset="0"/>
                </a:endParaRPr>
              </a:p>
            </p:txBody>
          </p:sp>
          <p:sp>
            <p:nvSpPr>
              <p:cNvPr id="10" name="Rectangle 9"/>
              <p:cNvSpPr/>
              <p:nvPr/>
            </p:nvSpPr>
            <p:spPr>
              <a:xfrm rot="5400000">
                <a:off x="2644744" y="2618138"/>
                <a:ext cx="1098348" cy="406119"/>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err="1" smtClean="0">
                    <a:solidFill>
                      <a:schemeClr val="tx1"/>
                    </a:solidFill>
                    <a:latin typeface="Cambria" panose="02040503050406030204" pitchFamily="18" charset="0"/>
                  </a:rPr>
                  <a:t>bitline</a:t>
                </a:r>
                <a:endParaRPr lang="en-US" sz="2000" i="1" dirty="0">
                  <a:solidFill>
                    <a:schemeClr val="tx1"/>
                  </a:solidFill>
                  <a:latin typeface="Cambria" panose="02040503050406030204" pitchFamily="18" charset="0"/>
                </a:endParaRPr>
              </a:p>
            </p:txBody>
          </p:sp>
          <p:cxnSp>
            <p:nvCxnSpPr>
              <p:cNvPr id="11" name="Straight Arrow Connector 10"/>
              <p:cNvCxnSpPr/>
              <p:nvPr/>
            </p:nvCxnSpPr>
            <p:spPr>
              <a:xfrm flipV="1">
                <a:off x="2988122" y="1033736"/>
                <a:ext cx="12312" cy="2369502"/>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180762" y="1713521"/>
                <a:ext cx="0" cy="15557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930379" y="1876304"/>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2429388" y="1987524"/>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930379" y="1987524"/>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429388" y="2247090"/>
                <a:ext cx="19316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737212" y="2247090"/>
                <a:ext cx="193167"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1930378" y="1987524"/>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180762" y="1416479"/>
                <a:ext cx="1" cy="3212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2622554" y="2247090"/>
                <a:ext cx="377880"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rot="5400000">
                <a:off x="1090561" y="2377314"/>
                <a:ext cx="774172" cy="519135"/>
              </a:xfrm>
              <a:prstGeom prst="bentConnector3">
                <a:avLst>
                  <a:gd name="adj1" fmla="val -293"/>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218079" y="3433619"/>
                <a:ext cx="0" cy="318185"/>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218079" y="3018265"/>
                <a:ext cx="0" cy="151697"/>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958515" y="3435119"/>
                <a:ext cx="519130"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958515" y="3169962"/>
                <a:ext cx="519130"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218079" y="3435120"/>
                <a:ext cx="0" cy="13017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41" name="Rectangle 40"/>
            <p:cNvSpPr/>
            <p:nvPr/>
          </p:nvSpPr>
          <p:spPr>
            <a:xfrm>
              <a:off x="8005235" y="1868211"/>
              <a:ext cx="1041895" cy="370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SA</a:t>
              </a:r>
              <a:endParaRPr lang="en-US"/>
            </a:p>
          </p:txBody>
        </p:sp>
      </p:grpSp>
      <p:sp>
        <p:nvSpPr>
          <p:cNvPr id="3" name="Rectangle 2"/>
          <p:cNvSpPr/>
          <p:nvPr/>
        </p:nvSpPr>
        <p:spPr>
          <a:xfrm>
            <a:off x="23322" y="0"/>
            <a:ext cx="9120678" cy="6425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smtClean="0"/>
              <a:t>DRAM Accesses and Failures</a:t>
            </a:r>
            <a:endParaRPr lang="en-US" b="1" dirty="0"/>
          </a:p>
        </p:txBody>
      </p:sp>
      <p:cxnSp>
        <p:nvCxnSpPr>
          <p:cNvPr id="52" name="Straight Connector 51"/>
          <p:cNvCxnSpPr>
            <a:stCxn id="46" idx="3"/>
            <a:endCxn id="46" idx="3"/>
          </p:cNvCxnSpPr>
          <p:nvPr/>
        </p:nvCxnSpPr>
        <p:spPr>
          <a:xfrm>
            <a:off x="1028424" y="2191088"/>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23322" y="1960255"/>
            <a:ext cx="8458827" cy="3522955"/>
            <a:chOff x="124920" y="2084239"/>
            <a:chExt cx="8458827" cy="3522955"/>
          </a:xfrm>
        </p:grpSpPr>
        <p:grpSp>
          <p:nvGrpSpPr>
            <p:cNvPr id="75" name="Group 74"/>
            <p:cNvGrpSpPr/>
            <p:nvPr/>
          </p:nvGrpSpPr>
          <p:grpSpPr>
            <a:xfrm>
              <a:off x="124920" y="2084239"/>
              <a:ext cx="8458827" cy="3522955"/>
              <a:chOff x="124920" y="2084239"/>
              <a:chExt cx="8458827" cy="3522955"/>
            </a:xfrm>
          </p:grpSpPr>
          <p:cxnSp>
            <p:nvCxnSpPr>
              <p:cNvPr id="34" name="Straight Connector 33"/>
              <p:cNvCxnSpPr/>
              <p:nvPr/>
            </p:nvCxnSpPr>
            <p:spPr>
              <a:xfrm>
                <a:off x="1125415" y="2350939"/>
                <a:ext cx="0" cy="3153046"/>
              </a:xfrm>
              <a:prstGeom prst="line">
                <a:avLst/>
              </a:prstGeom>
              <a:ln>
                <a:solidFill>
                  <a:schemeClr val="tx1">
                    <a:lumMod val="50000"/>
                    <a:lumOff val="50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1125415" y="5495194"/>
                <a:ext cx="7458332" cy="197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54928" y="2084239"/>
                <a:ext cx="575094" cy="461665"/>
              </a:xfrm>
              <a:prstGeom prst="rect">
                <a:avLst/>
              </a:prstGeom>
              <a:noFill/>
            </p:spPr>
            <p:txBody>
              <a:bodyPr wrap="none" rtlCol="0">
                <a:spAutoFit/>
              </a:bodyPr>
              <a:lstStyle/>
              <a:p>
                <a:r>
                  <a:rPr lang="en-US" sz="2400" b="1" dirty="0" err="1" smtClean="0"/>
                  <a:t>V</a:t>
                </a:r>
                <a:r>
                  <a:rPr lang="en-US" sz="2400" b="1" baseline="-25000" dirty="0" err="1" smtClean="0"/>
                  <a:t>dd</a:t>
                </a:r>
                <a:endParaRPr lang="en-US" b="1" baseline="-25000" dirty="0"/>
              </a:p>
            </p:txBody>
          </p:sp>
          <p:sp>
            <p:nvSpPr>
              <p:cNvPr id="48" name="TextBox 47"/>
              <p:cNvSpPr txBox="1"/>
              <p:nvPr/>
            </p:nvSpPr>
            <p:spPr>
              <a:xfrm>
                <a:off x="124920" y="5145529"/>
                <a:ext cx="1036759" cy="461665"/>
              </a:xfrm>
              <a:prstGeom prst="rect">
                <a:avLst/>
              </a:prstGeom>
              <a:noFill/>
            </p:spPr>
            <p:txBody>
              <a:bodyPr wrap="none" rtlCol="0">
                <a:spAutoFit/>
              </a:bodyPr>
              <a:lstStyle/>
              <a:p>
                <a:r>
                  <a:rPr lang="en-US" sz="2400" b="1" dirty="0" smtClean="0"/>
                  <a:t>0.5 </a:t>
                </a:r>
                <a:r>
                  <a:rPr lang="en-US" sz="2400" b="1" dirty="0" err="1" smtClean="0"/>
                  <a:t>V</a:t>
                </a:r>
                <a:r>
                  <a:rPr lang="en-US" sz="2400" b="1" baseline="-25000" dirty="0" err="1" smtClean="0"/>
                  <a:t>dd</a:t>
                </a:r>
                <a:endParaRPr lang="en-US" sz="2400" b="1" baseline="-25000" dirty="0"/>
              </a:p>
            </p:txBody>
          </p:sp>
        </p:grpSp>
        <p:cxnSp>
          <p:nvCxnSpPr>
            <p:cNvPr id="54" name="Straight Connector 53"/>
            <p:cNvCxnSpPr/>
            <p:nvPr/>
          </p:nvCxnSpPr>
          <p:spPr>
            <a:xfrm flipH="1">
              <a:off x="1052944" y="2350939"/>
              <a:ext cx="13644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Straight Connector 56"/>
          <p:cNvCxnSpPr/>
          <p:nvPr/>
        </p:nvCxnSpPr>
        <p:spPr>
          <a:xfrm flipH="1" flipV="1">
            <a:off x="1019567" y="5357328"/>
            <a:ext cx="832821" cy="1006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1841501" y="4766362"/>
            <a:ext cx="1992208" cy="621453"/>
            <a:chOff x="1943099" y="4890346"/>
            <a:chExt cx="1992208" cy="621453"/>
          </a:xfrm>
        </p:grpSpPr>
        <p:sp>
          <p:nvSpPr>
            <p:cNvPr id="61" name="Freeform 60"/>
            <p:cNvSpPr/>
            <p:nvPr/>
          </p:nvSpPr>
          <p:spPr>
            <a:xfrm>
              <a:off x="1943099" y="4890346"/>
              <a:ext cx="1978661" cy="621453"/>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3378200" y="4897121"/>
              <a:ext cx="557107" cy="14604"/>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3804255" y="2186281"/>
            <a:ext cx="4523252" cy="2600929"/>
            <a:chOff x="1943099" y="4890346"/>
            <a:chExt cx="1992208" cy="621453"/>
          </a:xfrm>
        </p:grpSpPr>
        <p:sp>
          <p:nvSpPr>
            <p:cNvPr id="73" name="Freeform 72"/>
            <p:cNvSpPr/>
            <p:nvPr/>
          </p:nvSpPr>
          <p:spPr>
            <a:xfrm>
              <a:off x="1943099" y="4890346"/>
              <a:ext cx="1978661" cy="621453"/>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flipV="1">
              <a:off x="3757941" y="4892441"/>
              <a:ext cx="177366" cy="3234"/>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1217789" y="5371413"/>
            <a:ext cx="1247423" cy="632961"/>
            <a:chOff x="1319387" y="5523973"/>
            <a:chExt cx="1247423" cy="632961"/>
          </a:xfrm>
        </p:grpSpPr>
        <p:sp>
          <p:nvSpPr>
            <p:cNvPr id="82" name="Rounded Rectangle 81"/>
            <p:cNvSpPr/>
            <p:nvPr/>
          </p:nvSpPr>
          <p:spPr>
            <a:xfrm>
              <a:off x="1319387" y="5748719"/>
              <a:ext cx="1247423" cy="408215"/>
            </a:xfrm>
            <a:prstGeom prst="roundRect">
              <a:avLst>
                <a:gd name="adj" fmla="val 45216"/>
              </a:avLst>
            </a:prstGeom>
            <a:solidFill>
              <a:schemeClr val="accent1">
                <a:lumMod val="20000"/>
                <a:lumOff val="80000"/>
              </a:schemeClr>
            </a:solidFill>
            <a:ln w="444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cxnSp>
          <p:nvCxnSpPr>
            <p:cNvPr id="84" name="Straight Arrow Connector 83"/>
            <p:cNvCxnSpPr>
              <a:stCxn id="82" idx="0"/>
            </p:cNvCxnSpPr>
            <p:nvPr/>
          </p:nvCxnSpPr>
          <p:spPr>
            <a:xfrm flipH="1" flipV="1">
              <a:off x="1943098" y="5523973"/>
              <a:ext cx="1" cy="224746"/>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3187266" y="5369208"/>
            <a:ext cx="1247423" cy="629111"/>
            <a:chOff x="1319387" y="5492987"/>
            <a:chExt cx="1247423" cy="629111"/>
          </a:xfrm>
        </p:grpSpPr>
        <p:sp>
          <p:nvSpPr>
            <p:cNvPr id="87" name="Rounded Rectangle 86"/>
            <p:cNvSpPr/>
            <p:nvPr/>
          </p:nvSpPr>
          <p:spPr>
            <a:xfrm>
              <a:off x="1319387" y="5713883"/>
              <a:ext cx="1247423" cy="408215"/>
            </a:xfrm>
            <a:prstGeom prst="roundRect">
              <a:avLst>
                <a:gd name="adj" fmla="val 45216"/>
              </a:avLst>
            </a:prstGeom>
            <a:solidFill>
              <a:schemeClr val="accent1">
                <a:lumMod val="20000"/>
                <a:lumOff val="80000"/>
              </a:schemeClr>
            </a:solidFill>
            <a:ln w="444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cxnSp>
          <p:nvCxnSpPr>
            <p:cNvPr id="88" name="Straight Arrow Connector 87"/>
            <p:cNvCxnSpPr>
              <a:stCxn id="87" idx="0"/>
            </p:cNvCxnSpPr>
            <p:nvPr/>
          </p:nvCxnSpPr>
          <p:spPr>
            <a:xfrm flipH="1" flipV="1">
              <a:off x="1943098" y="5492987"/>
              <a:ext cx="1" cy="220896"/>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3" name="Straight Connector 92"/>
          <p:cNvCxnSpPr/>
          <p:nvPr/>
        </p:nvCxnSpPr>
        <p:spPr>
          <a:xfrm>
            <a:off x="1028424" y="2772258"/>
            <a:ext cx="7299083" cy="0"/>
          </a:xfrm>
          <a:prstGeom prst="line">
            <a:avLst/>
          </a:prstGeom>
          <a:ln w="19050">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1841090" y="2012313"/>
            <a:ext cx="6477521" cy="3370363"/>
            <a:chOff x="1841090" y="2136297"/>
            <a:chExt cx="6477521" cy="3370363"/>
          </a:xfrm>
        </p:grpSpPr>
        <p:sp>
          <p:nvSpPr>
            <p:cNvPr id="99" name="Freeform 98"/>
            <p:cNvSpPr/>
            <p:nvPr/>
          </p:nvSpPr>
          <p:spPr>
            <a:xfrm>
              <a:off x="1841090" y="4736123"/>
              <a:ext cx="1984630" cy="770537"/>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p:cNvGrpSpPr/>
            <p:nvPr/>
          </p:nvGrpSpPr>
          <p:grpSpPr>
            <a:xfrm>
              <a:off x="3827782" y="2136297"/>
              <a:ext cx="4490829" cy="2615285"/>
              <a:chOff x="1943099" y="4890346"/>
              <a:chExt cx="1992208" cy="621453"/>
            </a:xfrm>
          </p:grpSpPr>
          <p:sp>
            <p:nvSpPr>
              <p:cNvPr id="111" name="Freeform 110"/>
              <p:cNvSpPr/>
              <p:nvPr/>
            </p:nvSpPr>
            <p:spPr>
              <a:xfrm>
                <a:off x="1943099" y="4890346"/>
                <a:ext cx="1978661" cy="621453"/>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11"/>
              <p:cNvCxnSpPr/>
              <p:nvPr/>
            </p:nvCxnSpPr>
            <p:spPr>
              <a:xfrm flipV="1">
                <a:off x="3757941" y="4892441"/>
                <a:ext cx="177366" cy="323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124" name="Group 123"/>
          <p:cNvGrpSpPr/>
          <p:nvPr/>
        </p:nvGrpSpPr>
        <p:grpSpPr>
          <a:xfrm>
            <a:off x="1854349" y="2424210"/>
            <a:ext cx="6433695" cy="2931208"/>
            <a:chOff x="1854349" y="2629912"/>
            <a:chExt cx="6433695" cy="2849490"/>
          </a:xfrm>
        </p:grpSpPr>
        <p:sp>
          <p:nvSpPr>
            <p:cNvPr id="96" name="Freeform 95"/>
            <p:cNvSpPr/>
            <p:nvPr/>
          </p:nvSpPr>
          <p:spPr>
            <a:xfrm>
              <a:off x="1854349" y="5150224"/>
              <a:ext cx="1969064" cy="329178"/>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3823287" y="2629912"/>
              <a:ext cx="4464757" cy="2524734"/>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p:cNvGrpSpPr/>
          <p:nvPr/>
        </p:nvGrpSpPr>
        <p:grpSpPr>
          <a:xfrm>
            <a:off x="1847591" y="2683952"/>
            <a:ext cx="6440499" cy="2685256"/>
            <a:chOff x="1847591" y="2807936"/>
            <a:chExt cx="6440499" cy="2685256"/>
          </a:xfrm>
        </p:grpSpPr>
        <p:sp>
          <p:nvSpPr>
            <p:cNvPr id="105" name="Freeform 104"/>
            <p:cNvSpPr/>
            <p:nvPr/>
          </p:nvSpPr>
          <p:spPr>
            <a:xfrm>
              <a:off x="1847591" y="5252224"/>
              <a:ext cx="1988429" cy="240968"/>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3830037" y="2807936"/>
              <a:ext cx="4458053" cy="2450520"/>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TextBox 125"/>
          <p:cNvSpPr txBox="1"/>
          <p:nvPr/>
        </p:nvSpPr>
        <p:spPr>
          <a:xfrm rot="16200000">
            <a:off x="-768384" y="3545155"/>
            <a:ext cx="2113912" cy="461665"/>
          </a:xfrm>
          <a:prstGeom prst="rect">
            <a:avLst/>
          </a:prstGeom>
          <a:noFill/>
        </p:spPr>
        <p:txBody>
          <a:bodyPr wrap="none" rtlCol="0">
            <a:spAutoFit/>
          </a:bodyPr>
          <a:lstStyle/>
          <a:p>
            <a:r>
              <a:rPr lang="en-US" sz="2400" b="1" dirty="0" err="1" smtClean="0"/>
              <a:t>Bitline</a:t>
            </a:r>
            <a:r>
              <a:rPr lang="en-US" sz="2400" b="1" dirty="0" smtClean="0"/>
              <a:t> Voltage</a:t>
            </a:r>
          </a:p>
        </p:txBody>
      </p:sp>
      <p:sp>
        <p:nvSpPr>
          <p:cNvPr id="127" name="TextBox 126"/>
          <p:cNvSpPr txBox="1"/>
          <p:nvPr/>
        </p:nvSpPr>
        <p:spPr>
          <a:xfrm>
            <a:off x="4283811" y="5324737"/>
            <a:ext cx="817853" cy="461665"/>
          </a:xfrm>
          <a:prstGeom prst="rect">
            <a:avLst/>
          </a:prstGeom>
          <a:noFill/>
        </p:spPr>
        <p:txBody>
          <a:bodyPr wrap="none" rtlCol="0">
            <a:spAutoFit/>
          </a:bodyPr>
          <a:lstStyle/>
          <a:p>
            <a:r>
              <a:rPr lang="en-US" sz="2400" b="1" dirty="0" smtClean="0"/>
              <a:t>Time</a:t>
            </a:r>
          </a:p>
        </p:txBody>
      </p:sp>
      <p:sp>
        <p:nvSpPr>
          <p:cNvPr id="128" name="TextBox 127"/>
          <p:cNvSpPr txBox="1"/>
          <p:nvPr/>
        </p:nvSpPr>
        <p:spPr>
          <a:xfrm>
            <a:off x="1549195" y="2746288"/>
            <a:ext cx="1888850" cy="707886"/>
          </a:xfrm>
          <a:prstGeom prst="rect">
            <a:avLst/>
          </a:prstGeom>
          <a:noFill/>
        </p:spPr>
        <p:txBody>
          <a:bodyPr wrap="none" rtlCol="0">
            <a:spAutoFit/>
          </a:bodyPr>
          <a:lstStyle/>
          <a:p>
            <a:pPr algn="ctr"/>
            <a:r>
              <a:rPr lang="en-US" sz="2000" i="1" dirty="0" smtClean="0">
                <a:solidFill>
                  <a:schemeClr val="bg1">
                    <a:lumMod val="50000"/>
                  </a:schemeClr>
                </a:solidFill>
              </a:rPr>
              <a:t>Ready to Access </a:t>
            </a:r>
          </a:p>
          <a:p>
            <a:pPr algn="ctr"/>
            <a:r>
              <a:rPr lang="en-US" sz="2000" i="1" dirty="0" smtClean="0">
                <a:solidFill>
                  <a:schemeClr val="bg1">
                    <a:lumMod val="50000"/>
                  </a:schemeClr>
                </a:solidFill>
              </a:rPr>
              <a:t>Voltage Level</a:t>
            </a:r>
            <a:endParaRPr lang="en-US" sz="2000" i="1" dirty="0">
              <a:solidFill>
                <a:schemeClr val="bg1">
                  <a:lumMod val="50000"/>
                </a:schemeClr>
              </a:solidFill>
            </a:endParaRPr>
          </a:p>
        </p:txBody>
      </p:sp>
      <p:sp>
        <p:nvSpPr>
          <p:cNvPr id="136" name="TextBox 135"/>
          <p:cNvSpPr txBox="1"/>
          <p:nvPr/>
        </p:nvSpPr>
        <p:spPr>
          <a:xfrm>
            <a:off x="4666205" y="6196174"/>
            <a:ext cx="644920" cy="461665"/>
          </a:xfrm>
          <a:prstGeom prst="rect">
            <a:avLst/>
          </a:prstGeom>
          <a:noFill/>
        </p:spPr>
        <p:txBody>
          <a:bodyPr wrap="none" rtlCol="0">
            <a:spAutoFit/>
          </a:bodyPr>
          <a:lstStyle/>
          <a:p>
            <a:r>
              <a:rPr lang="en-US" sz="2400" b="1" dirty="0" err="1">
                <a:solidFill>
                  <a:schemeClr val="accent1">
                    <a:lumMod val="50000"/>
                  </a:schemeClr>
                </a:solidFill>
              </a:rPr>
              <a:t>t</a:t>
            </a:r>
            <a:r>
              <a:rPr lang="en-US" sz="2400" b="1" baseline="-25000" dirty="0" err="1" smtClean="0">
                <a:solidFill>
                  <a:schemeClr val="accent1">
                    <a:lumMod val="50000"/>
                  </a:schemeClr>
                </a:solidFill>
              </a:rPr>
              <a:t>RCD</a:t>
            </a:r>
            <a:endParaRPr lang="en-US" sz="2400" b="1" baseline="-25000" dirty="0" smtClean="0">
              <a:solidFill>
                <a:schemeClr val="accent1">
                  <a:lumMod val="50000"/>
                </a:schemeClr>
              </a:solidFill>
            </a:endParaRPr>
          </a:p>
        </p:txBody>
      </p:sp>
      <p:grpSp>
        <p:nvGrpSpPr>
          <p:cNvPr id="31" name="Group 30"/>
          <p:cNvGrpSpPr/>
          <p:nvPr/>
        </p:nvGrpSpPr>
        <p:grpSpPr>
          <a:xfrm>
            <a:off x="1832047" y="6094196"/>
            <a:ext cx="6464628" cy="184780"/>
            <a:chOff x="1832047" y="6094196"/>
            <a:chExt cx="6464628" cy="184780"/>
          </a:xfrm>
        </p:grpSpPr>
        <p:cxnSp>
          <p:nvCxnSpPr>
            <p:cNvPr id="130" name="Straight Connector 129"/>
            <p:cNvCxnSpPr/>
            <p:nvPr/>
          </p:nvCxnSpPr>
          <p:spPr>
            <a:xfrm>
              <a:off x="1832047" y="6180963"/>
              <a:ext cx="6442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291299" y="6094196"/>
              <a:ext cx="5376" cy="182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845276" y="6096125"/>
              <a:ext cx="5376" cy="182851"/>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49" name="TextBox 148"/>
          <p:cNvSpPr txBox="1"/>
          <p:nvPr/>
        </p:nvSpPr>
        <p:spPr>
          <a:xfrm>
            <a:off x="382838" y="2515455"/>
            <a:ext cx="685829" cy="461665"/>
          </a:xfrm>
          <a:prstGeom prst="rect">
            <a:avLst/>
          </a:prstGeom>
          <a:noFill/>
        </p:spPr>
        <p:txBody>
          <a:bodyPr wrap="none" rtlCol="0">
            <a:spAutoFit/>
          </a:bodyPr>
          <a:lstStyle/>
          <a:p>
            <a:r>
              <a:rPr lang="en-US" sz="2400" b="1" smtClean="0"/>
              <a:t>V</a:t>
            </a:r>
            <a:r>
              <a:rPr lang="en-US" sz="2400" b="1" baseline="-25000" smtClean="0"/>
              <a:t>min</a:t>
            </a:r>
            <a:endParaRPr lang="en-US" b="1" baseline="-25000" dirty="0"/>
          </a:p>
        </p:txBody>
      </p:sp>
      <p:sp>
        <p:nvSpPr>
          <p:cNvPr id="150" name="Rectangle 149"/>
          <p:cNvSpPr/>
          <p:nvPr/>
        </p:nvSpPr>
        <p:spPr>
          <a:xfrm>
            <a:off x="1247792" y="5591792"/>
            <a:ext cx="1196033" cy="400110"/>
          </a:xfrm>
          <a:prstGeom prst="rect">
            <a:avLst/>
          </a:prstGeom>
        </p:spPr>
        <p:txBody>
          <a:bodyPr wrap="none">
            <a:spAutoFit/>
          </a:bodyPr>
          <a:lstStyle/>
          <a:p>
            <a:r>
              <a:rPr lang="en-US" sz="2000" b="1" dirty="0"/>
              <a:t>ACTIVATE</a:t>
            </a:r>
            <a:endParaRPr lang="en-US" sz="2000" dirty="0"/>
          </a:p>
        </p:txBody>
      </p:sp>
      <p:sp>
        <p:nvSpPr>
          <p:cNvPr id="151" name="Rectangle 150"/>
          <p:cNvSpPr/>
          <p:nvPr/>
        </p:nvSpPr>
        <p:spPr>
          <a:xfrm>
            <a:off x="3186072" y="5592664"/>
            <a:ext cx="1236365" cy="400110"/>
          </a:xfrm>
          <a:prstGeom prst="rect">
            <a:avLst/>
          </a:prstGeom>
        </p:spPr>
        <p:txBody>
          <a:bodyPr wrap="none">
            <a:spAutoFit/>
          </a:bodyPr>
          <a:lstStyle/>
          <a:p>
            <a:pPr algn="ctr"/>
            <a:r>
              <a:rPr lang="en-US" sz="2000" b="1" dirty="0"/>
              <a:t>SA Enable</a:t>
            </a:r>
          </a:p>
        </p:txBody>
      </p:sp>
      <p:grpSp>
        <p:nvGrpSpPr>
          <p:cNvPr id="92" name="Group 91"/>
          <p:cNvGrpSpPr/>
          <p:nvPr/>
        </p:nvGrpSpPr>
        <p:grpSpPr>
          <a:xfrm>
            <a:off x="8307785" y="1707445"/>
            <a:ext cx="808683" cy="1270815"/>
            <a:chOff x="8307785" y="1707445"/>
            <a:chExt cx="808683" cy="1270815"/>
          </a:xfrm>
        </p:grpSpPr>
        <p:sp>
          <p:nvSpPr>
            <p:cNvPr id="94" name="TextBox 93"/>
            <p:cNvSpPr txBox="1"/>
            <p:nvPr/>
          </p:nvSpPr>
          <p:spPr>
            <a:xfrm>
              <a:off x="8337850" y="2608928"/>
              <a:ext cx="726417" cy="369332"/>
            </a:xfrm>
            <a:prstGeom prst="rect">
              <a:avLst/>
            </a:prstGeom>
            <a:noFill/>
          </p:spPr>
          <p:txBody>
            <a:bodyPr wrap="none" rtlCol="0">
              <a:spAutoFit/>
            </a:bodyPr>
            <a:lstStyle/>
            <a:p>
              <a:r>
                <a:rPr lang="en-US" b="1" dirty="0" smtClean="0">
                  <a:solidFill>
                    <a:srgbClr val="C00000"/>
                  </a:solidFill>
                </a:rPr>
                <a:t>Weak</a:t>
              </a:r>
              <a:endParaRPr lang="en-US" b="1" dirty="0">
                <a:solidFill>
                  <a:srgbClr val="C00000"/>
                </a:solidFill>
              </a:endParaRPr>
            </a:p>
          </p:txBody>
        </p:sp>
        <p:sp>
          <p:nvSpPr>
            <p:cNvPr id="95" name="TextBox 94"/>
            <p:cNvSpPr txBox="1"/>
            <p:nvPr/>
          </p:nvSpPr>
          <p:spPr>
            <a:xfrm>
              <a:off x="8307785" y="1707445"/>
              <a:ext cx="808683" cy="369332"/>
            </a:xfrm>
            <a:prstGeom prst="rect">
              <a:avLst/>
            </a:prstGeom>
            <a:noFill/>
          </p:spPr>
          <p:txBody>
            <a:bodyPr wrap="none" rtlCol="0">
              <a:spAutoFit/>
            </a:bodyPr>
            <a:lstStyle/>
            <a:p>
              <a:r>
                <a:rPr lang="en-US" b="1" dirty="0" smtClean="0">
                  <a:solidFill>
                    <a:schemeClr val="accent6">
                      <a:lumMod val="75000"/>
                    </a:schemeClr>
                  </a:solidFill>
                </a:rPr>
                <a:t>Strong</a:t>
              </a:r>
              <a:endParaRPr lang="en-US" b="1" dirty="0">
                <a:solidFill>
                  <a:schemeClr val="accent6">
                    <a:lumMod val="75000"/>
                  </a:schemeClr>
                </a:solidFill>
              </a:endParaRPr>
            </a:p>
          </p:txBody>
        </p:sp>
        <p:sp>
          <p:nvSpPr>
            <p:cNvPr id="97" name="Up-Down Arrow 96"/>
            <p:cNvSpPr/>
            <p:nvPr/>
          </p:nvSpPr>
          <p:spPr>
            <a:xfrm>
              <a:off x="8495456" y="2021129"/>
              <a:ext cx="411204" cy="653231"/>
            </a:xfrm>
            <a:prstGeom prst="upDownArrow">
              <a:avLst>
                <a:gd name="adj1" fmla="val 45113"/>
                <a:gd name="adj2" fmla="val 50000"/>
              </a:avLst>
            </a:prstGeom>
            <a:gradFill flip="none" rotWithShape="1">
              <a:gsLst>
                <a:gs pos="0">
                  <a:srgbClr val="C00000"/>
                </a:gs>
                <a:gs pos="70000">
                  <a:schemeClr val="accent6">
                    <a:lumMod val="98000"/>
                    <a:lumOff val="2000"/>
                  </a:schemeClr>
                </a:gs>
                <a:gs pos="100000">
                  <a:schemeClr val="accent6"/>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7831197" y="1940903"/>
            <a:ext cx="4572638" cy="4349433"/>
            <a:chOff x="7831197" y="1940903"/>
            <a:chExt cx="4572638" cy="4349433"/>
          </a:xfrm>
        </p:grpSpPr>
        <p:grpSp>
          <p:nvGrpSpPr>
            <p:cNvPr id="89" name="Group 88"/>
            <p:cNvGrpSpPr/>
            <p:nvPr/>
          </p:nvGrpSpPr>
          <p:grpSpPr>
            <a:xfrm>
              <a:off x="7831197" y="5385225"/>
              <a:ext cx="913694" cy="632961"/>
              <a:chOff x="1217789" y="5523973"/>
              <a:chExt cx="1467950" cy="632961"/>
            </a:xfrm>
          </p:grpSpPr>
          <p:cxnSp>
            <p:nvCxnSpPr>
              <p:cNvPr id="91" name="Straight Arrow Connector 90"/>
              <p:cNvCxnSpPr/>
              <p:nvPr/>
            </p:nvCxnSpPr>
            <p:spPr>
              <a:xfrm flipH="1" flipV="1">
                <a:off x="1943098" y="5523973"/>
                <a:ext cx="1" cy="224746"/>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1217789" y="5748719"/>
                <a:ext cx="1467950" cy="408215"/>
              </a:xfrm>
              <a:prstGeom prst="roundRect">
                <a:avLst>
                  <a:gd name="adj" fmla="val 45216"/>
                </a:avLst>
              </a:prstGeom>
              <a:solidFill>
                <a:schemeClr val="accent1">
                  <a:lumMod val="20000"/>
                  <a:lumOff val="80000"/>
                </a:schemeClr>
              </a:solidFill>
              <a:ln w="444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grpSp>
          <p:nvGrpSpPr>
            <p:cNvPr id="36" name="Group 35"/>
            <p:cNvGrpSpPr/>
            <p:nvPr/>
          </p:nvGrpSpPr>
          <p:grpSpPr>
            <a:xfrm>
              <a:off x="8283457" y="1940903"/>
              <a:ext cx="4120378" cy="4349433"/>
              <a:chOff x="8283457" y="1940903"/>
              <a:chExt cx="4120378" cy="4349433"/>
            </a:xfrm>
          </p:grpSpPr>
          <p:cxnSp>
            <p:nvCxnSpPr>
              <p:cNvPr id="27" name="Straight Connector 26"/>
              <p:cNvCxnSpPr/>
              <p:nvPr/>
            </p:nvCxnSpPr>
            <p:spPr>
              <a:xfrm flipV="1">
                <a:off x="8283964" y="1940903"/>
                <a:ext cx="0" cy="4240061"/>
              </a:xfrm>
              <a:prstGeom prst="line">
                <a:avLst/>
              </a:prstGeom>
              <a:ln w="3492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8283457" y="6094196"/>
                <a:ext cx="118" cy="17325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8312922" y="6057133"/>
                <a:ext cx="4090913" cy="2332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Rectangle 151"/>
            <p:cNvSpPr/>
            <p:nvPr/>
          </p:nvSpPr>
          <p:spPr>
            <a:xfrm>
              <a:off x="7898506" y="5618076"/>
              <a:ext cx="768287" cy="400110"/>
            </a:xfrm>
            <a:prstGeom prst="rect">
              <a:avLst/>
            </a:prstGeom>
          </p:spPr>
          <p:txBody>
            <a:bodyPr wrap="none">
              <a:spAutoFit/>
            </a:bodyPr>
            <a:lstStyle/>
            <a:p>
              <a:r>
                <a:rPr lang="en-US" sz="2000" b="1" dirty="0"/>
                <a:t>READ</a:t>
              </a:r>
              <a:endParaRPr lang="en-US" sz="2000" dirty="0"/>
            </a:p>
          </p:txBody>
        </p:sp>
      </p:grpSp>
      <p:grpSp>
        <p:nvGrpSpPr>
          <p:cNvPr id="101" name="Group 100"/>
          <p:cNvGrpSpPr/>
          <p:nvPr/>
        </p:nvGrpSpPr>
        <p:grpSpPr>
          <a:xfrm>
            <a:off x="1854350" y="2416908"/>
            <a:ext cx="6433695" cy="2934313"/>
            <a:chOff x="1854349" y="2629912"/>
            <a:chExt cx="6433695" cy="2849490"/>
          </a:xfrm>
        </p:grpSpPr>
        <p:sp>
          <p:nvSpPr>
            <p:cNvPr id="102" name="Freeform 101"/>
            <p:cNvSpPr/>
            <p:nvPr/>
          </p:nvSpPr>
          <p:spPr>
            <a:xfrm>
              <a:off x="1854349" y="5150224"/>
              <a:ext cx="1969064" cy="329178"/>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3823287" y="2629912"/>
              <a:ext cx="4464757" cy="2524734"/>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p:cNvGrpSpPr/>
          <p:nvPr/>
        </p:nvGrpSpPr>
        <p:grpSpPr>
          <a:xfrm>
            <a:off x="1847592" y="2679755"/>
            <a:ext cx="6440499" cy="2685256"/>
            <a:chOff x="1847591" y="2807936"/>
            <a:chExt cx="6440499" cy="2685256"/>
          </a:xfrm>
        </p:grpSpPr>
        <p:sp>
          <p:nvSpPr>
            <p:cNvPr id="106" name="Freeform 105"/>
            <p:cNvSpPr/>
            <p:nvPr/>
          </p:nvSpPr>
          <p:spPr>
            <a:xfrm>
              <a:off x="1847591" y="5252224"/>
              <a:ext cx="1988429" cy="240968"/>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3830037" y="2807936"/>
              <a:ext cx="4458053" cy="2450520"/>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TextBox 108"/>
          <p:cNvSpPr txBox="1"/>
          <p:nvPr/>
        </p:nvSpPr>
        <p:spPr>
          <a:xfrm>
            <a:off x="5607857" y="3259198"/>
            <a:ext cx="3608332" cy="1200329"/>
          </a:xfrm>
          <a:prstGeom prst="rect">
            <a:avLst/>
          </a:prstGeom>
          <a:noFill/>
        </p:spPr>
        <p:txBody>
          <a:bodyPr wrap="square" rtlCol="0">
            <a:spAutoFit/>
          </a:bodyPr>
          <a:lstStyle/>
          <a:p>
            <a:r>
              <a:rPr lang="en-US" sz="2400" b="1" i="1" dirty="0">
                <a:solidFill>
                  <a:srgbClr val="C00000"/>
                </a:solidFill>
              </a:rPr>
              <a:t>W</a:t>
            </a:r>
            <a:r>
              <a:rPr lang="en-US" sz="2400" b="1" i="1" dirty="0" smtClean="0">
                <a:solidFill>
                  <a:srgbClr val="C00000"/>
                </a:solidFill>
              </a:rPr>
              <a:t>eaker </a:t>
            </a:r>
            <a:r>
              <a:rPr lang="en-US" sz="2400" b="1" i="1" dirty="0" smtClean="0"/>
              <a:t>cells have </a:t>
            </a:r>
          </a:p>
          <a:p>
            <a:r>
              <a:rPr lang="en-US" sz="2400" b="1" i="1" dirty="0" smtClean="0"/>
              <a:t>a </a:t>
            </a:r>
            <a:r>
              <a:rPr lang="en-US" sz="2400" b="1" i="1" dirty="0" smtClean="0">
                <a:solidFill>
                  <a:srgbClr val="C00000"/>
                </a:solidFill>
              </a:rPr>
              <a:t>higher</a:t>
            </a:r>
            <a:r>
              <a:rPr lang="en-US" sz="2400" b="1" i="1" dirty="0">
                <a:solidFill>
                  <a:srgbClr val="C00000"/>
                </a:solidFill>
              </a:rPr>
              <a:t> </a:t>
            </a:r>
            <a:r>
              <a:rPr lang="en-US" sz="2400" b="1" i="1" dirty="0" smtClean="0">
                <a:solidFill>
                  <a:srgbClr val="C00000"/>
                </a:solidFill>
              </a:rPr>
              <a:t>probability</a:t>
            </a:r>
            <a:r>
              <a:rPr lang="en-US" sz="2400" b="1" i="1" dirty="0" smtClean="0"/>
              <a:t> </a:t>
            </a:r>
          </a:p>
          <a:p>
            <a:r>
              <a:rPr lang="en-US" sz="2400" b="1" i="1" dirty="0" smtClean="0"/>
              <a:t>to fail</a:t>
            </a:r>
            <a:endParaRPr lang="en-US" sz="2400" b="1" i="1" dirty="0" smtClean="0">
              <a:solidFill>
                <a:srgbClr val="C00000"/>
              </a:solidFill>
            </a:endParaRPr>
          </a:p>
        </p:txBody>
      </p:sp>
      <p:sp>
        <p:nvSpPr>
          <p:cNvPr id="4" name="Oval 3"/>
          <p:cNvSpPr/>
          <p:nvPr/>
        </p:nvSpPr>
        <p:spPr>
          <a:xfrm>
            <a:off x="5133603" y="2717713"/>
            <a:ext cx="276597" cy="273137"/>
          </a:xfrm>
          <a:prstGeom prst="ellipse">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5133603" y="2965838"/>
            <a:ext cx="276597" cy="273137"/>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763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2795 -0.00671 L -0.23073 -0.19907 " pathEditMode="relative" rAng="0" ptsTypes="AA">
                                      <p:cBhvr>
                                        <p:cTn id="6" dur="10" fill="hold"/>
                                        <p:tgtEl>
                                          <p:spTgt spid="42"/>
                                        </p:tgtEl>
                                        <p:attrNameLst>
                                          <p:attrName>ppt_x</p:attrName>
                                          <p:attrName>ppt_y</p:attrName>
                                        </p:attrNameLst>
                                      </p:cBhvr>
                                      <p:rCtr x="-12934" y="-9630"/>
                                    </p:animMotion>
                                  </p:childTnLst>
                                </p:cTn>
                              </p:par>
                              <p:par>
                                <p:cTn id="7" presetID="6" presetClass="emph" presetSubtype="0" fill="hold" nodeType="withEffect">
                                  <p:stCondLst>
                                    <p:cond delay="0"/>
                                  </p:stCondLst>
                                  <p:childTnLst>
                                    <p:animScale>
                                      <p:cBhvr>
                                        <p:cTn id="8" dur="10" fill="hold"/>
                                        <p:tgtEl>
                                          <p:spTgt spid="42"/>
                                        </p:tgtEl>
                                      </p:cBhvr>
                                      <p:by x="60000" y="60000"/>
                                    </p:animScale>
                                  </p:childTnLst>
                                </p:cTn>
                              </p:par>
                              <p:par>
                                <p:cTn id="9" presetID="1" presetClass="exit" presetSubtype="0" fill="hold" grpId="0" nodeType="withEffect">
                                  <p:stCondLst>
                                    <p:cond delay="1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3.61111E-6 1.11022E-16 L -0.33038 1.11022E-16 " pathEditMode="relative" rAng="0" ptsTypes="AA">
                                      <p:cBhvr>
                                        <p:cTn id="14" dur="2000" fill="hold"/>
                                        <p:tgtEl>
                                          <p:spTgt spid="39"/>
                                        </p:tgtEl>
                                        <p:attrNameLst>
                                          <p:attrName>ppt_x</p:attrName>
                                          <p:attrName>ppt_y</p:attrName>
                                        </p:attrNameLst>
                                      </p:cBhvr>
                                      <p:rCtr x="-16528" y="0"/>
                                    </p:animMotion>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10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9" grpId="0"/>
      <p:bldP spid="4" grpId="0" animBg="1"/>
      <p:bldP spid="1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64730" y="5840033"/>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64730" y="5347422"/>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64730" y="4851875"/>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73303" y="4407877"/>
            <a:ext cx="8094161" cy="3651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73992" y="2745179"/>
            <a:ext cx="8094161" cy="324329"/>
          </a:xfrm>
          <a:prstGeom prst="rect">
            <a:avLst/>
          </a:prstGeom>
          <a:solidFill>
            <a:srgbClr val="53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71757" y="1852296"/>
            <a:ext cx="8799068" cy="477987"/>
          </a:xfrm>
          <a:prstGeom prst="rect">
            <a:avLst/>
          </a:prstGeom>
          <a:solidFill>
            <a:srgbClr val="53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70268" y="1340844"/>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64123" y="3143056"/>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65971" y="2370745"/>
            <a:ext cx="8102183" cy="3243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3548" y="831660"/>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smtClean="0"/>
              <a:t>The DRAM Latency PUF Outline</a:t>
            </a:r>
            <a:endParaRPr lang="en-US" b="1" dirty="0"/>
          </a:p>
        </p:txBody>
      </p:sp>
      <p:sp>
        <p:nvSpPr>
          <p:cNvPr id="29" name="Rectangle 28"/>
          <p:cNvSpPr/>
          <p:nvPr/>
        </p:nvSpPr>
        <p:spPr>
          <a:xfrm>
            <a:off x="873992" y="4009292"/>
            <a:ext cx="8094161" cy="3587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65971" y="3634154"/>
            <a:ext cx="8102183" cy="3360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318753"/>
          </a:xfrm>
        </p:spPr>
        <p:txBody>
          <a:bodyPr/>
          <a:lstStyle/>
          <a:p>
            <a:pPr marL="0" indent="0">
              <a:buNone/>
            </a:pPr>
            <a:r>
              <a:rPr lang="en-US" sz="2800" dirty="0">
                <a:solidFill>
                  <a:schemeClr val="bg1"/>
                </a:solidFill>
              </a:rPr>
              <a:t>Motivation </a:t>
            </a:r>
            <a:endParaRPr lang="en-US" sz="2800" dirty="0" smtClean="0">
              <a:solidFill>
                <a:schemeClr val="bg1"/>
              </a:solidFill>
            </a:endParaRPr>
          </a:p>
          <a:p>
            <a:pPr marL="0" indent="0">
              <a:buNone/>
            </a:pPr>
            <a:r>
              <a:rPr lang="en-US" sz="2800" dirty="0" smtClean="0">
                <a:solidFill>
                  <a:schemeClr val="bg1"/>
                </a:solidFill>
              </a:rPr>
              <a:t>Effective PUF Characteristics</a:t>
            </a:r>
          </a:p>
          <a:p>
            <a:pPr marL="0" indent="0">
              <a:buNone/>
            </a:pPr>
            <a:r>
              <a:rPr lang="en-US" sz="2800" b="1" dirty="0">
                <a:solidFill>
                  <a:schemeClr val="bg1"/>
                </a:solidFill>
              </a:rPr>
              <a:t>DRAM Latency PUF</a:t>
            </a:r>
          </a:p>
          <a:p>
            <a:pPr marL="457200" lvl="1" indent="0">
              <a:buNone/>
            </a:pPr>
            <a:r>
              <a:rPr lang="en-US" sz="2400" dirty="0">
                <a:solidFill>
                  <a:schemeClr val="bg1"/>
                </a:solidFill>
              </a:rPr>
              <a:t>DRAM Operation</a:t>
            </a:r>
          </a:p>
          <a:p>
            <a:pPr marL="457200" lvl="1" indent="0">
              <a:buNone/>
            </a:pPr>
            <a:r>
              <a:rPr lang="en-US" sz="2400" b="1" dirty="0">
                <a:solidFill>
                  <a:schemeClr val="bg1"/>
                </a:solidFill>
              </a:rPr>
              <a:t>Key </a:t>
            </a:r>
            <a:r>
              <a:rPr lang="en-US" sz="2400" b="1" dirty="0" smtClean="0">
                <a:solidFill>
                  <a:schemeClr val="bg1"/>
                </a:solidFill>
              </a:rPr>
              <a:t>Idea</a:t>
            </a:r>
          </a:p>
          <a:p>
            <a:pPr marL="0" indent="0">
              <a:buNone/>
            </a:pPr>
            <a:r>
              <a:rPr lang="en-US" sz="2800" dirty="0" smtClean="0">
                <a:solidFill>
                  <a:schemeClr val="bg1"/>
                </a:solidFill>
              </a:rPr>
              <a:t>Prior Best DRAM PUF: DRAM Retention PUF</a:t>
            </a:r>
          </a:p>
          <a:p>
            <a:pPr marL="457200" lvl="1" indent="0">
              <a:buNone/>
            </a:pPr>
            <a:r>
              <a:rPr lang="en-US" sz="2400" dirty="0" smtClean="0">
                <a:solidFill>
                  <a:schemeClr val="bg1"/>
                </a:solidFill>
              </a:rPr>
              <a:t>DRAM Cell Retention</a:t>
            </a:r>
          </a:p>
          <a:p>
            <a:pPr marL="457200" lvl="1" indent="0">
              <a:buNone/>
            </a:pPr>
            <a:r>
              <a:rPr lang="en-US" sz="2400" dirty="0" smtClean="0">
                <a:solidFill>
                  <a:schemeClr val="bg1"/>
                </a:solidFill>
              </a:rPr>
              <a:t>Key Idea </a:t>
            </a:r>
          </a:p>
          <a:p>
            <a:pPr marL="457200" lvl="1" indent="0">
              <a:buNone/>
            </a:pPr>
            <a:r>
              <a:rPr lang="en-US" sz="2400" dirty="0" smtClean="0">
                <a:solidFill>
                  <a:schemeClr val="bg1"/>
                </a:solidFill>
              </a:rPr>
              <a:t>Weaknesses</a:t>
            </a:r>
          </a:p>
          <a:p>
            <a:pPr marL="0" indent="0">
              <a:buNone/>
            </a:pPr>
            <a:r>
              <a:rPr lang="en-US" sz="2800" dirty="0" smtClean="0">
                <a:solidFill>
                  <a:schemeClr val="bg1"/>
                </a:solidFill>
              </a:rPr>
              <a:t>Methodology</a:t>
            </a:r>
          </a:p>
          <a:p>
            <a:pPr marL="0" indent="0">
              <a:buNone/>
            </a:pPr>
            <a:r>
              <a:rPr lang="en-US" sz="2800" dirty="0" smtClean="0">
                <a:solidFill>
                  <a:schemeClr val="bg1"/>
                </a:solidFill>
              </a:rPr>
              <a:t>Results</a:t>
            </a:r>
          </a:p>
          <a:p>
            <a:pPr marL="0" indent="0">
              <a:buNone/>
            </a:pPr>
            <a:r>
              <a:rPr lang="en-US" sz="2800" dirty="0" smtClean="0">
                <a:solidFill>
                  <a:schemeClr val="bg1"/>
                </a:solidFill>
              </a:rPr>
              <a:t>Summary</a:t>
            </a:r>
            <a:endParaRPr lang="en-US" sz="2800" dirty="0">
              <a:solidFill>
                <a:schemeClr val="bg1"/>
              </a:solidFill>
            </a:endParaRPr>
          </a:p>
        </p:txBody>
      </p:sp>
    </p:spTree>
    <p:extLst>
      <p:ext uri="{BB962C8B-B14F-4D97-AF65-F5344CB8AC3E}">
        <p14:creationId xmlns:p14="http://schemas.microsoft.com/office/powerpoint/2010/main" val="6742642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ounded Rectangle 102"/>
          <p:cNvSpPr/>
          <p:nvPr/>
        </p:nvSpPr>
        <p:spPr>
          <a:xfrm>
            <a:off x="971770" y="3643867"/>
            <a:ext cx="383855" cy="2265404"/>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solidFill>
                  <a:schemeClr val="bg1">
                    <a:lumMod val="65000"/>
                  </a:schemeClr>
                </a:solidFill>
              </a:rPr>
              <a:t>Row Decoder</a:t>
            </a:r>
            <a:endParaRPr lang="en-US" sz="2800" dirty="0">
              <a:solidFill>
                <a:schemeClr val="bg1">
                  <a:lumMod val="65000"/>
                </a:schemeClr>
              </a:solidFill>
            </a:endParaRPr>
          </a:p>
        </p:txBody>
      </p:sp>
      <p:sp>
        <p:nvSpPr>
          <p:cNvPr id="2" name="Title 1"/>
          <p:cNvSpPr>
            <a:spLocks noGrp="1"/>
          </p:cNvSpPr>
          <p:nvPr>
            <p:ph type="title"/>
          </p:nvPr>
        </p:nvSpPr>
        <p:spPr/>
        <p:txBody>
          <a:bodyPr/>
          <a:lstStyle/>
          <a:p>
            <a:r>
              <a:rPr lang="en-US" b="1" dirty="0" smtClean="0"/>
              <a:t>DRAM Latency PUF Key Idea</a:t>
            </a:r>
            <a:endParaRPr lang="en-US" b="1" dirty="0"/>
          </a:p>
        </p:txBody>
      </p:sp>
      <p:sp>
        <p:nvSpPr>
          <p:cNvPr id="3" name="Content Placeholder 2"/>
          <p:cNvSpPr>
            <a:spLocks noGrp="1"/>
          </p:cNvSpPr>
          <p:nvPr>
            <p:ph idx="1"/>
          </p:nvPr>
        </p:nvSpPr>
        <p:spPr>
          <a:xfrm>
            <a:off x="75991" y="774280"/>
            <a:ext cx="8987622" cy="2172635"/>
          </a:xfrm>
        </p:spPr>
        <p:txBody>
          <a:bodyPr/>
          <a:lstStyle/>
          <a:p>
            <a:r>
              <a:rPr lang="en-US" sz="2800" dirty="0" smtClean="0"/>
              <a:t>A cell’s latency failure probability is inherently related to </a:t>
            </a:r>
            <a:r>
              <a:rPr lang="en-US" sz="2800" b="1" dirty="0" smtClean="0">
                <a:solidFill>
                  <a:schemeClr val="accent5"/>
                </a:solidFill>
              </a:rPr>
              <a:t>random process variation</a:t>
            </a:r>
            <a:r>
              <a:rPr lang="en-US" sz="2800" dirty="0" smtClean="0"/>
              <a:t> from manufacturing</a:t>
            </a:r>
          </a:p>
          <a:p>
            <a:r>
              <a:rPr lang="en-US" sz="2800" dirty="0" smtClean="0"/>
              <a:t>We can provide </a:t>
            </a:r>
            <a:r>
              <a:rPr lang="en-US" sz="2800" b="1" dirty="0" smtClean="0">
                <a:solidFill>
                  <a:schemeClr val="accent5"/>
                </a:solidFill>
              </a:rPr>
              <a:t>repeatable and unique device signatures</a:t>
            </a:r>
            <a:r>
              <a:rPr lang="en-US" sz="2800" dirty="0" smtClean="0"/>
              <a:t> using latency error patterns</a:t>
            </a:r>
          </a:p>
        </p:txBody>
      </p:sp>
      <p:grpSp>
        <p:nvGrpSpPr>
          <p:cNvPr id="71" name="Group 70"/>
          <p:cNvGrpSpPr/>
          <p:nvPr/>
        </p:nvGrpSpPr>
        <p:grpSpPr>
          <a:xfrm>
            <a:off x="1353840" y="3366301"/>
            <a:ext cx="6756400" cy="2832850"/>
            <a:chOff x="1094298" y="3173501"/>
            <a:chExt cx="7281509" cy="3227302"/>
          </a:xfrm>
        </p:grpSpPr>
        <p:cxnSp>
          <p:nvCxnSpPr>
            <p:cNvPr id="59" name="Straight Connector 58"/>
            <p:cNvCxnSpPr/>
            <p:nvPr/>
          </p:nvCxnSpPr>
          <p:spPr>
            <a:xfrm>
              <a:off x="1107985" y="4740572"/>
              <a:ext cx="7267822" cy="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96222" y="5677428"/>
              <a:ext cx="7276813" cy="6195"/>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94298" y="3778425"/>
              <a:ext cx="7278737" cy="4681"/>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2662517"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603811"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4616822"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5629834"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6624916" y="317350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584139" y="317350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1703294"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120500" y="3301777"/>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133523" y="5202299"/>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109328" y="4252038"/>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114717" y="3299015"/>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165817" y="5202299"/>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181960" y="3343836"/>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178840" y="4303065"/>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265397" y="5256087"/>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182973" y="5265051"/>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2233585" y="3355569"/>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224086" y="4365802"/>
              <a:ext cx="735945" cy="735109"/>
            </a:xfrm>
            <a:prstGeom prst="ellipse">
              <a:avLst/>
            </a:prstGeom>
            <a:solidFill>
              <a:schemeClr val="accent4">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215805" y="5318837"/>
              <a:ext cx="735945" cy="735109"/>
            </a:xfrm>
            <a:prstGeom prst="ellipse">
              <a:avLst/>
            </a:prstGeom>
            <a:solidFill>
              <a:schemeClr val="accent4">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309942" y="3415542"/>
              <a:ext cx="735945" cy="735109"/>
            </a:xfrm>
            <a:prstGeom prst="ellipse">
              <a:avLst/>
            </a:prstGeom>
            <a:solidFill>
              <a:schemeClr val="accent4">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247154" y="3433471"/>
              <a:ext cx="689809" cy="699248"/>
            </a:xfrm>
            <a:prstGeom prst="ellipse">
              <a:avLst/>
            </a:prstGeom>
            <a:solidFill>
              <a:srgbClr val="FFC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263068" y="4374782"/>
              <a:ext cx="689809" cy="699248"/>
            </a:xfrm>
            <a:prstGeom prst="ellipse">
              <a:avLst/>
            </a:prstGeom>
            <a:solidFill>
              <a:srgbClr val="FFC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295363" y="4383732"/>
              <a:ext cx="689809" cy="699248"/>
            </a:xfrm>
            <a:prstGeom prst="ellipse">
              <a:avLst/>
            </a:prstGeom>
            <a:solidFill>
              <a:srgbClr val="FFC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5282129" y="4414347"/>
              <a:ext cx="625642" cy="625642"/>
            </a:xfrm>
            <a:prstGeom prst="ellipse">
              <a:avLst/>
            </a:prstGeom>
            <a:solidFill>
              <a:schemeClr val="accent2">
                <a:lumMod val="7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271114" y="5364607"/>
              <a:ext cx="625642" cy="625642"/>
            </a:xfrm>
            <a:prstGeom prst="ellipse">
              <a:avLst/>
            </a:prstGeom>
            <a:solidFill>
              <a:schemeClr val="accent2">
                <a:lumMod val="7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270956" y="3470274"/>
              <a:ext cx="625642" cy="625642"/>
            </a:xfrm>
            <a:prstGeom prst="ellipse">
              <a:avLst/>
            </a:prstGeom>
            <a:solidFill>
              <a:schemeClr val="accent2">
                <a:lumMod val="7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404372" y="4446499"/>
              <a:ext cx="563218" cy="555814"/>
            </a:xfrm>
            <a:prstGeom prst="ellipse">
              <a:avLst/>
            </a:prstGeom>
            <a:solidFill>
              <a:srgbClr val="FF0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310449" y="5408484"/>
              <a:ext cx="563218" cy="555814"/>
            </a:xfrm>
            <a:prstGeom prst="ellipse">
              <a:avLst/>
            </a:prstGeom>
            <a:solidFill>
              <a:srgbClr val="FF0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230970" y="2527007"/>
            <a:ext cx="3209309" cy="1952958"/>
            <a:chOff x="75990" y="3087082"/>
            <a:chExt cx="3209309" cy="1952958"/>
          </a:xfrm>
        </p:grpSpPr>
        <p:sp>
          <p:nvSpPr>
            <p:cNvPr id="72" name="TextBox 71"/>
            <p:cNvSpPr txBox="1"/>
            <p:nvPr/>
          </p:nvSpPr>
          <p:spPr>
            <a:xfrm>
              <a:off x="75990" y="3087082"/>
              <a:ext cx="3209309" cy="830997"/>
            </a:xfrm>
            <a:prstGeom prst="rect">
              <a:avLst/>
            </a:prstGeom>
            <a:noFill/>
          </p:spPr>
          <p:txBody>
            <a:bodyPr wrap="square" rtlCol="0">
              <a:spAutoFit/>
            </a:bodyPr>
            <a:lstStyle/>
            <a:p>
              <a:r>
                <a:rPr lang="en-US" sz="2400" b="1" dirty="0" smtClean="0">
                  <a:solidFill>
                    <a:srgbClr val="FF0000"/>
                  </a:solidFill>
                  <a:latin typeface="Cambria" charset="0"/>
                  <a:ea typeface="Cambria" charset="0"/>
                  <a:cs typeface="Cambria" charset="0"/>
                </a:rPr>
                <a:t>High % chance to fail with reduced </a:t>
              </a:r>
              <a:r>
                <a:rPr lang="en-US" sz="2400" b="1" dirty="0" err="1" smtClean="0">
                  <a:solidFill>
                    <a:srgbClr val="FF0000"/>
                  </a:solidFill>
                  <a:latin typeface="Cambria" charset="0"/>
                  <a:ea typeface="Cambria" charset="0"/>
                  <a:cs typeface="Cambria" charset="0"/>
                </a:rPr>
                <a:t>t</a:t>
              </a:r>
              <a:r>
                <a:rPr lang="en-US" sz="2400" b="1" baseline="-25000" dirty="0" err="1" smtClean="0">
                  <a:solidFill>
                    <a:srgbClr val="FF0000"/>
                  </a:solidFill>
                  <a:latin typeface="Cambria" charset="0"/>
                  <a:ea typeface="Cambria" charset="0"/>
                  <a:cs typeface="Cambria" charset="0"/>
                </a:rPr>
                <a:t>RCD</a:t>
              </a:r>
              <a:endParaRPr lang="en-US" sz="2400" b="1" baseline="-25000" dirty="0">
                <a:solidFill>
                  <a:srgbClr val="FF0000"/>
                </a:solidFill>
                <a:latin typeface="Cambria" charset="0"/>
                <a:ea typeface="Cambria" charset="0"/>
                <a:cs typeface="Cambria" charset="0"/>
              </a:endParaRPr>
            </a:p>
          </p:txBody>
        </p:sp>
        <p:cxnSp>
          <p:nvCxnSpPr>
            <p:cNvPr id="75" name="Straight Arrow Connector 74"/>
            <p:cNvCxnSpPr/>
            <p:nvPr/>
          </p:nvCxnSpPr>
          <p:spPr>
            <a:xfrm>
              <a:off x="701559" y="3909329"/>
              <a:ext cx="819787" cy="1130711"/>
            </a:xfrm>
            <a:prstGeom prst="straightConnector1">
              <a:avLst/>
            </a:prstGeom>
            <a:ln w="698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5884925" y="2448524"/>
            <a:ext cx="3178688" cy="1027950"/>
            <a:chOff x="5962415" y="3039594"/>
            <a:chExt cx="3178688" cy="1027950"/>
          </a:xfrm>
        </p:grpSpPr>
        <p:sp>
          <p:nvSpPr>
            <p:cNvPr id="73" name="TextBox 72"/>
            <p:cNvSpPr txBox="1"/>
            <p:nvPr/>
          </p:nvSpPr>
          <p:spPr>
            <a:xfrm>
              <a:off x="6106305" y="3039594"/>
              <a:ext cx="3034798" cy="830997"/>
            </a:xfrm>
            <a:prstGeom prst="rect">
              <a:avLst/>
            </a:prstGeom>
            <a:noFill/>
          </p:spPr>
          <p:txBody>
            <a:bodyPr wrap="square" rtlCol="0">
              <a:spAutoFit/>
            </a:bodyPr>
            <a:lstStyle/>
            <a:p>
              <a:r>
                <a:rPr lang="en-US" sz="2400" b="1" dirty="0" smtClean="0">
                  <a:solidFill>
                    <a:schemeClr val="accent6">
                      <a:lumMod val="75000"/>
                    </a:schemeClr>
                  </a:solidFill>
                  <a:latin typeface="Cambria" charset="0"/>
                  <a:ea typeface="Cambria" charset="0"/>
                  <a:cs typeface="Cambria" charset="0"/>
                </a:rPr>
                <a:t>Low % chance to fail with reduced </a:t>
              </a:r>
              <a:r>
                <a:rPr lang="en-US" sz="2400" b="1" dirty="0" err="1" smtClean="0">
                  <a:solidFill>
                    <a:schemeClr val="accent6">
                      <a:lumMod val="75000"/>
                    </a:schemeClr>
                  </a:solidFill>
                  <a:latin typeface="Cambria" charset="0"/>
                  <a:ea typeface="Cambria" charset="0"/>
                  <a:cs typeface="Cambria" charset="0"/>
                </a:rPr>
                <a:t>t</a:t>
              </a:r>
              <a:r>
                <a:rPr lang="en-US" sz="2400" b="1" baseline="-25000" dirty="0" err="1" smtClean="0">
                  <a:solidFill>
                    <a:schemeClr val="accent6">
                      <a:lumMod val="75000"/>
                    </a:schemeClr>
                  </a:solidFill>
                  <a:latin typeface="Cambria" charset="0"/>
                  <a:ea typeface="Cambria" charset="0"/>
                  <a:cs typeface="Cambria" charset="0"/>
                </a:rPr>
                <a:t>RCD</a:t>
              </a:r>
              <a:endParaRPr lang="en-US" sz="2400" b="1" baseline="-25000" dirty="0">
                <a:solidFill>
                  <a:schemeClr val="accent6">
                    <a:lumMod val="75000"/>
                  </a:schemeClr>
                </a:solidFill>
                <a:latin typeface="Cambria" charset="0"/>
                <a:ea typeface="Cambria" charset="0"/>
                <a:cs typeface="Cambria" charset="0"/>
              </a:endParaRPr>
            </a:p>
          </p:txBody>
        </p:sp>
        <p:cxnSp>
          <p:nvCxnSpPr>
            <p:cNvPr id="79" name="Straight Arrow Connector 78"/>
            <p:cNvCxnSpPr>
              <a:stCxn id="73" idx="1"/>
            </p:cNvCxnSpPr>
            <p:nvPr/>
          </p:nvCxnSpPr>
          <p:spPr>
            <a:xfrm flipH="1">
              <a:off x="5962415" y="3455093"/>
              <a:ext cx="143890" cy="612451"/>
            </a:xfrm>
            <a:prstGeom prst="straightConnector1">
              <a:avLst/>
            </a:prstGeom>
            <a:ln w="698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1427536" y="6098813"/>
            <a:ext cx="6388029" cy="329754"/>
            <a:chOff x="1350046" y="6424274"/>
            <a:chExt cx="6388029" cy="329754"/>
          </a:xfrm>
        </p:grpSpPr>
        <p:sp>
          <p:nvSpPr>
            <p:cNvPr id="95" name="Rounded Rectangle 94"/>
            <p:cNvSpPr/>
            <p:nvPr/>
          </p:nvSpPr>
          <p:spPr>
            <a:xfrm>
              <a:off x="6835928" y="6424274"/>
              <a:ext cx="90214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sp>
          <p:nvSpPr>
            <p:cNvPr id="96" name="Rounded Rectangle 95"/>
            <p:cNvSpPr/>
            <p:nvPr/>
          </p:nvSpPr>
          <p:spPr>
            <a:xfrm>
              <a:off x="5908916" y="6430145"/>
              <a:ext cx="93331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sp>
          <p:nvSpPr>
            <p:cNvPr id="97" name="Rounded Rectangle 96"/>
            <p:cNvSpPr/>
            <p:nvPr/>
          </p:nvSpPr>
          <p:spPr>
            <a:xfrm>
              <a:off x="4988210" y="6437525"/>
              <a:ext cx="92070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sp>
          <p:nvSpPr>
            <p:cNvPr id="98" name="Rounded Rectangle 97"/>
            <p:cNvSpPr/>
            <p:nvPr/>
          </p:nvSpPr>
          <p:spPr>
            <a:xfrm>
              <a:off x="4055208" y="6437525"/>
              <a:ext cx="93331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sp>
          <p:nvSpPr>
            <p:cNvPr id="99" name="Rounded Rectangle 98"/>
            <p:cNvSpPr/>
            <p:nvPr/>
          </p:nvSpPr>
          <p:spPr>
            <a:xfrm>
              <a:off x="3190941" y="6437525"/>
              <a:ext cx="87687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sp>
          <p:nvSpPr>
            <p:cNvPr id="100" name="Rounded Rectangle 99"/>
            <p:cNvSpPr/>
            <p:nvPr/>
          </p:nvSpPr>
          <p:spPr>
            <a:xfrm>
              <a:off x="2256841" y="6437525"/>
              <a:ext cx="940181"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sp>
          <p:nvSpPr>
            <p:cNvPr id="101" name="Rounded Rectangle 100"/>
            <p:cNvSpPr/>
            <p:nvPr/>
          </p:nvSpPr>
          <p:spPr>
            <a:xfrm>
              <a:off x="1350046" y="6437525"/>
              <a:ext cx="911892"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grpSp>
    </p:spTree>
    <p:extLst>
      <p:ext uri="{BB962C8B-B14F-4D97-AF65-F5344CB8AC3E}">
        <p14:creationId xmlns:p14="http://schemas.microsoft.com/office/powerpoint/2010/main" val="560436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Executive Summary</a:t>
            </a:r>
            <a:endParaRPr lang="en-US" b="1" dirty="0"/>
          </a:p>
        </p:txBody>
      </p:sp>
      <p:sp>
        <p:nvSpPr>
          <p:cNvPr id="3" name="Content Placeholder 2"/>
          <p:cNvSpPr>
            <a:spLocks noGrp="1"/>
          </p:cNvSpPr>
          <p:nvPr>
            <p:ph idx="1"/>
          </p:nvPr>
        </p:nvSpPr>
        <p:spPr>
          <a:xfrm>
            <a:off x="75990" y="807706"/>
            <a:ext cx="9068009" cy="5318753"/>
          </a:xfrm>
        </p:spPr>
        <p:txBody>
          <a:bodyPr/>
          <a:lstStyle/>
          <a:p>
            <a:pPr marL="274320" lvl="1" indent="-274320">
              <a:spcBef>
                <a:spcPts val="400"/>
              </a:spcBef>
              <a:buFont typeface="Arial" pitchFamily="34" charset="0"/>
              <a:buChar char="•"/>
            </a:pPr>
            <a:r>
              <a:rPr lang="en-US" sz="2200" b="1" u="sng" dirty="0"/>
              <a:t>Motivation</a:t>
            </a:r>
            <a:r>
              <a:rPr lang="tr-TR" sz="2200" dirty="0" smtClean="0"/>
              <a:t>: </a:t>
            </a:r>
          </a:p>
          <a:p>
            <a:pPr marL="731520" lvl="2" indent="-274320">
              <a:spcBef>
                <a:spcPts val="400"/>
              </a:spcBef>
            </a:pPr>
            <a:r>
              <a:rPr lang="en-US" sz="2200" dirty="0" smtClean="0"/>
              <a:t>We can authenticate a system via </a:t>
            </a:r>
            <a:r>
              <a:rPr lang="en-US" sz="2200" b="1" dirty="0" smtClean="0"/>
              <a:t>unique signatures</a:t>
            </a:r>
            <a:r>
              <a:rPr lang="en-US" sz="2200" dirty="0" smtClean="0"/>
              <a:t> if we can evaluate a </a:t>
            </a:r>
            <a:r>
              <a:rPr lang="en-US" sz="2200" b="1" dirty="0" smtClean="0"/>
              <a:t>Physical </a:t>
            </a:r>
            <a:r>
              <a:rPr lang="en-US" sz="2200" b="1" dirty="0" err="1" smtClean="0"/>
              <a:t>Unclonable</a:t>
            </a:r>
            <a:r>
              <a:rPr lang="en-US" sz="2200" b="1" dirty="0" smtClean="0"/>
              <a:t> Function (PUF) </a:t>
            </a:r>
            <a:r>
              <a:rPr lang="en-US" sz="2200" dirty="0" smtClean="0"/>
              <a:t>on it</a:t>
            </a:r>
          </a:p>
          <a:p>
            <a:pPr marL="731520" lvl="2" indent="-274320">
              <a:spcBef>
                <a:spcPts val="400"/>
              </a:spcBef>
            </a:pPr>
            <a:r>
              <a:rPr lang="en-US" sz="2200" dirty="0" smtClean="0"/>
              <a:t>Signatures </a:t>
            </a:r>
            <a:r>
              <a:rPr lang="en-US" sz="2200" b="1" dirty="0"/>
              <a:t>(PUF response) </a:t>
            </a:r>
            <a:r>
              <a:rPr lang="en-US" sz="2200" dirty="0" smtClean="0"/>
              <a:t>reflect </a:t>
            </a:r>
            <a:r>
              <a:rPr lang="en-US" sz="2200" dirty="0"/>
              <a:t>inherent properties of a </a:t>
            </a:r>
            <a:r>
              <a:rPr lang="en-US" sz="2200" dirty="0" smtClean="0"/>
              <a:t>device</a:t>
            </a:r>
            <a:endParaRPr lang="en-US" sz="2200" b="1" dirty="0" smtClean="0"/>
          </a:p>
          <a:p>
            <a:pPr marL="731520" lvl="2" indent="-274320">
              <a:spcBef>
                <a:spcPts val="400"/>
              </a:spcBef>
            </a:pPr>
            <a:r>
              <a:rPr lang="tr-TR" sz="2200" dirty="0" smtClean="0"/>
              <a:t>DRAM is a </a:t>
            </a:r>
            <a:r>
              <a:rPr lang="en-US" sz="2200" dirty="0" smtClean="0"/>
              <a:t>promising substrate for PUFs because </a:t>
            </a:r>
            <a:r>
              <a:rPr lang="tr-TR" sz="2200" dirty="0" smtClean="0"/>
              <a:t>it </a:t>
            </a:r>
            <a:r>
              <a:rPr lang="en-US" sz="2200" dirty="0" smtClean="0"/>
              <a:t>is </a:t>
            </a:r>
            <a:r>
              <a:rPr lang="en-US" sz="2200" b="1" dirty="0" smtClean="0"/>
              <a:t>widely</a:t>
            </a:r>
            <a:r>
              <a:rPr lang="en-US" sz="2200" dirty="0" smtClean="0"/>
              <a:t> used</a:t>
            </a:r>
          </a:p>
          <a:p>
            <a:pPr marL="274320" indent="-274320">
              <a:spcBef>
                <a:spcPts val="400"/>
              </a:spcBef>
            </a:pPr>
            <a:r>
              <a:rPr lang="en-US" sz="2200" b="1" u="sng" dirty="0" smtClean="0">
                <a:solidFill>
                  <a:srgbClr val="C00000"/>
                </a:solidFill>
              </a:rPr>
              <a:t>Problem</a:t>
            </a:r>
            <a:r>
              <a:rPr lang="en-US" sz="2200" dirty="0" smtClean="0">
                <a:solidFill>
                  <a:srgbClr val="C00000"/>
                </a:solidFill>
              </a:rPr>
              <a:t>: Current DRAM PUFs are 1) very slow, 2) require a DRAM reboot, or 3) require additional custom hardware</a:t>
            </a:r>
          </a:p>
          <a:p>
            <a:pPr marL="274320" indent="-274320">
              <a:spcBef>
                <a:spcPts val="400"/>
              </a:spcBef>
            </a:pPr>
            <a:r>
              <a:rPr lang="en-US" sz="2200" b="1" u="sng" dirty="0" smtClean="0">
                <a:solidFill>
                  <a:schemeClr val="accent1">
                    <a:lumMod val="75000"/>
                  </a:schemeClr>
                </a:solidFill>
              </a:rPr>
              <a:t>Goal</a:t>
            </a:r>
            <a:r>
              <a:rPr lang="en-US" sz="2200" dirty="0" smtClean="0">
                <a:solidFill>
                  <a:schemeClr val="accent1">
                    <a:lumMod val="75000"/>
                  </a:schemeClr>
                </a:solidFill>
              </a:rPr>
              <a:t>: To develop a novel and effective PUF for </a:t>
            </a:r>
            <a:r>
              <a:rPr lang="en-US" sz="2200" b="1" dirty="0" smtClean="0">
                <a:solidFill>
                  <a:schemeClr val="accent1">
                    <a:lumMod val="75000"/>
                  </a:schemeClr>
                </a:solidFill>
              </a:rPr>
              <a:t>existing</a:t>
            </a:r>
            <a:r>
              <a:rPr lang="en-US" sz="2200" dirty="0" smtClean="0">
                <a:solidFill>
                  <a:schemeClr val="accent1">
                    <a:lumMod val="75000"/>
                  </a:schemeClr>
                </a:solidFill>
              </a:rPr>
              <a:t> commodity DRAM devices with </a:t>
            </a:r>
            <a:r>
              <a:rPr lang="en-US" sz="2200" b="1" dirty="0" smtClean="0">
                <a:solidFill>
                  <a:schemeClr val="accent1">
                    <a:lumMod val="75000"/>
                  </a:schemeClr>
                </a:solidFill>
              </a:rPr>
              <a:t>low-latency evaluation time</a:t>
            </a:r>
            <a:r>
              <a:rPr lang="en-US" sz="2200" dirty="0" smtClean="0">
                <a:solidFill>
                  <a:schemeClr val="accent1">
                    <a:lumMod val="75000"/>
                  </a:schemeClr>
                </a:solidFill>
              </a:rPr>
              <a:t> and </a:t>
            </a:r>
            <a:r>
              <a:rPr lang="en-US" sz="2200" b="1" dirty="0" smtClean="0">
                <a:solidFill>
                  <a:schemeClr val="accent1">
                    <a:lumMod val="75000"/>
                  </a:schemeClr>
                </a:solidFill>
              </a:rPr>
              <a:t>low system interference</a:t>
            </a:r>
            <a:r>
              <a:rPr lang="en-US" sz="2200" dirty="0" smtClean="0">
                <a:solidFill>
                  <a:schemeClr val="accent1">
                    <a:lumMod val="75000"/>
                  </a:schemeClr>
                </a:solidFill>
              </a:rPr>
              <a:t> across </a:t>
            </a:r>
            <a:r>
              <a:rPr lang="en-US" sz="2200" b="1" dirty="0" smtClean="0">
                <a:solidFill>
                  <a:schemeClr val="accent1">
                    <a:lumMod val="75000"/>
                  </a:schemeClr>
                </a:solidFill>
              </a:rPr>
              <a:t>all operating temperatures</a:t>
            </a:r>
          </a:p>
          <a:p>
            <a:pPr marL="274320" indent="-274320">
              <a:spcBef>
                <a:spcPts val="400"/>
              </a:spcBef>
            </a:pPr>
            <a:r>
              <a:rPr lang="en-US" sz="2200" b="1" u="sng" dirty="0" smtClean="0">
                <a:solidFill>
                  <a:schemeClr val="accent6">
                    <a:lumMod val="75000"/>
                  </a:schemeClr>
                </a:solidFill>
              </a:rPr>
              <a:t>DRAM Latency PUF:</a:t>
            </a:r>
            <a:r>
              <a:rPr lang="en-US" sz="2200" b="1" dirty="0" smtClean="0">
                <a:solidFill>
                  <a:schemeClr val="accent6">
                    <a:lumMod val="75000"/>
                  </a:schemeClr>
                </a:solidFill>
              </a:rPr>
              <a:t> </a:t>
            </a:r>
            <a:r>
              <a:rPr lang="en-US" sz="2200" dirty="0" smtClean="0">
                <a:solidFill>
                  <a:schemeClr val="accent6">
                    <a:lumMod val="75000"/>
                  </a:schemeClr>
                </a:solidFill>
              </a:rPr>
              <a:t>Reduce DRAM access </a:t>
            </a:r>
            <a:r>
              <a:rPr lang="en-US" sz="2200" dirty="0">
                <a:solidFill>
                  <a:schemeClr val="accent6">
                    <a:lumMod val="75000"/>
                  </a:schemeClr>
                </a:solidFill>
              </a:rPr>
              <a:t>latency </a:t>
            </a:r>
            <a:r>
              <a:rPr lang="en-US" sz="2200" b="1" dirty="0">
                <a:solidFill>
                  <a:schemeClr val="accent6">
                    <a:lumMod val="75000"/>
                  </a:schemeClr>
                </a:solidFill>
              </a:rPr>
              <a:t>below</a:t>
            </a:r>
            <a:r>
              <a:rPr lang="en-US" sz="2200" dirty="0">
                <a:solidFill>
                  <a:schemeClr val="accent6">
                    <a:lumMod val="75000"/>
                  </a:schemeClr>
                </a:solidFill>
              </a:rPr>
              <a:t> </a:t>
            </a:r>
            <a:r>
              <a:rPr lang="en-US" sz="2200" b="1" dirty="0" smtClean="0">
                <a:solidFill>
                  <a:schemeClr val="accent6">
                    <a:lumMod val="75000"/>
                  </a:schemeClr>
                </a:solidFill>
              </a:rPr>
              <a:t>reliable values </a:t>
            </a:r>
            <a:r>
              <a:rPr lang="en-US" sz="2200" dirty="0" smtClean="0">
                <a:solidFill>
                  <a:schemeClr val="accent6">
                    <a:lumMod val="75000"/>
                  </a:schemeClr>
                </a:solidFill>
              </a:rPr>
              <a:t>and exploit the </a:t>
            </a:r>
            <a:r>
              <a:rPr lang="en-US" sz="2200" dirty="0">
                <a:solidFill>
                  <a:schemeClr val="accent6">
                    <a:lumMod val="75000"/>
                  </a:schemeClr>
                </a:solidFill>
              </a:rPr>
              <a:t>resulting error patterns as </a:t>
            </a:r>
            <a:r>
              <a:rPr lang="en-US" sz="2200" b="1" dirty="0">
                <a:solidFill>
                  <a:schemeClr val="accent6">
                    <a:lumMod val="75000"/>
                  </a:schemeClr>
                </a:solidFill>
              </a:rPr>
              <a:t>unique </a:t>
            </a:r>
            <a:r>
              <a:rPr lang="en-US" sz="2200" b="1" dirty="0" smtClean="0">
                <a:solidFill>
                  <a:schemeClr val="accent6">
                    <a:lumMod val="75000"/>
                  </a:schemeClr>
                </a:solidFill>
              </a:rPr>
              <a:t>identifiers</a:t>
            </a:r>
            <a:endParaRPr lang="en-US" sz="2200" b="1" u="sng" dirty="0">
              <a:solidFill>
                <a:schemeClr val="accent6">
                  <a:lumMod val="75000"/>
                </a:schemeClr>
              </a:solidFill>
            </a:endParaRPr>
          </a:p>
          <a:p>
            <a:pPr marL="274320" indent="-274320">
              <a:spcBef>
                <a:spcPts val="400"/>
              </a:spcBef>
            </a:pPr>
            <a:r>
              <a:rPr lang="en-US" sz="2200" b="1" u="sng" dirty="0" smtClean="0">
                <a:solidFill>
                  <a:srgbClr val="7030A0"/>
                </a:solidFill>
              </a:rPr>
              <a:t>Evaluation:</a:t>
            </a:r>
            <a:r>
              <a:rPr lang="en-US" sz="2200" dirty="0" smtClean="0">
                <a:solidFill>
                  <a:srgbClr val="7030A0"/>
                </a:solidFill>
              </a:rPr>
              <a:t> </a:t>
            </a:r>
          </a:p>
          <a:p>
            <a:pPr marL="914400" lvl="2" indent="-457200">
              <a:spcBef>
                <a:spcPts val="400"/>
              </a:spcBef>
              <a:buFont typeface="+mj-lt"/>
              <a:buAutoNum type="arabicPeriod"/>
            </a:pPr>
            <a:r>
              <a:rPr lang="en-US" sz="2200" dirty="0" smtClean="0">
                <a:solidFill>
                  <a:srgbClr val="7030A0"/>
                </a:solidFill>
              </a:rPr>
              <a:t>Experimentally characterize </a:t>
            </a:r>
            <a:r>
              <a:rPr lang="en-US" sz="2200" b="1" dirty="0" smtClean="0">
                <a:solidFill>
                  <a:srgbClr val="7030A0"/>
                </a:solidFill>
              </a:rPr>
              <a:t>223 </a:t>
            </a:r>
            <a:r>
              <a:rPr lang="en-US" sz="2200" b="1" dirty="0">
                <a:solidFill>
                  <a:srgbClr val="7030A0"/>
                </a:solidFill>
              </a:rPr>
              <a:t>real LPDDR4 DRAM </a:t>
            </a:r>
            <a:r>
              <a:rPr lang="en-US" sz="2200" b="1" dirty="0" smtClean="0">
                <a:solidFill>
                  <a:srgbClr val="7030A0"/>
                </a:solidFill>
              </a:rPr>
              <a:t>devices </a:t>
            </a:r>
            <a:endParaRPr lang="en-US" sz="2200" dirty="0" smtClean="0">
              <a:solidFill>
                <a:srgbClr val="7030A0"/>
              </a:solidFill>
            </a:endParaRPr>
          </a:p>
          <a:p>
            <a:pPr marL="457200" lvl="2" indent="0">
              <a:spcBef>
                <a:spcPts val="400"/>
              </a:spcBef>
              <a:buNone/>
            </a:pPr>
            <a:r>
              <a:rPr lang="en-US" sz="2200" dirty="0" smtClean="0">
                <a:solidFill>
                  <a:srgbClr val="7030A0"/>
                </a:solidFill>
              </a:rPr>
              <a:t>2.    </a:t>
            </a:r>
            <a:r>
              <a:rPr lang="en-US" sz="2200" b="1" dirty="0" smtClean="0">
                <a:solidFill>
                  <a:srgbClr val="7030A0"/>
                </a:solidFill>
              </a:rPr>
              <a:t>DRAM latency PUF</a:t>
            </a:r>
            <a:r>
              <a:rPr lang="en-US" sz="2200" b="1" dirty="0">
                <a:solidFill>
                  <a:srgbClr val="7030A0"/>
                </a:solidFill>
              </a:rPr>
              <a:t> </a:t>
            </a:r>
            <a:r>
              <a:rPr lang="en-US" sz="2200" dirty="0" smtClean="0">
                <a:solidFill>
                  <a:srgbClr val="7030A0"/>
                </a:solidFill>
              </a:rPr>
              <a:t>(88.2 </a:t>
            </a:r>
            <a:r>
              <a:rPr lang="en-US" sz="2200" dirty="0" err="1" smtClean="0">
                <a:solidFill>
                  <a:srgbClr val="7030A0"/>
                </a:solidFill>
              </a:rPr>
              <a:t>ms</a:t>
            </a:r>
            <a:r>
              <a:rPr lang="en-US" sz="2200" dirty="0" smtClean="0">
                <a:solidFill>
                  <a:srgbClr val="7030A0"/>
                </a:solidFill>
              </a:rPr>
              <a:t>) achieves a speedup of </a:t>
            </a:r>
            <a:r>
              <a:rPr lang="en-US" sz="2200" b="1" dirty="0" smtClean="0">
                <a:solidFill>
                  <a:srgbClr val="7030A0"/>
                </a:solidFill>
              </a:rPr>
              <a:t>102x/860x</a:t>
            </a:r>
            <a:r>
              <a:rPr lang="en-US" sz="2200" dirty="0" smtClean="0">
                <a:solidFill>
                  <a:srgbClr val="7030A0"/>
                </a:solidFill>
              </a:rPr>
              <a:t>        	at 70°C/55°C over prior DRAM PUF evaluation mechanisms</a:t>
            </a:r>
            <a:endParaRPr lang="en-US" sz="2200" b="1" u="sng" dirty="0" smtClean="0">
              <a:solidFill>
                <a:srgbClr val="7030A0"/>
              </a:solidFill>
            </a:endParaRPr>
          </a:p>
          <a:p>
            <a:pPr marL="731520" lvl="1" indent="-274320">
              <a:spcBef>
                <a:spcPts val="400"/>
              </a:spcBef>
            </a:pPr>
            <a:endParaRPr lang="en-US" sz="2200" b="1" u="sng" dirty="0" smtClean="0"/>
          </a:p>
          <a:p>
            <a:pPr marL="731520" lvl="1" indent="-274320">
              <a:spcBef>
                <a:spcPts val="400"/>
              </a:spcBef>
            </a:pPr>
            <a:endParaRPr lang="tr-TR" sz="2200" b="1" u="sng" dirty="0"/>
          </a:p>
          <a:p>
            <a:endParaRPr lang="en-US" sz="2200" dirty="0"/>
          </a:p>
        </p:txBody>
      </p:sp>
    </p:spTree>
    <p:extLst>
      <p:ext uri="{BB962C8B-B14F-4D97-AF65-F5344CB8AC3E}">
        <p14:creationId xmlns:p14="http://schemas.microsoft.com/office/powerpoint/2010/main" val="73231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ounded Rectangle 102"/>
          <p:cNvSpPr/>
          <p:nvPr/>
        </p:nvSpPr>
        <p:spPr>
          <a:xfrm>
            <a:off x="971770" y="3643867"/>
            <a:ext cx="383855" cy="2265404"/>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solidFill>
                  <a:schemeClr val="bg1">
                    <a:lumMod val="65000"/>
                  </a:schemeClr>
                </a:solidFill>
              </a:rPr>
              <a:t>Row Decoder</a:t>
            </a:r>
            <a:endParaRPr lang="en-US" sz="2800" dirty="0">
              <a:solidFill>
                <a:schemeClr val="bg1">
                  <a:lumMod val="65000"/>
                </a:schemeClr>
              </a:solidFill>
            </a:endParaRPr>
          </a:p>
        </p:txBody>
      </p:sp>
      <p:sp>
        <p:nvSpPr>
          <p:cNvPr id="2" name="Title 1"/>
          <p:cNvSpPr>
            <a:spLocks noGrp="1"/>
          </p:cNvSpPr>
          <p:nvPr>
            <p:ph type="title"/>
          </p:nvPr>
        </p:nvSpPr>
        <p:spPr/>
        <p:txBody>
          <a:bodyPr/>
          <a:lstStyle/>
          <a:p>
            <a:r>
              <a:rPr lang="en-US" b="1" dirty="0" smtClean="0"/>
              <a:t>DRAM Latency PUF Key Idea</a:t>
            </a:r>
            <a:endParaRPr lang="en-US" b="1" dirty="0"/>
          </a:p>
        </p:txBody>
      </p:sp>
      <p:sp>
        <p:nvSpPr>
          <p:cNvPr id="3" name="Content Placeholder 2"/>
          <p:cNvSpPr>
            <a:spLocks noGrp="1"/>
          </p:cNvSpPr>
          <p:nvPr>
            <p:ph idx="1"/>
          </p:nvPr>
        </p:nvSpPr>
        <p:spPr>
          <a:xfrm>
            <a:off x="75991" y="774280"/>
            <a:ext cx="8987622" cy="2172635"/>
          </a:xfrm>
        </p:spPr>
        <p:txBody>
          <a:bodyPr/>
          <a:lstStyle/>
          <a:p>
            <a:r>
              <a:rPr lang="en-US" sz="2800" dirty="0" smtClean="0"/>
              <a:t>A cell’s latency failure probability is inherently related to </a:t>
            </a:r>
            <a:r>
              <a:rPr lang="en-US" sz="2800" b="1" dirty="0" smtClean="0">
                <a:solidFill>
                  <a:schemeClr val="accent5"/>
                </a:solidFill>
              </a:rPr>
              <a:t>random process variation</a:t>
            </a:r>
            <a:r>
              <a:rPr lang="en-US" sz="2800" dirty="0" smtClean="0"/>
              <a:t> from manufacturing</a:t>
            </a:r>
          </a:p>
          <a:p>
            <a:r>
              <a:rPr lang="en-US" sz="2800" dirty="0" smtClean="0"/>
              <a:t>We can provide </a:t>
            </a:r>
            <a:r>
              <a:rPr lang="en-US" sz="2800" b="1" dirty="0" smtClean="0">
                <a:solidFill>
                  <a:schemeClr val="accent5"/>
                </a:solidFill>
              </a:rPr>
              <a:t>repeatable and unique device signatures</a:t>
            </a:r>
            <a:r>
              <a:rPr lang="en-US" sz="2800" dirty="0" smtClean="0"/>
              <a:t> using latency error patterns</a:t>
            </a:r>
          </a:p>
        </p:txBody>
      </p:sp>
      <p:grpSp>
        <p:nvGrpSpPr>
          <p:cNvPr id="71" name="Group 70"/>
          <p:cNvGrpSpPr/>
          <p:nvPr/>
        </p:nvGrpSpPr>
        <p:grpSpPr>
          <a:xfrm>
            <a:off x="1353840" y="3366301"/>
            <a:ext cx="6756400" cy="2832850"/>
            <a:chOff x="1094298" y="3173501"/>
            <a:chExt cx="7281509" cy="3227302"/>
          </a:xfrm>
        </p:grpSpPr>
        <p:cxnSp>
          <p:nvCxnSpPr>
            <p:cNvPr id="59" name="Straight Connector 58"/>
            <p:cNvCxnSpPr/>
            <p:nvPr/>
          </p:nvCxnSpPr>
          <p:spPr>
            <a:xfrm>
              <a:off x="1107985" y="4740572"/>
              <a:ext cx="7267822" cy="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96222" y="5677428"/>
              <a:ext cx="7276813" cy="6195"/>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94298" y="3778425"/>
              <a:ext cx="7278737" cy="4681"/>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2662517"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603811"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4616822"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5629834"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6624916" y="317350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7584139" y="317350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1703294"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120500" y="3301777"/>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133523" y="5202299"/>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109328" y="4252038"/>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114717" y="3299015"/>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2165817" y="5202299"/>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181960" y="3343836"/>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178840" y="4303065"/>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265397" y="5256087"/>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182973" y="5265051"/>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2233585" y="3355569"/>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224086" y="4365802"/>
              <a:ext cx="735945" cy="735109"/>
            </a:xfrm>
            <a:prstGeom prst="ellipse">
              <a:avLst/>
            </a:prstGeom>
            <a:solidFill>
              <a:schemeClr val="accent4">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7215805" y="5318837"/>
              <a:ext cx="735945" cy="735109"/>
            </a:xfrm>
            <a:prstGeom prst="ellipse">
              <a:avLst/>
            </a:prstGeom>
            <a:solidFill>
              <a:schemeClr val="accent4">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1309942" y="3415542"/>
              <a:ext cx="735945" cy="735109"/>
            </a:xfrm>
            <a:prstGeom prst="ellipse">
              <a:avLst/>
            </a:prstGeom>
            <a:solidFill>
              <a:schemeClr val="accent4">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247154" y="3433471"/>
              <a:ext cx="689809" cy="699248"/>
            </a:xfrm>
            <a:prstGeom prst="ellipse">
              <a:avLst/>
            </a:prstGeom>
            <a:solidFill>
              <a:srgbClr val="FFC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263068" y="4374782"/>
              <a:ext cx="689809" cy="699248"/>
            </a:xfrm>
            <a:prstGeom prst="ellipse">
              <a:avLst/>
            </a:prstGeom>
            <a:solidFill>
              <a:srgbClr val="FFC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295363" y="4383732"/>
              <a:ext cx="689809" cy="699248"/>
            </a:xfrm>
            <a:prstGeom prst="ellipse">
              <a:avLst/>
            </a:prstGeom>
            <a:solidFill>
              <a:srgbClr val="FFC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5282129" y="4414347"/>
              <a:ext cx="625642" cy="625642"/>
            </a:xfrm>
            <a:prstGeom prst="ellipse">
              <a:avLst/>
            </a:prstGeom>
            <a:solidFill>
              <a:schemeClr val="accent2">
                <a:lumMod val="7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271114" y="5364607"/>
              <a:ext cx="625642" cy="625642"/>
            </a:xfrm>
            <a:prstGeom prst="ellipse">
              <a:avLst/>
            </a:prstGeom>
            <a:solidFill>
              <a:schemeClr val="accent2">
                <a:lumMod val="7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7270956" y="3470274"/>
              <a:ext cx="625642" cy="625642"/>
            </a:xfrm>
            <a:prstGeom prst="ellipse">
              <a:avLst/>
            </a:prstGeom>
            <a:solidFill>
              <a:schemeClr val="accent2">
                <a:lumMod val="7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404372" y="4446499"/>
              <a:ext cx="563218" cy="555814"/>
            </a:xfrm>
            <a:prstGeom prst="ellipse">
              <a:avLst/>
            </a:prstGeom>
            <a:solidFill>
              <a:srgbClr val="FF0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4310449" y="5408484"/>
              <a:ext cx="563218" cy="555814"/>
            </a:xfrm>
            <a:prstGeom prst="ellipse">
              <a:avLst/>
            </a:prstGeom>
            <a:solidFill>
              <a:srgbClr val="FF0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230970" y="2527007"/>
            <a:ext cx="3209309" cy="1952958"/>
            <a:chOff x="75990" y="3087082"/>
            <a:chExt cx="3209309" cy="1952958"/>
          </a:xfrm>
        </p:grpSpPr>
        <p:sp>
          <p:nvSpPr>
            <p:cNvPr id="72" name="TextBox 71"/>
            <p:cNvSpPr txBox="1"/>
            <p:nvPr/>
          </p:nvSpPr>
          <p:spPr>
            <a:xfrm>
              <a:off x="75990" y="3087082"/>
              <a:ext cx="3209309" cy="830997"/>
            </a:xfrm>
            <a:prstGeom prst="rect">
              <a:avLst/>
            </a:prstGeom>
            <a:noFill/>
          </p:spPr>
          <p:txBody>
            <a:bodyPr wrap="square" rtlCol="0">
              <a:spAutoFit/>
            </a:bodyPr>
            <a:lstStyle/>
            <a:p>
              <a:r>
                <a:rPr lang="en-US" sz="2400" b="1" dirty="0" smtClean="0">
                  <a:solidFill>
                    <a:srgbClr val="FF0000"/>
                  </a:solidFill>
                  <a:latin typeface="Cambria" charset="0"/>
                  <a:ea typeface="Cambria" charset="0"/>
                  <a:cs typeface="Cambria" charset="0"/>
                </a:rPr>
                <a:t>High % chance to fail with reduced </a:t>
              </a:r>
              <a:r>
                <a:rPr lang="en-US" sz="2400" b="1" dirty="0" err="1" smtClean="0">
                  <a:solidFill>
                    <a:srgbClr val="FF0000"/>
                  </a:solidFill>
                  <a:latin typeface="Cambria" charset="0"/>
                  <a:ea typeface="Cambria" charset="0"/>
                  <a:cs typeface="Cambria" charset="0"/>
                </a:rPr>
                <a:t>t</a:t>
              </a:r>
              <a:r>
                <a:rPr lang="en-US" sz="2400" b="1" baseline="-25000" dirty="0" err="1" smtClean="0">
                  <a:solidFill>
                    <a:srgbClr val="FF0000"/>
                  </a:solidFill>
                  <a:latin typeface="Cambria" charset="0"/>
                  <a:ea typeface="Cambria" charset="0"/>
                  <a:cs typeface="Cambria" charset="0"/>
                </a:rPr>
                <a:t>RCD</a:t>
              </a:r>
              <a:endParaRPr lang="en-US" sz="2400" b="1" baseline="-25000" dirty="0">
                <a:solidFill>
                  <a:srgbClr val="FF0000"/>
                </a:solidFill>
                <a:latin typeface="Cambria" charset="0"/>
                <a:ea typeface="Cambria" charset="0"/>
                <a:cs typeface="Cambria" charset="0"/>
              </a:endParaRPr>
            </a:p>
          </p:txBody>
        </p:sp>
        <p:cxnSp>
          <p:nvCxnSpPr>
            <p:cNvPr id="75" name="Straight Arrow Connector 74"/>
            <p:cNvCxnSpPr/>
            <p:nvPr/>
          </p:nvCxnSpPr>
          <p:spPr>
            <a:xfrm>
              <a:off x="701559" y="3909329"/>
              <a:ext cx="819787" cy="1130711"/>
            </a:xfrm>
            <a:prstGeom prst="straightConnector1">
              <a:avLst/>
            </a:prstGeom>
            <a:ln w="698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5884925" y="2448524"/>
            <a:ext cx="3178688" cy="1027950"/>
            <a:chOff x="5962415" y="3039594"/>
            <a:chExt cx="3178688" cy="1027950"/>
          </a:xfrm>
        </p:grpSpPr>
        <p:sp>
          <p:nvSpPr>
            <p:cNvPr id="73" name="TextBox 72"/>
            <p:cNvSpPr txBox="1"/>
            <p:nvPr/>
          </p:nvSpPr>
          <p:spPr>
            <a:xfrm>
              <a:off x="6106305" y="3039594"/>
              <a:ext cx="3034798" cy="830997"/>
            </a:xfrm>
            <a:prstGeom prst="rect">
              <a:avLst/>
            </a:prstGeom>
            <a:noFill/>
          </p:spPr>
          <p:txBody>
            <a:bodyPr wrap="square" rtlCol="0">
              <a:spAutoFit/>
            </a:bodyPr>
            <a:lstStyle/>
            <a:p>
              <a:r>
                <a:rPr lang="en-US" sz="2400" b="1" dirty="0" smtClean="0">
                  <a:solidFill>
                    <a:schemeClr val="accent6">
                      <a:lumMod val="75000"/>
                    </a:schemeClr>
                  </a:solidFill>
                  <a:latin typeface="Cambria" charset="0"/>
                  <a:ea typeface="Cambria" charset="0"/>
                  <a:cs typeface="Cambria" charset="0"/>
                </a:rPr>
                <a:t>Low % chance to fail with reduced </a:t>
              </a:r>
              <a:r>
                <a:rPr lang="en-US" sz="2400" b="1" dirty="0" err="1" smtClean="0">
                  <a:solidFill>
                    <a:schemeClr val="accent6">
                      <a:lumMod val="75000"/>
                    </a:schemeClr>
                  </a:solidFill>
                  <a:latin typeface="Cambria" charset="0"/>
                  <a:ea typeface="Cambria" charset="0"/>
                  <a:cs typeface="Cambria" charset="0"/>
                </a:rPr>
                <a:t>t</a:t>
              </a:r>
              <a:r>
                <a:rPr lang="en-US" sz="2400" b="1" baseline="-25000" dirty="0" err="1" smtClean="0">
                  <a:solidFill>
                    <a:schemeClr val="accent6">
                      <a:lumMod val="75000"/>
                    </a:schemeClr>
                  </a:solidFill>
                  <a:latin typeface="Cambria" charset="0"/>
                  <a:ea typeface="Cambria" charset="0"/>
                  <a:cs typeface="Cambria" charset="0"/>
                </a:rPr>
                <a:t>RCD</a:t>
              </a:r>
              <a:endParaRPr lang="en-US" sz="2400" b="1" baseline="-25000" dirty="0">
                <a:solidFill>
                  <a:schemeClr val="accent6">
                    <a:lumMod val="75000"/>
                  </a:schemeClr>
                </a:solidFill>
                <a:latin typeface="Cambria" charset="0"/>
                <a:ea typeface="Cambria" charset="0"/>
                <a:cs typeface="Cambria" charset="0"/>
              </a:endParaRPr>
            </a:p>
          </p:txBody>
        </p:sp>
        <p:cxnSp>
          <p:nvCxnSpPr>
            <p:cNvPr id="79" name="Straight Arrow Connector 78"/>
            <p:cNvCxnSpPr>
              <a:stCxn id="73" idx="1"/>
            </p:cNvCxnSpPr>
            <p:nvPr/>
          </p:nvCxnSpPr>
          <p:spPr>
            <a:xfrm flipH="1">
              <a:off x="5962415" y="3455093"/>
              <a:ext cx="143890" cy="612451"/>
            </a:xfrm>
            <a:prstGeom prst="straightConnector1">
              <a:avLst/>
            </a:prstGeom>
            <a:ln w="698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1427536" y="6098813"/>
            <a:ext cx="6388029" cy="329754"/>
            <a:chOff x="1350046" y="6424274"/>
            <a:chExt cx="6388029" cy="329754"/>
          </a:xfrm>
        </p:grpSpPr>
        <p:sp>
          <p:nvSpPr>
            <p:cNvPr id="95" name="Rounded Rectangle 94"/>
            <p:cNvSpPr/>
            <p:nvPr/>
          </p:nvSpPr>
          <p:spPr>
            <a:xfrm>
              <a:off x="6835928" y="6424274"/>
              <a:ext cx="90214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sp>
          <p:nvSpPr>
            <p:cNvPr id="96" name="Rounded Rectangle 95"/>
            <p:cNvSpPr/>
            <p:nvPr/>
          </p:nvSpPr>
          <p:spPr>
            <a:xfrm>
              <a:off x="5908916" y="6430145"/>
              <a:ext cx="93331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sp>
          <p:nvSpPr>
            <p:cNvPr id="97" name="Rounded Rectangle 96"/>
            <p:cNvSpPr/>
            <p:nvPr/>
          </p:nvSpPr>
          <p:spPr>
            <a:xfrm>
              <a:off x="4988210" y="6437525"/>
              <a:ext cx="92070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sp>
          <p:nvSpPr>
            <p:cNvPr id="98" name="Rounded Rectangle 97"/>
            <p:cNvSpPr/>
            <p:nvPr/>
          </p:nvSpPr>
          <p:spPr>
            <a:xfrm>
              <a:off x="4055208" y="6437525"/>
              <a:ext cx="93331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sp>
          <p:nvSpPr>
            <p:cNvPr id="99" name="Rounded Rectangle 98"/>
            <p:cNvSpPr/>
            <p:nvPr/>
          </p:nvSpPr>
          <p:spPr>
            <a:xfrm>
              <a:off x="3190941" y="6437525"/>
              <a:ext cx="87687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sp>
          <p:nvSpPr>
            <p:cNvPr id="100" name="Rounded Rectangle 99"/>
            <p:cNvSpPr/>
            <p:nvPr/>
          </p:nvSpPr>
          <p:spPr>
            <a:xfrm>
              <a:off x="2256841" y="6437525"/>
              <a:ext cx="940181"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sp>
          <p:nvSpPr>
            <p:cNvPr id="101" name="Rounded Rectangle 100"/>
            <p:cNvSpPr/>
            <p:nvPr/>
          </p:nvSpPr>
          <p:spPr>
            <a:xfrm>
              <a:off x="1350046" y="6437525"/>
              <a:ext cx="911892"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grpSp>
      <p:sp>
        <p:nvSpPr>
          <p:cNvPr id="58" name="Rectangle 57"/>
          <p:cNvSpPr/>
          <p:nvPr/>
        </p:nvSpPr>
        <p:spPr>
          <a:xfrm>
            <a:off x="0" y="836083"/>
            <a:ext cx="9144000" cy="5600091"/>
          </a:xfrm>
          <a:prstGeom prst="rect">
            <a:avLst/>
          </a:prstGeom>
          <a:solidFill>
            <a:schemeClr val="bg1">
              <a:alpha val="72000"/>
            </a:schemeClr>
          </a:solidFill>
          <a:ln>
            <a:solidFill>
              <a:schemeClr val="bg1"/>
            </a:solid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322441" y="1975280"/>
            <a:ext cx="8494721" cy="2677656"/>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3200" b="1" dirty="0" smtClean="0">
              <a:latin typeface="Cambria" charset="0"/>
              <a:ea typeface="Cambria" charset="0"/>
              <a:cs typeface="Cambria" charset="0"/>
            </a:endParaRPr>
          </a:p>
          <a:p>
            <a:pPr algn="ctr"/>
            <a:r>
              <a:rPr lang="en-US" sz="3200" b="1" dirty="0" smtClean="0">
                <a:latin typeface="Cambria" charset="0"/>
                <a:ea typeface="Cambria" charset="0"/>
                <a:cs typeface="Cambria" charset="0"/>
              </a:rPr>
              <a:t>The </a:t>
            </a:r>
            <a:r>
              <a:rPr lang="en-US" sz="3200" b="1" dirty="0">
                <a:solidFill>
                  <a:schemeClr val="accent5"/>
                </a:solidFill>
                <a:latin typeface="Cambria" charset="0"/>
                <a:ea typeface="Cambria" charset="0"/>
                <a:cs typeface="Cambria" charset="0"/>
              </a:rPr>
              <a:t>k</a:t>
            </a:r>
            <a:r>
              <a:rPr lang="en-US" sz="3200" b="1" dirty="0" smtClean="0">
                <a:solidFill>
                  <a:schemeClr val="accent5"/>
                </a:solidFill>
                <a:latin typeface="Cambria" charset="0"/>
                <a:ea typeface="Cambria" charset="0"/>
                <a:cs typeface="Cambria" charset="0"/>
              </a:rPr>
              <a:t>ey idea </a:t>
            </a:r>
            <a:r>
              <a:rPr lang="en-US" sz="3200" b="1" dirty="0" smtClean="0">
                <a:latin typeface="Cambria" charset="0"/>
                <a:ea typeface="Cambria" charset="0"/>
                <a:cs typeface="Cambria" charset="0"/>
              </a:rPr>
              <a:t>is to compose a PUF response using the DRAM cells that fail </a:t>
            </a:r>
          </a:p>
          <a:p>
            <a:pPr algn="ctr"/>
            <a:r>
              <a:rPr lang="en-US" sz="3200" b="1" dirty="0" smtClean="0">
                <a:latin typeface="Cambria" charset="0"/>
                <a:ea typeface="Cambria" charset="0"/>
                <a:cs typeface="Cambria" charset="0"/>
              </a:rPr>
              <a:t>with </a:t>
            </a:r>
            <a:r>
              <a:rPr lang="en-US" sz="3200" b="1" dirty="0" smtClean="0">
                <a:solidFill>
                  <a:srgbClr val="C00000"/>
                </a:solidFill>
                <a:latin typeface="Cambria" charset="0"/>
                <a:ea typeface="Cambria" charset="0"/>
                <a:cs typeface="Cambria" charset="0"/>
              </a:rPr>
              <a:t>high probability </a:t>
            </a:r>
          </a:p>
          <a:p>
            <a:pPr algn="ctr"/>
            <a:endParaRPr lang="en-US" sz="4000" b="1" dirty="0" smtClean="0">
              <a:latin typeface="Cambria" charset="0"/>
              <a:ea typeface="Cambria" charset="0"/>
              <a:cs typeface="Cambria" charset="0"/>
            </a:endParaRPr>
          </a:p>
        </p:txBody>
      </p:sp>
    </p:spTree>
    <p:extLst>
      <p:ext uri="{BB962C8B-B14F-4D97-AF65-F5344CB8AC3E}">
        <p14:creationId xmlns:p14="http://schemas.microsoft.com/office/powerpoint/2010/main" val="16133738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a:xfrm>
            <a:off x="4265811" y="3412481"/>
            <a:ext cx="1399" cy="2835909"/>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10800000" flipV="1">
            <a:off x="-1436914" y="5352522"/>
            <a:ext cx="4422090" cy="646331"/>
          </a:xfrm>
          <a:prstGeom prst="rect">
            <a:avLst/>
          </a:prstGeom>
          <a:noFill/>
        </p:spPr>
        <p:txBody>
          <a:bodyPr wrap="square" rtlCol="0">
            <a:spAutoFit/>
          </a:bodyPr>
          <a:lstStyle/>
          <a:p>
            <a:r>
              <a:rPr lang="en-US" sz="3600" b="1" dirty="0" smtClean="0"/>
              <a:t>1  0  1  0  1  0  0  1  0  0</a:t>
            </a:r>
            <a:endParaRPr lang="en-US" sz="3600" b="1" dirty="0"/>
          </a:p>
        </p:txBody>
      </p:sp>
      <p:sp>
        <p:nvSpPr>
          <p:cNvPr id="2" name="Title 1"/>
          <p:cNvSpPr>
            <a:spLocks noGrp="1"/>
          </p:cNvSpPr>
          <p:nvPr>
            <p:ph type="title"/>
          </p:nvPr>
        </p:nvSpPr>
        <p:spPr/>
        <p:txBody>
          <a:bodyPr/>
          <a:lstStyle/>
          <a:p>
            <a:r>
              <a:rPr lang="en-US" sz="4400" b="1" dirty="0" smtClean="0"/>
              <a:t>Evaluating a DRAM Latency PUF</a:t>
            </a:r>
            <a:endParaRPr lang="en-US" sz="4400" b="1" dirty="0"/>
          </a:p>
        </p:txBody>
      </p:sp>
      <p:sp>
        <p:nvSpPr>
          <p:cNvPr id="3" name="Content Placeholder 2"/>
          <p:cNvSpPr>
            <a:spLocks noGrp="1"/>
          </p:cNvSpPr>
          <p:nvPr>
            <p:ph idx="1"/>
          </p:nvPr>
        </p:nvSpPr>
        <p:spPr>
          <a:xfrm>
            <a:off x="304799" y="911224"/>
            <a:ext cx="8758813" cy="2392415"/>
          </a:xfrm>
        </p:spPr>
        <p:txBody>
          <a:bodyPr/>
          <a:lstStyle/>
          <a:p>
            <a:pPr marL="0" indent="0">
              <a:buNone/>
            </a:pPr>
            <a:r>
              <a:rPr lang="en-US" sz="2800" dirty="0" smtClean="0"/>
              <a:t>Determine whether a </a:t>
            </a:r>
            <a:r>
              <a:rPr lang="en-US" sz="2800" b="1" dirty="0" smtClean="0">
                <a:solidFill>
                  <a:schemeClr val="accent5"/>
                </a:solidFill>
              </a:rPr>
              <a:t>single cell’s location </a:t>
            </a:r>
            <a:r>
              <a:rPr lang="en-US" sz="2800" dirty="0" smtClean="0"/>
              <a:t>should be included in a DRAM latency PUF response</a:t>
            </a:r>
          </a:p>
          <a:p>
            <a:pPr marL="0" indent="0">
              <a:buNone/>
            </a:pPr>
            <a:r>
              <a:rPr lang="en-US" sz="2800" dirty="0" smtClean="0"/>
              <a:t>- </a:t>
            </a:r>
            <a:r>
              <a:rPr lang="en-US" sz="2800" b="1" dirty="0" smtClean="0">
                <a:solidFill>
                  <a:schemeClr val="accent6">
                    <a:lumMod val="50000"/>
                  </a:schemeClr>
                </a:solidFill>
              </a:rPr>
              <a:t>Include</a:t>
            </a:r>
            <a:r>
              <a:rPr lang="en-US" sz="2800" dirty="0" smtClean="0"/>
              <a:t> if the cell </a:t>
            </a:r>
            <a:r>
              <a:rPr lang="en-US" sz="2800" b="1" dirty="0" smtClean="0">
                <a:solidFill>
                  <a:srgbClr val="C00000"/>
                </a:solidFill>
              </a:rPr>
              <a:t>fails</a:t>
            </a:r>
            <a:r>
              <a:rPr lang="en-US" sz="2800" dirty="0" smtClean="0"/>
              <a:t> with a probability greater than a </a:t>
            </a:r>
            <a:r>
              <a:rPr lang="en-US" sz="2800" b="1" dirty="0" smtClean="0">
                <a:solidFill>
                  <a:schemeClr val="accent5"/>
                </a:solidFill>
              </a:rPr>
              <a:t>chosen</a:t>
            </a:r>
            <a:r>
              <a:rPr lang="en-US" sz="2800" dirty="0" smtClean="0">
                <a:solidFill>
                  <a:schemeClr val="accent5"/>
                </a:solidFill>
              </a:rPr>
              <a:t> </a:t>
            </a:r>
            <a:r>
              <a:rPr lang="en-US" sz="2800" b="1" dirty="0" smtClean="0">
                <a:solidFill>
                  <a:schemeClr val="accent5"/>
                </a:solidFill>
              </a:rPr>
              <a:t>threshold </a:t>
            </a:r>
            <a:r>
              <a:rPr lang="en-US" sz="2800" dirty="0" smtClean="0"/>
              <a:t>when accessed with a reduced </a:t>
            </a:r>
            <a:r>
              <a:rPr lang="en-US" sz="2800" b="1" dirty="0" err="1" smtClean="0"/>
              <a:t>t</a:t>
            </a:r>
            <a:r>
              <a:rPr lang="en-US" sz="2800" b="1" baseline="-25000" dirty="0" err="1" smtClean="0"/>
              <a:t>RCD</a:t>
            </a:r>
            <a:endParaRPr lang="en-US" sz="2800" b="1" baseline="-25000" dirty="0">
              <a:solidFill>
                <a:schemeClr val="accent5"/>
              </a:solidFill>
            </a:endParaRPr>
          </a:p>
        </p:txBody>
      </p:sp>
      <p:cxnSp>
        <p:nvCxnSpPr>
          <p:cNvPr id="8" name="Straight Connector 7"/>
          <p:cNvCxnSpPr/>
          <p:nvPr/>
        </p:nvCxnSpPr>
        <p:spPr>
          <a:xfrm flipV="1">
            <a:off x="2181363" y="3985524"/>
            <a:ext cx="2343" cy="141642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462963" y="4693734"/>
            <a:ext cx="1436800" cy="684"/>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Oval 4"/>
          <p:cNvSpPr/>
          <p:nvPr/>
        </p:nvSpPr>
        <p:spPr>
          <a:xfrm>
            <a:off x="1719075" y="4291424"/>
            <a:ext cx="880470" cy="834117"/>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1</a:t>
            </a:r>
            <a:endParaRPr lang="en-US" sz="4000" b="1" dirty="0"/>
          </a:p>
        </p:txBody>
      </p:sp>
      <p:sp>
        <p:nvSpPr>
          <p:cNvPr id="13" name="TextBox 12"/>
          <p:cNvSpPr txBox="1"/>
          <p:nvPr/>
        </p:nvSpPr>
        <p:spPr>
          <a:xfrm>
            <a:off x="77894" y="3241271"/>
            <a:ext cx="4146007" cy="584775"/>
          </a:xfrm>
          <a:prstGeom prst="rect">
            <a:avLst/>
          </a:prstGeom>
          <a:noFill/>
        </p:spPr>
        <p:txBody>
          <a:bodyPr wrap="none" rtlCol="0">
            <a:spAutoFit/>
          </a:bodyPr>
          <a:lstStyle/>
          <a:p>
            <a:r>
              <a:rPr lang="en-US" sz="3200" b="1" dirty="0" smtClean="0">
                <a:solidFill>
                  <a:schemeClr val="accent5"/>
                </a:solidFill>
              </a:rPr>
              <a:t>Chosen Threshold: 50%</a:t>
            </a:r>
            <a:endParaRPr lang="en-US" sz="3200" dirty="0">
              <a:solidFill>
                <a:schemeClr val="accent5"/>
              </a:solidFill>
            </a:endParaRPr>
          </a:p>
        </p:txBody>
      </p:sp>
      <p:sp>
        <p:nvSpPr>
          <p:cNvPr id="14" name="Rounded Rectangle 13"/>
          <p:cNvSpPr/>
          <p:nvPr/>
        </p:nvSpPr>
        <p:spPr>
          <a:xfrm>
            <a:off x="1462963" y="5391695"/>
            <a:ext cx="1436800" cy="58419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3200" b="1" dirty="0" smtClean="0">
                <a:solidFill>
                  <a:schemeClr val="bg1">
                    <a:lumMod val="65000"/>
                  </a:schemeClr>
                </a:solidFill>
              </a:rPr>
              <a:t>SA</a:t>
            </a:r>
            <a:endParaRPr lang="en-US" b="1" dirty="0">
              <a:solidFill>
                <a:schemeClr val="bg1">
                  <a:lumMod val="65000"/>
                </a:schemeClr>
              </a:solidFill>
            </a:endParaRPr>
          </a:p>
        </p:txBody>
      </p:sp>
      <p:sp>
        <p:nvSpPr>
          <p:cNvPr id="35" name="Rectangle 34"/>
          <p:cNvSpPr/>
          <p:nvPr/>
        </p:nvSpPr>
        <p:spPr>
          <a:xfrm>
            <a:off x="-673203" y="5352522"/>
            <a:ext cx="2116991" cy="6116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rot="10800000" flipV="1">
            <a:off x="4569802" y="7459886"/>
            <a:ext cx="7022019" cy="646331"/>
          </a:xfrm>
          <a:prstGeom prst="rect">
            <a:avLst/>
          </a:prstGeom>
          <a:noFill/>
        </p:spPr>
        <p:txBody>
          <a:bodyPr wrap="square" rtlCol="0">
            <a:spAutoFit/>
          </a:bodyPr>
          <a:lstStyle/>
          <a:p>
            <a:r>
              <a:rPr lang="en-US" sz="3600" b="1" dirty="0" smtClean="0"/>
              <a:t>1  0  1  0  1  0  0  1  0  0</a:t>
            </a:r>
            <a:endParaRPr lang="en-US" sz="3600" b="1" dirty="0"/>
          </a:p>
        </p:txBody>
      </p:sp>
      <p:sp>
        <p:nvSpPr>
          <p:cNvPr id="41" name="TextBox 40"/>
          <p:cNvSpPr txBox="1"/>
          <p:nvPr/>
        </p:nvSpPr>
        <p:spPr>
          <a:xfrm>
            <a:off x="4349387" y="3241271"/>
            <a:ext cx="5034103" cy="584775"/>
          </a:xfrm>
          <a:prstGeom prst="rect">
            <a:avLst/>
          </a:prstGeom>
          <a:noFill/>
        </p:spPr>
        <p:txBody>
          <a:bodyPr wrap="square" rtlCol="0">
            <a:spAutoFit/>
          </a:bodyPr>
          <a:lstStyle/>
          <a:p>
            <a:r>
              <a:rPr lang="en-US" sz="3200" b="1" dirty="0" smtClean="0">
                <a:solidFill>
                  <a:schemeClr val="accent5"/>
                </a:solidFill>
              </a:rPr>
              <a:t>This Cell’s Failure Rate: 60%</a:t>
            </a:r>
            <a:endParaRPr lang="en-US" sz="3200" dirty="0">
              <a:solidFill>
                <a:schemeClr val="accent5"/>
              </a:solidFill>
            </a:endParaRPr>
          </a:p>
        </p:txBody>
      </p:sp>
      <p:sp>
        <p:nvSpPr>
          <p:cNvPr id="42" name="TextBox 41"/>
          <p:cNvSpPr txBox="1"/>
          <p:nvPr/>
        </p:nvSpPr>
        <p:spPr>
          <a:xfrm>
            <a:off x="4349387" y="3880247"/>
            <a:ext cx="4794613" cy="1384995"/>
          </a:xfrm>
          <a:prstGeom prst="rect">
            <a:avLst/>
          </a:prstGeom>
          <a:noFill/>
        </p:spPr>
        <p:txBody>
          <a:bodyPr wrap="square" rtlCol="0">
            <a:spAutoFit/>
          </a:bodyPr>
          <a:lstStyle/>
          <a:p>
            <a:r>
              <a:rPr lang="en-US" sz="2800" b="1" dirty="0" smtClean="0"/>
              <a:t>Failure rate is </a:t>
            </a:r>
            <a:r>
              <a:rPr lang="en-US" sz="2800" b="1" dirty="0" smtClean="0">
                <a:solidFill>
                  <a:schemeClr val="accent6"/>
                </a:solidFill>
              </a:rPr>
              <a:t>greater</a:t>
            </a:r>
            <a:r>
              <a:rPr lang="en-US" sz="2800" b="1" dirty="0" smtClean="0"/>
              <a:t> than the </a:t>
            </a:r>
            <a:r>
              <a:rPr lang="en-US" sz="2800" b="1" dirty="0" smtClean="0">
                <a:solidFill>
                  <a:schemeClr val="accent5"/>
                </a:solidFill>
              </a:rPr>
              <a:t>chosen threshold</a:t>
            </a:r>
            <a:r>
              <a:rPr lang="en-US" sz="2800" b="1" dirty="0" smtClean="0"/>
              <a:t>, so the cell’s location should be included</a:t>
            </a:r>
            <a:endParaRPr lang="en-US" sz="2800" dirty="0"/>
          </a:p>
        </p:txBody>
      </p:sp>
      <p:sp>
        <p:nvSpPr>
          <p:cNvPr id="45" name="TextBox 44"/>
          <p:cNvSpPr txBox="1"/>
          <p:nvPr/>
        </p:nvSpPr>
        <p:spPr>
          <a:xfrm>
            <a:off x="4751458" y="5426785"/>
            <a:ext cx="4831375" cy="646331"/>
          </a:xfrm>
          <a:prstGeom prst="rect">
            <a:avLst/>
          </a:prstGeom>
          <a:noFill/>
        </p:spPr>
        <p:txBody>
          <a:bodyPr wrap="square" rtlCol="0">
            <a:spAutoFit/>
          </a:bodyPr>
          <a:lstStyle/>
          <a:p>
            <a:r>
              <a:rPr lang="en-US" sz="3600" dirty="0" smtClean="0">
                <a:solidFill>
                  <a:srgbClr val="FF0000"/>
                </a:solidFill>
              </a:rPr>
              <a:t>✘    ✘    ✘✘    ✘✘</a:t>
            </a:r>
            <a:endParaRPr lang="en-US" sz="3600" dirty="0"/>
          </a:p>
        </p:txBody>
      </p:sp>
    </p:spTree>
    <p:extLst>
      <p:ext uri="{BB962C8B-B14F-4D97-AF65-F5344CB8AC3E}">
        <p14:creationId xmlns:p14="http://schemas.microsoft.com/office/powerpoint/2010/main" val="52718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0" presetClass="path" presetSubtype="0" accel="50000" decel="50000" fill="hold" grpId="0" nodeType="clickEffect">
                                  <p:stCondLst>
                                    <p:cond delay="0"/>
                                  </p:stCondLst>
                                  <p:childTnLst>
                                    <p:animMotion origin="layout" path="M 1.38889E-6 0.01296 L 0.64167 0.01064 " pathEditMode="relative" rAng="0" ptsTypes="AA">
                                      <p:cBhvr>
                                        <p:cTn id="32" dur="2000" fill="hold"/>
                                        <p:tgtEl>
                                          <p:spTgt spid="34"/>
                                        </p:tgtEl>
                                        <p:attrNameLst>
                                          <p:attrName>ppt_x</p:attrName>
                                          <p:attrName>ppt_y</p:attrName>
                                        </p:attrNameLst>
                                      </p:cBhvr>
                                      <p:rCtr x="32083" y="-116"/>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 grpId="0" build="p"/>
      <p:bldP spid="5" grpId="0" animBg="1"/>
      <p:bldP spid="13" grpId="0"/>
      <p:bldP spid="14" grpId="0" animBg="1"/>
      <p:bldP spid="35" grpId="0" animBg="1"/>
      <p:bldP spid="41" grpId="0"/>
      <p:bldP spid="42" grpId="1"/>
      <p:bldP spid="4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261630" y="2781890"/>
            <a:ext cx="6753828" cy="314888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dirty="0" smtClean="0"/>
          </a:p>
          <a:p>
            <a:pPr algn="ctr"/>
            <a:r>
              <a:rPr lang="en-US" sz="4000" b="1" dirty="0" smtClean="0">
                <a:solidFill>
                  <a:schemeClr val="accent4">
                    <a:lumMod val="40000"/>
                    <a:lumOff val="60000"/>
                  </a:schemeClr>
                </a:solidFill>
              </a:rPr>
              <a:t>PUF Response</a:t>
            </a:r>
          </a:p>
          <a:p>
            <a:pPr algn="ctr"/>
            <a:endParaRPr lang="en-US" sz="4000" b="1" dirty="0"/>
          </a:p>
          <a:p>
            <a:pPr algn="ctr"/>
            <a:endParaRPr lang="en-US" sz="4000" b="1" dirty="0" smtClean="0"/>
          </a:p>
          <a:p>
            <a:pPr algn="ctr"/>
            <a:endParaRPr lang="en-US" sz="4000" b="1" dirty="0"/>
          </a:p>
          <a:p>
            <a:pPr algn="ctr"/>
            <a:endParaRPr lang="en-US" sz="4000" b="1" dirty="0" smtClean="0"/>
          </a:p>
          <a:p>
            <a:pPr algn="ctr"/>
            <a:endParaRPr lang="en-US" sz="4000" b="1" dirty="0"/>
          </a:p>
        </p:txBody>
      </p:sp>
      <p:sp>
        <p:nvSpPr>
          <p:cNvPr id="2" name="Title 1"/>
          <p:cNvSpPr>
            <a:spLocks noGrp="1"/>
          </p:cNvSpPr>
          <p:nvPr>
            <p:ph type="title"/>
          </p:nvPr>
        </p:nvSpPr>
        <p:spPr/>
        <p:txBody>
          <a:bodyPr/>
          <a:lstStyle/>
          <a:p>
            <a:r>
              <a:rPr lang="en-US" sz="4400" b="1" dirty="0"/>
              <a:t>Evaluating a DRAM Latency PUF</a:t>
            </a:r>
          </a:p>
        </p:txBody>
      </p:sp>
      <p:sp>
        <p:nvSpPr>
          <p:cNvPr id="3" name="Content Placeholder 2"/>
          <p:cNvSpPr>
            <a:spLocks noGrp="1"/>
          </p:cNvSpPr>
          <p:nvPr>
            <p:ph idx="1"/>
          </p:nvPr>
        </p:nvSpPr>
        <p:spPr>
          <a:xfrm>
            <a:off x="75991" y="803652"/>
            <a:ext cx="8987622" cy="1747843"/>
          </a:xfrm>
        </p:spPr>
        <p:txBody>
          <a:bodyPr/>
          <a:lstStyle/>
          <a:p>
            <a:r>
              <a:rPr lang="en-US" sz="2800" dirty="0" smtClean="0">
                <a:latin typeface="Cambria" charset="0"/>
                <a:ea typeface="Cambria" charset="0"/>
                <a:cs typeface="Cambria" charset="0"/>
              </a:rPr>
              <a:t>We </a:t>
            </a:r>
            <a:r>
              <a:rPr lang="en-US" sz="2800" dirty="0">
                <a:latin typeface="Cambria" charset="0"/>
                <a:ea typeface="Cambria" charset="0"/>
                <a:cs typeface="Cambria" charset="0"/>
              </a:rPr>
              <a:t>induce latency failures </a:t>
            </a:r>
            <a:r>
              <a:rPr lang="en-US" sz="2800" b="1" dirty="0" smtClean="0">
                <a:solidFill>
                  <a:schemeClr val="accent5"/>
                </a:solidFill>
                <a:latin typeface="Cambria" charset="0"/>
                <a:ea typeface="Cambria" charset="0"/>
                <a:cs typeface="Cambria" charset="0"/>
              </a:rPr>
              <a:t>100 times </a:t>
            </a:r>
            <a:r>
              <a:rPr lang="en-US" sz="2800" dirty="0" smtClean="0">
                <a:latin typeface="Cambria" charset="0"/>
                <a:ea typeface="Cambria" charset="0"/>
                <a:cs typeface="Cambria" charset="0"/>
              </a:rPr>
              <a:t>and </a:t>
            </a:r>
            <a:r>
              <a:rPr lang="en-US" sz="2800" dirty="0">
                <a:latin typeface="Cambria" charset="0"/>
                <a:ea typeface="Cambria" charset="0"/>
                <a:cs typeface="Cambria" charset="0"/>
              </a:rPr>
              <a:t>use a </a:t>
            </a:r>
            <a:r>
              <a:rPr lang="en-US" sz="2800" b="1" dirty="0">
                <a:solidFill>
                  <a:schemeClr val="accent5"/>
                </a:solidFill>
                <a:latin typeface="Cambria" charset="0"/>
                <a:ea typeface="Cambria" charset="0"/>
                <a:cs typeface="Cambria" charset="0"/>
              </a:rPr>
              <a:t>threshold </a:t>
            </a:r>
            <a:r>
              <a:rPr lang="en-US" sz="2800" b="1" dirty="0" smtClean="0">
                <a:solidFill>
                  <a:schemeClr val="accent5"/>
                </a:solidFill>
                <a:latin typeface="Cambria" charset="0"/>
                <a:ea typeface="Cambria" charset="0"/>
                <a:cs typeface="Cambria" charset="0"/>
              </a:rPr>
              <a:t>of </a:t>
            </a:r>
            <a:r>
              <a:rPr lang="en-US" sz="2800" b="1" dirty="0">
                <a:solidFill>
                  <a:schemeClr val="accent5"/>
                </a:solidFill>
                <a:latin typeface="Cambria" charset="0"/>
                <a:ea typeface="Cambria" charset="0"/>
                <a:cs typeface="Cambria" charset="0"/>
              </a:rPr>
              <a:t>10% </a:t>
            </a:r>
            <a:r>
              <a:rPr lang="en-US" sz="2800" dirty="0">
                <a:latin typeface="Cambria" charset="0"/>
                <a:ea typeface="Cambria" charset="0"/>
                <a:cs typeface="Cambria" charset="0"/>
              </a:rPr>
              <a:t>(i.e., use cells that fail &gt; 10 times</a:t>
            </a:r>
            <a:r>
              <a:rPr lang="en-US" sz="2800" dirty="0" smtClean="0">
                <a:latin typeface="Cambria" charset="0"/>
                <a:ea typeface="Cambria" charset="0"/>
                <a:cs typeface="Cambria" charset="0"/>
              </a:rPr>
              <a:t>)</a:t>
            </a:r>
          </a:p>
          <a:p>
            <a:r>
              <a:rPr lang="en-US" sz="2800" dirty="0" smtClean="0">
                <a:latin typeface="Cambria" charset="0"/>
                <a:ea typeface="Cambria" charset="0"/>
                <a:cs typeface="Cambria" charset="0"/>
              </a:rPr>
              <a:t>We do this for every cell in a continuous </a:t>
            </a:r>
            <a:r>
              <a:rPr lang="en-US" sz="2800" b="1" dirty="0" smtClean="0">
                <a:solidFill>
                  <a:srgbClr val="7030A0"/>
                </a:solidFill>
                <a:latin typeface="Cambria" charset="0"/>
                <a:ea typeface="Cambria" charset="0"/>
                <a:cs typeface="Cambria" charset="0"/>
              </a:rPr>
              <a:t>8KiB</a:t>
            </a:r>
            <a:r>
              <a:rPr lang="en-US" sz="2800" dirty="0" smtClean="0">
                <a:latin typeface="Cambria" charset="0"/>
                <a:ea typeface="Cambria" charset="0"/>
                <a:cs typeface="Cambria" charset="0"/>
              </a:rPr>
              <a:t> memory region, that we refer to as a </a:t>
            </a:r>
            <a:r>
              <a:rPr lang="en-US" sz="2800" b="1" dirty="0" smtClean="0">
                <a:solidFill>
                  <a:schemeClr val="accent5"/>
                </a:solidFill>
                <a:latin typeface="Cambria" charset="0"/>
                <a:ea typeface="Cambria" charset="0"/>
                <a:cs typeface="Cambria" charset="0"/>
              </a:rPr>
              <a:t>PUF memory segment</a:t>
            </a:r>
          </a:p>
          <a:p>
            <a:endParaRPr lang="en-US" sz="2800" dirty="0">
              <a:latin typeface="Cambria" charset="0"/>
              <a:ea typeface="Cambria" charset="0"/>
              <a:cs typeface="Cambria" charset="0"/>
            </a:endParaRPr>
          </a:p>
          <a:p>
            <a:pPr algn="ctr"/>
            <a:endParaRPr lang="tr-TR" sz="2800" b="1" dirty="0">
              <a:latin typeface="Cambria" charset="0"/>
              <a:ea typeface="Cambria" charset="0"/>
              <a:cs typeface="Cambria" charset="0"/>
            </a:endParaRPr>
          </a:p>
        </p:txBody>
      </p:sp>
      <p:sp>
        <p:nvSpPr>
          <p:cNvPr id="29" name="Rounded Rectangle 28"/>
          <p:cNvSpPr/>
          <p:nvPr/>
        </p:nvSpPr>
        <p:spPr>
          <a:xfrm>
            <a:off x="1010958" y="3541237"/>
            <a:ext cx="383855" cy="2265404"/>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solidFill>
                  <a:schemeClr val="bg1">
                    <a:lumMod val="65000"/>
                  </a:schemeClr>
                </a:solidFill>
              </a:rPr>
              <a:t>Row Decoder</a:t>
            </a:r>
            <a:endParaRPr lang="en-US" sz="2800" dirty="0">
              <a:solidFill>
                <a:schemeClr val="bg1">
                  <a:lumMod val="65000"/>
                </a:schemeClr>
              </a:solidFill>
            </a:endParaRPr>
          </a:p>
        </p:txBody>
      </p:sp>
      <p:grpSp>
        <p:nvGrpSpPr>
          <p:cNvPr id="30" name="Group 29"/>
          <p:cNvGrpSpPr/>
          <p:nvPr/>
        </p:nvGrpSpPr>
        <p:grpSpPr>
          <a:xfrm>
            <a:off x="1393028" y="3263671"/>
            <a:ext cx="6756400" cy="2832850"/>
            <a:chOff x="1094298" y="3173501"/>
            <a:chExt cx="7281509" cy="3227302"/>
          </a:xfrm>
        </p:grpSpPr>
        <p:cxnSp>
          <p:nvCxnSpPr>
            <p:cNvPr id="31" name="Straight Connector 30"/>
            <p:cNvCxnSpPr/>
            <p:nvPr/>
          </p:nvCxnSpPr>
          <p:spPr>
            <a:xfrm>
              <a:off x="1107985" y="4740572"/>
              <a:ext cx="7267822" cy="0"/>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096222" y="5677428"/>
              <a:ext cx="7276813" cy="6195"/>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094298" y="3778425"/>
              <a:ext cx="7278737" cy="4681"/>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662517"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603811"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4616822"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629834"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624916" y="317350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584139" y="317350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1703294" y="3173511"/>
              <a:ext cx="0" cy="3227292"/>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5120500" y="3301777"/>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133523" y="5202299"/>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109328" y="4252038"/>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114717" y="3299015"/>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2165817" y="5202299"/>
              <a:ext cx="948900" cy="950261"/>
            </a:xfrm>
            <a:prstGeom prst="ellipse">
              <a:avLst/>
            </a:prstGeom>
            <a:solidFill>
              <a:srgbClr val="70AD47"/>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6181960" y="3343836"/>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178840" y="4303065"/>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265397" y="5256087"/>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182973" y="5265051"/>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2233585" y="3355569"/>
              <a:ext cx="828083" cy="842683"/>
            </a:xfrm>
            <a:prstGeom prst="ellipse">
              <a:avLst/>
            </a:prstGeom>
            <a:solidFill>
              <a:schemeClr val="accent6">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4224086" y="4365802"/>
              <a:ext cx="735945" cy="735109"/>
            </a:xfrm>
            <a:prstGeom prst="ellipse">
              <a:avLst/>
            </a:prstGeom>
            <a:solidFill>
              <a:schemeClr val="accent4">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7215805" y="5318837"/>
              <a:ext cx="735945" cy="735109"/>
            </a:xfrm>
            <a:prstGeom prst="ellipse">
              <a:avLst/>
            </a:prstGeom>
            <a:solidFill>
              <a:schemeClr val="accent4">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309942" y="3415542"/>
              <a:ext cx="735945" cy="735109"/>
            </a:xfrm>
            <a:prstGeom prst="ellipse">
              <a:avLst/>
            </a:prstGeom>
            <a:solidFill>
              <a:schemeClr val="accent4">
                <a:lumMod val="40000"/>
                <a:lumOff val="6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4247154" y="3433471"/>
              <a:ext cx="689809" cy="699248"/>
            </a:xfrm>
            <a:prstGeom prst="ellipse">
              <a:avLst/>
            </a:prstGeom>
            <a:solidFill>
              <a:srgbClr val="FFC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6263068" y="4374782"/>
              <a:ext cx="689809" cy="699248"/>
            </a:xfrm>
            <a:prstGeom prst="ellipse">
              <a:avLst/>
            </a:prstGeom>
            <a:solidFill>
              <a:srgbClr val="FFC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2295363" y="4383732"/>
              <a:ext cx="689809" cy="699248"/>
            </a:xfrm>
            <a:prstGeom prst="ellipse">
              <a:avLst/>
            </a:prstGeom>
            <a:solidFill>
              <a:srgbClr val="FFC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5282129" y="4414347"/>
              <a:ext cx="625642" cy="625642"/>
            </a:xfrm>
            <a:prstGeom prst="ellipse">
              <a:avLst/>
            </a:prstGeom>
            <a:solidFill>
              <a:schemeClr val="accent2">
                <a:lumMod val="7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3271114" y="5364607"/>
              <a:ext cx="625642" cy="625642"/>
            </a:xfrm>
            <a:prstGeom prst="ellipse">
              <a:avLst/>
            </a:prstGeom>
            <a:solidFill>
              <a:schemeClr val="accent2">
                <a:lumMod val="7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7270956" y="3470274"/>
              <a:ext cx="625642" cy="625642"/>
            </a:xfrm>
            <a:prstGeom prst="ellipse">
              <a:avLst/>
            </a:prstGeom>
            <a:solidFill>
              <a:schemeClr val="accent2">
                <a:lumMod val="7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404372" y="4446499"/>
              <a:ext cx="563218" cy="555814"/>
            </a:xfrm>
            <a:prstGeom prst="ellipse">
              <a:avLst/>
            </a:prstGeom>
            <a:solidFill>
              <a:srgbClr val="FF0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4310449" y="5408484"/>
              <a:ext cx="563218" cy="555814"/>
            </a:xfrm>
            <a:prstGeom prst="ellipse">
              <a:avLst/>
            </a:prstGeom>
            <a:solidFill>
              <a:srgbClr val="FF0000"/>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p:cNvGrpSpPr/>
          <p:nvPr/>
        </p:nvGrpSpPr>
        <p:grpSpPr>
          <a:xfrm>
            <a:off x="1466724" y="5996183"/>
            <a:ext cx="6388029" cy="329754"/>
            <a:chOff x="1350046" y="6424274"/>
            <a:chExt cx="6388029" cy="329754"/>
          </a:xfrm>
        </p:grpSpPr>
        <p:sp>
          <p:nvSpPr>
            <p:cNvPr id="70" name="Rounded Rectangle 69"/>
            <p:cNvSpPr/>
            <p:nvPr/>
          </p:nvSpPr>
          <p:spPr>
            <a:xfrm>
              <a:off x="6835928" y="6424274"/>
              <a:ext cx="90214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sp>
          <p:nvSpPr>
            <p:cNvPr id="71" name="Rounded Rectangle 70"/>
            <p:cNvSpPr/>
            <p:nvPr/>
          </p:nvSpPr>
          <p:spPr>
            <a:xfrm>
              <a:off x="5908916" y="6430145"/>
              <a:ext cx="93331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sp>
          <p:nvSpPr>
            <p:cNvPr id="72" name="Rounded Rectangle 71"/>
            <p:cNvSpPr/>
            <p:nvPr/>
          </p:nvSpPr>
          <p:spPr>
            <a:xfrm>
              <a:off x="4988210" y="6437525"/>
              <a:ext cx="92070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sp>
          <p:nvSpPr>
            <p:cNvPr id="73" name="Rounded Rectangle 72"/>
            <p:cNvSpPr/>
            <p:nvPr/>
          </p:nvSpPr>
          <p:spPr>
            <a:xfrm>
              <a:off x="4055208" y="6437525"/>
              <a:ext cx="93331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sp>
          <p:nvSpPr>
            <p:cNvPr id="74" name="Rounded Rectangle 73"/>
            <p:cNvSpPr/>
            <p:nvPr/>
          </p:nvSpPr>
          <p:spPr>
            <a:xfrm>
              <a:off x="3190941" y="6437525"/>
              <a:ext cx="876877"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sp>
          <p:nvSpPr>
            <p:cNvPr id="75" name="Rounded Rectangle 74"/>
            <p:cNvSpPr/>
            <p:nvPr/>
          </p:nvSpPr>
          <p:spPr>
            <a:xfrm>
              <a:off x="2256841" y="6437525"/>
              <a:ext cx="940181"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sp>
          <p:nvSpPr>
            <p:cNvPr id="76" name="Rounded Rectangle 75"/>
            <p:cNvSpPr/>
            <p:nvPr/>
          </p:nvSpPr>
          <p:spPr>
            <a:xfrm>
              <a:off x="1350046" y="6437525"/>
              <a:ext cx="911892" cy="316503"/>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grpSp>
      <p:sp>
        <p:nvSpPr>
          <p:cNvPr id="8" name="TextBox 7"/>
          <p:cNvSpPr txBox="1"/>
          <p:nvPr/>
        </p:nvSpPr>
        <p:spPr>
          <a:xfrm>
            <a:off x="1685143" y="3407481"/>
            <a:ext cx="6157455" cy="2431435"/>
          </a:xfrm>
          <a:prstGeom prst="rect">
            <a:avLst/>
          </a:prstGeom>
          <a:noFill/>
        </p:spPr>
        <p:txBody>
          <a:bodyPr wrap="none" rtlCol="0">
            <a:spAutoFit/>
          </a:bodyPr>
          <a:lstStyle/>
          <a:p>
            <a:pPr>
              <a:spcAft>
                <a:spcPts val="1200"/>
              </a:spcAft>
            </a:pPr>
            <a:r>
              <a:rPr lang="en-US" sz="4400" b="1" dirty="0" smtClean="0">
                <a:solidFill>
                  <a:schemeClr val="bg1"/>
                </a:solidFill>
              </a:rPr>
              <a:t>0     0     0     1     0     0     1</a:t>
            </a:r>
          </a:p>
          <a:p>
            <a:pPr>
              <a:spcAft>
                <a:spcPts val="1200"/>
              </a:spcAft>
            </a:pPr>
            <a:r>
              <a:rPr lang="en-US" sz="4400" b="1" dirty="0" smtClean="0">
                <a:solidFill>
                  <a:schemeClr val="bg1"/>
                </a:solidFill>
              </a:rPr>
              <a:t>1     0     0     1     1     0     0</a:t>
            </a:r>
          </a:p>
          <a:p>
            <a:pPr>
              <a:spcAft>
                <a:spcPts val="1200"/>
              </a:spcAft>
            </a:pPr>
            <a:r>
              <a:rPr lang="en-US" sz="4400" b="1" dirty="0" smtClean="0">
                <a:solidFill>
                  <a:schemeClr val="bg1"/>
                </a:solidFill>
              </a:rPr>
              <a:t>0     0     1     1     0     0     0</a:t>
            </a:r>
            <a:endParaRPr lang="en-US" sz="4400" b="1" dirty="0">
              <a:solidFill>
                <a:schemeClr val="bg1"/>
              </a:solidFill>
            </a:endParaRPr>
          </a:p>
        </p:txBody>
      </p:sp>
      <p:sp>
        <p:nvSpPr>
          <p:cNvPr id="11" name="TextBox 10"/>
          <p:cNvSpPr txBox="1"/>
          <p:nvPr/>
        </p:nvSpPr>
        <p:spPr>
          <a:xfrm>
            <a:off x="1885101" y="2729733"/>
            <a:ext cx="5757538" cy="523220"/>
          </a:xfrm>
          <a:prstGeom prst="rect">
            <a:avLst/>
          </a:prstGeom>
          <a:noFill/>
        </p:spPr>
        <p:txBody>
          <a:bodyPr wrap="none" rtlCol="0">
            <a:spAutoFit/>
          </a:bodyPr>
          <a:lstStyle/>
          <a:p>
            <a:r>
              <a:rPr lang="en-US" sz="2800" b="1" dirty="0" smtClean="0"/>
              <a:t>Example 21-bit PUF memory segment</a:t>
            </a:r>
            <a:endParaRPr lang="en-US" sz="2800" b="1" dirty="0"/>
          </a:p>
        </p:txBody>
      </p:sp>
    </p:spTree>
    <p:extLst>
      <p:ext uri="{BB962C8B-B14F-4D97-AF65-F5344CB8AC3E}">
        <p14:creationId xmlns:p14="http://schemas.microsoft.com/office/powerpoint/2010/main" val="953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500"/>
                                        <p:tgtEl>
                                          <p:spTgt spid="8"/>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2000"/>
                                        <p:tgtEl>
                                          <p:spTgt spid="12"/>
                                        </p:tgtEl>
                                      </p:cBhvr>
                                    </p:animEffect>
                                  </p:childTnLst>
                                </p:cTn>
                              </p:par>
                              <p:par>
                                <p:cTn id="31" presetID="10" presetClass="exit" presetSubtype="0" fill="hold" nodeType="withEffect">
                                  <p:stCondLst>
                                    <p:cond delay="500"/>
                                  </p:stCondLst>
                                  <p:childTnLst>
                                    <p:animEffect transition="out" filter="fade">
                                      <p:cBhvr>
                                        <p:cTn id="32" dur="1500"/>
                                        <p:tgtEl>
                                          <p:spTgt spid="30"/>
                                        </p:tgtEl>
                                      </p:cBhvr>
                                    </p:animEffect>
                                    <p:set>
                                      <p:cBhvr>
                                        <p:cTn id="33" dur="1" fill="hold">
                                          <p:stCondLst>
                                            <p:cond delay="1499"/>
                                          </p:stCondLst>
                                        </p:cTn>
                                        <p:tgtEl>
                                          <p:spTgt spid="30"/>
                                        </p:tgtEl>
                                        <p:attrNameLst>
                                          <p:attrName>style.visibility</p:attrName>
                                        </p:attrNameLst>
                                      </p:cBhvr>
                                      <p:to>
                                        <p:strVal val="hidden"/>
                                      </p:to>
                                    </p:set>
                                  </p:childTnLst>
                                </p:cTn>
                              </p:par>
                              <p:par>
                                <p:cTn id="34" presetID="10" presetClass="exit" presetSubtype="0" fill="hold" grpId="2" nodeType="withEffect">
                                  <p:stCondLst>
                                    <p:cond delay="0"/>
                                  </p:stCondLst>
                                  <p:childTnLst>
                                    <p:animEffect transition="out" filter="fade">
                                      <p:cBhvr>
                                        <p:cTn id="35" dur="1000"/>
                                        <p:tgtEl>
                                          <p:spTgt spid="29"/>
                                        </p:tgtEl>
                                      </p:cBhvr>
                                    </p:animEffect>
                                    <p:set>
                                      <p:cBhvr>
                                        <p:cTn id="36" dur="1" fill="hold">
                                          <p:stCondLst>
                                            <p:cond delay="999"/>
                                          </p:stCondLst>
                                        </p:cTn>
                                        <p:tgtEl>
                                          <p:spTgt spid="2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1000"/>
                                        <p:tgtEl>
                                          <p:spTgt spid="69"/>
                                        </p:tgtEl>
                                      </p:cBhvr>
                                    </p:animEffect>
                                    <p:set>
                                      <p:cBhvr>
                                        <p:cTn id="39" dur="1" fill="hold">
                                          <p:stCondLst>
                                            <p:cond delay="999"/>
                                          </p:stCondLst>
                                        </p:cTn>
                                        <p:tgtEl>
                                          <p:spTgt spid="69"/>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1000"/>
                                        <p:tgtEl>
                                          <p:spTgt spid="11"/>
                                        </p:tgtEl>
                                      </p:cBhvr>
                                    </p:animEffect>
                                    <p:set>
                                      <p:cBhvr>
                                        <p:cTn id="42" dur="1" fill="hold">
                                          <p:stCondLst>
                                            <p:cond delay="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build="p"/>
      <p:bldP spid="29" grpId="0" animBg="1"/>
      <p:bldP spid="29" grpId="1" animBg="1"/>
      <p:bldP spid="29" grpId="2" animBg="1"/>
      <p:bldP spid="8" grpId="0"/>
      <p:bldP spid="11" grpId="0"/>
      <p:bldP spid="1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261630" y="2781890"/>
            <a:ext cx="6753828" cy="314888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smtClean="0"/>
          </a:p>
          <a:p>
            <a:pPr algn="ctr"/>
            <a:r>
              <a:rPr lang="en-US" sz="4000" b="1" dirty="0" smtClean="0"/>
              <a:t>PUF Response</a:t>
            </a:r>
          </a:p>
          <a:p>
            <a:pPr algn="ctr"/>
            <a:endParaRPr lang="en-US" sz="4000" b="1" dirty="0"/>
          </a:p>
          <a:p>
            <a:pPr algn="ctr"/>
            <a:endParaRPr lang="en-US" sz="4000" b="1" dirty="0" smtClean="0"/>
          </a:p>
          <a:p>
            <a:pPr algn="ctr"/>
            <a:endParaRPr lang="en-US" sz="4000" b="1" dirty="0"/>
          </a:p>
          <a:p>
            <a:pPr algn="ctr"/>
            <a:endParaRPr lang="en-US" sz="4000" b="1" dirty="0" smtClean="0"/>
          </a:p>
          <a:p>
            <a:pPr algn="ctr"/>
            <a:endParaRPr lang="en-US" sz="4000" b="1" dirty="0"/>
          </a:p>
        </p:txBody>
      </p:sp>
      <p:sp>
        <p:nvSpPr>
          <p:cNvPr id="2" name="Title 1"/>
          <p:cNvSpPr>
            <a:spLocks noGrp="1"/>
          </p:cNvSpPr>
          <p:nvPr>
            <p:ph type="title"/>
          </p:nvPr>
        </p:nvSpPr>
        <p:spPr/>
        <p:txBody>
          <a:bodyPr/>
          <a:lstStyle/>
          <a:p>
            <a:r>
              <a:rPr lang="en-US" sz="4400" b="1" dirty="0"/>
              <a:t>Evaluating a DRAM Latency PUF</a:t>
            </a:r>
          </a:p>
        </p:txBody>
      </p:sp>
      <p:sp>
        <p:nvSpPr>
          <p:cNvPr id="3" name="Content Placeholder 2"/>
          <p:cNvSpPr>
            <a:spLocks noGrp="1"/>
          </p:cNvSpPr>
          <p:nvPr>
            <p:ph idx="1"/>
          </p:nvPr>
        </p:nvSpPr>
        <p:spPr>
          <a:xfrm>
            <a:off x="75991" y="803652"/>
            <a:ext cx="8987622" cy="1747843"/>
          </a:xfrm>
        </p:spPr>
        <p:txBody>
          <a:bodyPr/>
          <a:lstStyle/>
          <a:p>
            <a:r>
              <a:rPr lang="en-US" sz="2800" dirty="0" smtClean="0">
                <a:latin typeface="Cambria" charset="0"/>
                <a:ea typeface="Cambria" charset="0"/>
                <a:cs typeface="Cambria" charset="0"/>
              </a:rPr>
              <a:t>We </a:t>
            </a:r>
            <a:r>
              <a:rPr lang="en-US" sz="2800" dirty="0">
                <a:latin typeface="Cambria" charset="0"/>
                <a:ea typeface="Cambria" charset="0"/>
                <a:cs typeface="Cambria" charset="0"/>
              </a:rPr>
              <a:t>induce latency failures </a:t>
            </a:r>
            <a:r>
              <a:rPr lang="en-US" sz="2800" b="1" dirty="0" smtClean="0">
                <a:solidFill>
                  <a:schemeClr val="accent5"/>
                </a:solidFill>
                <a:latin typeface="Cambria" charset="0"/>
                <a:ea typeface="Cambria" charset="0"/>
                <a:cs typeface="Cambria" charset="0"/>
              </a:rPr>
              <a:t>100 times </a:t>
            </a:r>
            <a:r>
              <a:rPr lang="en-US" sz="2800" dirty="0" smtClean="0">
                <a:latin typeface="Cambria" charset="0"/>
                <a:ea typeface="Cambria" charset="0"/>
                <a:cs typeface="Cambria" charset="0"/>
              </a:rPr>
              <a:t>and </a:t>
            </a:r>
            <a:r>
              <a:rPr lang="en-US" sz="2800" dirty="0">
                <a:latin typeface="Cambria" charset="0"/>
                <a:ea typeface="Cambria" charset="0"/>
                <a:cs typeface="Cambria" charset="0"/>
              </a:rPr>
              <a:t>use a </a:t>
            </a:r>
            <a:r>
              <a:rPr lang="en-US" sz="2800" b="1" dirty="0">
                <a:solidFill>
                  <a:schemeClr val="accent5"/>
                </a:solidFill>
                <a:latin typeface="Cambria" charset="0"/>
                <a:ea typeface="Cambria" charset="0"/>
                <a:cs typeface="Cambria" charset="0"/>
              </a:rPr>
              <a:t>threshold </a:t>
            </a:r>
            <a:r>
              <a:rPr lang="en-US" sz="2800" b="1" dirty="0" smtClean="0">
                <a:solidFill>
                  <a:schemeClr val="accent5"/>
                </a:solidFill>
                <a:latin typeface="Cambria" charset="0"/>
                <a:ea typeface="Cambria" charset="0"/>
                <a:cs typeface="Cambria" charset="0"/>
              </a:rPr>
              <a:t>of </a:t>
            </a:r>
            <a:r>
              <a:rPr lang="en-US" sz="2800" b="1" dirty="0">
                <a:solidFill>
                  <a:schemeClr val="accent5"/>
                </a:solidFill>
                <a:latin typeface="Cambria" charset="0"/>
                <a:ea typeface="Cambria" charset="0"/>
                <a:cs typeface="Cambria" charset="0"/>
              </a:rPr>
              <a:t>10% </a:t>
            </a:r>
            <a:r>
              <a:rPr lang="en-US" sz="2800" dirty="0">
                <a:latin typeface="Cambria" charset="0"/>
                <a:ea typeface="Cambria" charset="0"/>
                <a:cs typeface="Cambria" charset="0"/>
              </a:rPr>
              <a:t>(i.e., use cells that fail &gt; 10 times</a:t>
            </a:r>
            <a:r>
              <a:rPr lang="en-US" sz="2800" dirty="0" smtClean="0">
                <a:latin typeface="Cambria" charset="0"/>
                <a:ea typeface="Cambria" charset="0"/>
                <a:cs typeface="Cambria" charset="0"/>
              </a:rPr>
              <a:t>)</a:t>
            </a:r>
          </a:p>
          <a:p>
            <a:r>
              <a:rPr lang="en-US" sz="2800" dirty="0" smtClean="0">
                <a:latin typeface="Cambria" charset="0"/>
                <a:ea typeface="Cambria" charset="0"/>
                <a:cs typeface="Cambria" charset="0"/>
              </a:rPr>
              <a:t>We do this for every cell in a continuous </a:t>
            </a:r>
            <a:r>
              <a:rPr lang="en-US" sz="2800" b="1" dirty="0" smtClean="0">
                <a:solidFill>
                  <a:srgbClr val="7030A0"/>
                </a:solidFill>
                <a:latin typeface="Cambria" charset="0"/>
                <a:ea typeface="Cambria" charset="0"/>
                <a:cs typeface="Cambria" charset="0"/>
              </a:rPr>
              <a:t>8KiB</a:t>
            </a:r>
            <a:r>
              <a:rPr lang="en-US" sz="2800" dirty="0" smtClean="0">
                <a:latin typeface="Cambria" charset="0"/>
                <a:ea typeface="Cambria" charset="0"/>
                <a:cs typeface="Cambria" charset="0"/>
              </a:rPr>
              <a:t> memory region, that we refer to as a </a:t>
            </a:r>
            <a:r>
              <a:rPr lang="en-US" sz="2800" b="1" dirty="0" smtClean="0">
                <a:solidFill>
                  <a:schemeClr val="accent5"/>
                </a:solidFill>
                <a:latin typeface="Cambria" charset="0"/>
                <a:ea typeface="Cambria" charset="0"/>
                <a:cs typeface="Cambria" charset="0"/>
              </a:rPr>
              <a:t>PUF memory segment</a:t>
            </a:r>
          </a:p>
          <a:p>
            <a:endParaRPr lang="en-US" sz="2800" dirty="0">
              <a:latin typeface="Cambria" charset="0"/>
              <a:ea typeface="Cambria" charset="0"/>
              <a:cs typeface="Cambria" charset="0"/>
            </a:endParaRPr>
          </a:p>
          <a:p>
            <a:pPr algn="ctr"/>
            <a:endParaRPr lang="tr-TR" sz="2800" b="1" dirty="0">
              <a:latin typeface="Cambria" charset="0"/>
              <a:ea typeface="Cambria" charset="0"/>
              <a:cs typeface="Cambria" charset="0"/>
            </a:endParaRPr>
          </a:p>
        </p:txBody>
      </p:sp>
      <p:sp>
        <p:nvSpPr>
          <p:cNvPr id="8" name="TextBox 7"/>
          <p:cNvSpPr txBox="1"/>
          <p:nvPr/>
        </p:nvSpPr>
        <p:spPr>
          <a:xfrm>
            <a:off x="1685143" y="3407481"/>
            <a:ext cx="6157455" cy="2431435"/>
          </a:xfrm>
          <a:prstGeom prst="rect">
            <a:avLst/>
          </a:prstGeom>
          <a:noFill/>
        </p:spPr>
        <p:txBody>
          <a:bodyPr wrap="none" rtlCol="0">
            <a:spAutoFit/>
          </a:bodyPr>
          <a:lstStyle/>
          <a:p>
            <a:pPr>
              <a:spcAft>
                <a:spcPts val="1200"/>
              </a:spcAft>
            </a:pPr>
            <a:r>
              <a:rPr lang="en-US" sz="4400" b="1" dirty="0" smtClean="0">
                <a:solidFill>
                  <a:schemeClr val="bg1"/>
                </a:solidFill>
              </a:rPr>
              <a:t>0     0     0     1     0     0     1</a:t>
            </a:r>
          </a:p>
          <a:p>
            <a:pPr>
              <a:spcAft>
                <a:spcPts val="1200"/>
              </a:spcAft>
            </a:pPr>
            <a:r>
              <a:rPr lang="en-US" sz="4400" b="1" dirty="0" smtClean="0">
                <a:solidFill>
                  <a:schemeClr val="bg1"/>
                </a:solidFill>
              </a:rPr>
              <a:t>1     0     0     1     1     0     0</a:t>
            </a:r>
          </a:p>
          <a:p>
            <a:pPr>
              <a:spcAft>
                <a:spcPts val="1200"/>
              </a:spcAft>
            </a:pPr>
            <a:r>
              <a:rPr lang="en-US" sz="4400" b="1" dirty="0" smtClean="0">
                <a:solidFill>
                  <a:schemeClr val="bg1"/>
                </a:solidFill>
              </a:rPr>
              <a:t>0     0    1      1     0     0     0</a:t>
            </a:r>
            <a:endParaRPr lang="en-US" sz="4400" b="1" dirty="0">
              <a:solidFill>
                <a:schemeClr val="bg1"/>
              </a:solidFill>
            </a:endParaRPr>
          </a:p>
        </p:txBody>
      </p:sp>
      <p:sp>
        <p:nvSpPr>
          <p:cNvPr id="77" name="Rectangle 76"/>
          <p:cNvSpPr/>
          <p:nvPr/>
        </p:nvSpPr>
        <p:spPr>
          <a:xfrm>
            <a:off x="0" y="793219"/>
            <a:ext cx="9144000" cy="5600091"/>
          </a:xfrm>
          <a:prstGeom prst="rect">
            <a:avLst/>
          </a:prstGeom>
          <a:solidFill>
            <a:schemeClr val="bg1">
              <a:alpha val="72000"/>
            </a:schemeClr>
          </a:solidFill>
          <a:ln>
            <a:solidFill>
              <a:schemeClr val="bg1"/>
            </a:solid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322441" y="1975280"/>
            <a:ext cx="8494721" cy="3662541"/>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3200" b="1" dirty="0" smtClean="0">
              <a:latin typeface="Cambria" charset="0"/>
              <a:ea typeface="Cambria" charset="0"/>
              <a:cs typeface="Cambria" charset="0"/>
            </a:endParaRPr>
          </a:p>
          <a:p>
            <a:pPr algn="ctr"/>
            <a:r>
              <a:rPr lang="en-US" sz="4000" b="1" dirty="0" smtClean="0">
                <a:latin typeface="Cambria" charset="0"/>
                <a:ea typeface="Cambria" charset="0"/>
                <a:cs typeface="Cambria" charset="0"/>
              </a:rPr>
              <a:t>We can evaluate </a:t>
            </a:r>
          </a:p>
          <a:p>
            <a:pPr algn="ctr"/>
            <a:r>
              <a:rPr lang="en-US" sz="4000" b="1" dirty="0" smtClean="0">
                <a:latin typeface="Cambria" charset="0"/>
                <a:ea typeface="Cambria" charset="0"/>
                <a:cs typeface="Cambria" charset="0"/>
              </a:rPr>
              <a:t>the </a:t>
            </a:r>
            <a:r>
              <a:rPr lang="en-US" sz="4000" b="1" dirty="0" smtClean="0">
                <a:solidFill>
                  <a:schemeClr val="accent5"/>
                </a:solidFill>
                <a:latin typeface="Cambria" charset="0"/>
                <a:ea typeface="Cambria" charset="0"/>
                <a:cs typeface="Cambria" charset="0"/>
              </a:rPr>
              <a:t>DRAM latency PUF </a:t>
            </a:r>
          </a:p>
          <a:p>
            <a:pPr algn="ctr"/>
            <a:r>
              <a:rPr lang="en-US" sz="4000" b="1" dirty="0">
                <a:latin typeface="Cambria" charset="0"/>
                <a:ea typeface="Cambria" charset="0"/>
                <a:cs typeface="Cambria" charset="0"/>
              </a:rPr>
              <a:t>i</a:t>
            </a:r>
            <a:r>
              <a:rPr lang="en-US" sz="4000" b="1" dirty="0" smtClean="0">
                <a:latin typeface="Cambria" charset="0"/>
                <a:ea typeface="Cambria" charset="0"/>
                <a:cs typeface="Cambria" charset="0"/>
              </a:rPr>
              <a:t>n only </a:t>
            </a:r>
            <a:r>
              <a:rPr lang="en-US" sz="4000" b="1" dirty="0" smtClean="0">
                <a:solidFill>
                  <a:schemeClr val="accent6">
                    <a:lumMod val="75000"/>
                  </a:schemeClr>
                </a:solidFill>
                <a:latin typeface="Cambria" charset="0"/>
                <a:ea typeface="Cambria" charset="0"/>
                <a:cs typeface="Cambria" charset="0"/>
              </a:rPr>
              <a:t>88.2ms </a:t>
            </a:r>
            <a:r>
              <a:rPr lang="en-US" sz="4000" b="1" dirty="0" smtClean="0">
                <a:latin typeface="Cambria" charset="0"/>
                <a:ea typeface="Cambria" charset="0"/>
                <a:cs typeface="Cambria" charset="0"/>
              </a:rPr>
              <a:t>on average</a:t>
            </a:r>
          </a:p>
          <a:p>
            <a:pPr algn="ctr"/>
            <a:r>
              <a:rPr lang="en-US" sz="4000" b="1" dirty="0">
                <a:latin typeface="Cambria" charset="0"/>
                <a:ea typeface="Cambria" charset="0"/>
                <a:cs typeface="Cambria" charset="0"/>
              </a:rPr>
              <a:t>r</a:t>
            </a:r>
            <a:r>
              <a:rPr lang="en-US" sz="4000" b="1" dirty="0" smtClean="0">
                <a:latin typeface="Cambria" charset="0"/>
                <a:ea typeface="Cambria" charset="0"/>
                <a:cs typeface="Cambria" charset="0"/>
              </a:rPr>
              <a:t>egardless of temperature!</a:t>
            </a:r>
          </a:p>
          <a:p>
            <a:pPr algn="ctr"/>
            <a:endParaRPr lang="en-US" sz="4000" b="1" dirty="0" smtClean="0">
              <a:latin typeface="Cambria" charset="0"/>
              <a:ea typeface="Cambria" charset="0"/>
              <a:cs typeface="Cambria" charset="0"/>
            </a:endParaRPr>
          </a:p>
        </p:txBody>
      </p:sp>
    </p:spTree>
    <p:extLst>
      <p:ext uri="{BB962C8B-B14F-4D97-AF65-F5344CB8AC3E}">
        <p14:creationId xmlns:p14="http://schemas.microsoft.com/office/powerpoint/2010/main" val="7361936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64730" y="5840033"/>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64730" y="5347422"/>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64730" y="4851875"/>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73303" y="4407877"/>
            <a:ext cx="8094161" cy="3651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73992" y="2745179"/>
            <a:ext cx="8094161" cy="3243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71757" y="1852296"/>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70268" y="1340844"/>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64123" y="3143056"/>
            <a:ext cx="8805213" cy="455930"/>
          </a:xfrm>
          <a:prstGeom prst="rect">
            <a:avLst/>
          </a:prstGeom>
          <a:solidFill>
            <a:srgbClr val="53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65971" y="2370745"/>
            <a:ext cx="8102183" cy="3243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3548" y="831660"/>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smtClean="0"/>
              <a:t>The DRAM Latency PUF Outline</a:t>
            </a:r>
            <a:endParaRPr lang="en-US" b="1" dirty="0"/>
          </a:p>
        </p:txBody>
      </p:sp>
      <p:sp>
        <p:nvSpPr>
          <p:cNvPr id="29" name="Rectangle 28"/>
          <p:cNvSpPr/>
          <p:nvPr/>
        </p:nvSpPr>
        <p:spPr>
          <a:xfrm>
            <a:off x="873992" y="4009292"/>
            <a:ext cx="8094161" cy="3587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65971" y="3634154"/>
            <a:ext cx="8102183" cy="336017"/>
          </a:xfrm>
          <a:prstGeom prst="rect">
            <a:avLst/>
          </a:prstGeom>
          <a:solidFill>
            <a:srgbClr val="53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318753"/>
          </a:xfrm>
        </p:spPr>
        <p:txBody>
          <a:bodyPr/>
          <a:lstStyle/>
          <a:p>
            <a:pPr marL="0" indent="0">
              <a:buNone/>
            </a:pPr>
            <a:r>
              <a:rPr lang="en-US" sz="2800" dirty="0">
                <a:solidFill>
                  <a:schemeClr val="bg1"/>
                </a:solidFill>
              </a:rPr>
              <a:t>Motivation </a:t>
            </a:r>
            <a:endParaRPr lang="en-US" sz="2800" dirty="0" smtClean="0">
              <a:solidFill>
                <a:schemeClr val="bg1"/>
              </a:solidFill>
            </a:endParaRPr>
          </a:p>
          <a:p>
            <a:pPr marL="0" indent="0">
              <a:buNone/>
            </a:pPr>
            <a:r>
              <a:rPr lang="en-US" sz="2800" dirty="0" smtClean="0">
                <a:solidFill>
                  <a:schemeClr val="bg1"/>
                </a:solidFill>
              </a:rPr>
              <a:t>Effective PUF Characteristics</a:t>
            </a:r>
          </a:p>
          <a:p>
            <a:pPr marL="0" indent="0">
              <a:buNone/>
            </a:pPr>
            <a:r>
              <a:rPr lang="en-US" sz="2800" dirty="0">
                <a:solidFill>
                  <a:schemeClr val="bg1"/>
                </a:solidFill>
              </a:rPr>
              <a:t>DRAM Latency PUF</a:t>
            </a:r>
          </a:p>
          <a:p>
            <a:pPr marL="457200" lvl="1" indent="0">
              <a:buNone/>
            </a:pPr>
            <a:r>
              <a:rPr lang="en-US" sz="2400" dirty="0">
                <a:solidFill>
                  <a:schemeClr val="bg1"/>
                </a:solidFill>
              </a:rPr>
              <a:t>DRAM Operation</a:t>
            </a:r>
          </a:p>
          <a:p>
            <a:pPr marL="457200" lvl="1" indent="0">
              <a:buNone/>
            </a:pPr>
            <a:r>
              <a:rPr lang="en-US" sz="2400" dirty="0">
                <a:solidFill>
                  <a:schemeClr val="bg1"/>
                </a:solidFill>
              </a:rPr>
              <a:t>Key </a:t>
            </a:r>
            <a:r>
              <a:rPr lang="en-US" sz="2400" dirty="0" smtClean="0">
                <a:solidFill>
                  <a:schemeClr val="bg1"/>
                </a:solidFill>
              </a:rPr>
              <a:t>Idea</a:t>
            </a:r>
          </a:p>
          <a:p>
            <a:pPr marL="0" indent="0">
              <a:buNone/>
            </a:pPr>
            <a:r>
              <a:rPr lang="en-US" sz="2800" b="1" dirty="0" smtClean="0">
                <a:solidFill>
                  <a:schemeClr val="bg1"/>
                </a:solidFill>
              </a:rPr>
              <a:t>Prior Best DRAM PUF: DRAM Retention PUF</a:t>
            </a:r>
          </a:p>
          <a:p>
            <a:pPr marL="457200" lvl="1" indent="0">
              <a:buNone/>
            </a:pPr>
            <a:r>
              <a:rPr lang="en-US" sz="2400" b="1" dirty="0" smtClean="0">
                <a:solidFill>
                  <a:schemeClr val="bg1"/>
                </a:solidFill>
              </a:rPr>
              <a:t>DRAM Cell Retention</a:t>
            </a:r>
          </a:p>
          <a:p>
            <a:pPr marL="457200" lvl="1" indent="0">
              <a:buNone/>
            </a:pPr>
            <a:r>
              <a:rPr lang="en-US" sz="2400" dirty="0" smtClean="0">
                <a:solidFill>
                  <a:schemeClr val="bg1"/>
                </a:solidFill>
              </a:rPr>
              <a:t>Key Idea </a:t>
            </a:r>
          </a:p>
          <a:p>
            <a:pPr marL="457200" lvl="1" indent="0">
              <a:buNone/>
            </a:pPr>
            <a:r>
              <a:rPr lang="en-US" sz="2400" dirty="0" smtClean="0">
                <a:solidFill>
                  <a:schemeClr val="bg1"/>
                </a:solidFill>
              </a:rPr>
              <a:t>Weaknesses</a:t>
            </a:r>
          </a:p>
          <a:p>
            <a:pPr marL="0" indent="0">
              <a:buNone/>
            </a:pPr>
            <a:r>
              <a:rPr lang="en-US" sz="2800" dirty="0" smtClean="0">
                <a:solidFill>
                  <a:schemeClr val="bg1"/>
                </a:solidFill>
              </a:rPr>
              <a:t>Methodology</a:t>
            </a:r>
          </a:p>
          <a:p>
            <a:pPr marL="0" indent="0">
              <a:buNone/>
            </a:pPr>
            <a:r>
              <a:rPr lang="en-US" sz="2800" dirty="0" smtClean="0">
                <a:solidFill>
                  <a:schemeClr val="bg1"/>
                </a:solidFill>
              </a:rPr>
              <a:t>Results</a:t>
            </a:r>
          </a:p>
          <a:p>
            <a:pPr marL="0" indent="0">
              <a:buNone/>
            </a:pPr>
            <a:r>
              <a:rPr lang="en-US" sz="2800" dirty="0" smtClean="0">
                <a:solidFill>
                  <a:schemeClr val="bg1"/>
                </a:solidFill>
              </a:rPr>
              <a:t>Summary</a:t>
            </a:r>
            <a:endParaRPr lang="en-US" sz="2800" dirty="0">
              <a:solidFill>
                <a:schemeClr val="bg1"/>
              </a:solidFill>
            </a:endParaRPr>
          </a:p>
        </p:txBody>
      </p:sp>
    </p:spTree>
    <p:extLst>
      <p:ext uri="{BB962C8B-B14F-4D97-AF65-F5344CB8AC3E}">
        <p14:creationId xmlns:p14="http://schemas.microsoft.com/office/powerpoint/2010/main" val="21161433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DRAM Cell Leakage</a:t>
            </a:r>
            <a:endParaRPr lang="en-US" b="1" dirty="0"/>
          </a:p>
        </p:txBody>
      </p:sp>
      <p:sp>
        <p:nvSpPr>
          <p:cNvPr id="3" name="Content Placeholder 2"/>
          <p:cNvSpPr>
            <a:spLocks noGrp="1"/>
          </p:cNvSpPr>
          <p:nvPr>
            <p:ph idx="1"/>
          </p:nvPr>
        </p:nvSpPr>
        <p:spPr>
          <a:xfrm>
            <a:off x="75991" y="911225"/>
            <a:ext cx="8987622" cy="618318"/>
          </a:xfrm>
        </p:spPr>
        <p:txBody>
          <a:bodyPr/>
          <a:lstStyle/>
          <a:p>
            <a:pPr marL="0" indent="0" algn="ctr">
              <a:buNone/>
            </a:pPr>
            <a:r>
              <a:rPr lang="en-US" sz="3200" dirty="0" smtClean="0"/>
              <a:t>DRAM encodes information in </a:t>
            </a:r>
            <a:r>
              <a:rPr lang="en-US" sz="3200" dirty="0" smtClean="0">
                <a:solidFill>
                  <a:srgbClr val="FF0000"/>
                </a:solidFill>
              </a:rPr>
              <a:t>leaky </a:t>
            </a:r>
            <a:r>
              <a:rPr lang="en-US" sz="3200" dirty="0" smtClean="0"/>
              <a:t>capacitors</a:t>
            </a:r>
            <a:endParaRPr lang="en-US" sz="3200" dirty="0"/>
          </a:p>
        </p:txBody>
      </p:sp>
      <p:grpSp>
        <p:nvGrpSpPr>
          <p:cNvPr id="88" name="Group 87"/>
          <p:cNvGrpSpPr/>
          <p:nvPr/>
        </p:nvGrpSpPr>
        <p:grpSpPr>
          <a:xfrm>
            <a:off x="2557570" y="1812402"/>
            <a:ext cx="3342898" cy="3111480"/>
            <a:chOff x="2557570" y="1812402"/>
            <a:chExt cx="3342898" cy="3111480"/>
          </a:xfrm>
        </p:grpSpPr>
        <p:sp>
          <p:nvSpPr>
            <p:cNvPr id="33" name="Rectangle 32"/>
            <p:cNvSpPr/>
            <p:nvPr/>
          </p:nvSpPr>
          <p:spPr>
            <a:xfrm>
              <a:off x="2557570" y="1874038"/>
              <a:ext cx="1197124" cy="37134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err="1" smtClean="0">
                  <a:solidFill>
                    <a:schemeClr val="tx1"/>
                  </a:solidFill>
                  <a:latin typeface="Cambria" panose="02040503050406030204" pitchFamily="18" charset="0"/>
                </a:rPr>
                <a:t>wordline</a:t>
              </a:r>
              <a:endParaRPr lang="en-US" sz="2000" i="1" dirty="0">
                <a:solidFill>
                  <a:schemeClr val="tx1"/>
                </a:solidFill>
                <a:latin typeface="Cambria" panose="02040503050406030204" pitchFamily="18" charset="0"/>
              </a:endParaRPr>
            </a:p>
          </p:txBody>
        </p:sp>
        <p:cxnSp>
          <p:nvCxnSpPr>
            <p:cNvPr id="29" name="Straight Arrow Connector 28"/>
            <p:cNvCxnSpPr/>
            <p:nvPr/>
          </p:nvCxnSpPr>
          <p:spPr>
            <a:xfrm flipH="1">
              <a:off x="2557570" y="2195147"/>
              <a:ext cx="3342898"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rot="5400000">
              <a:off x="2517108" y="3820123"/>
              <a:ext cx="1487561" cy="40645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mbria" panose="02040503050406030204" pitchFamily="18" charset="0"/>
                </a:rPr>
                <a:t>capacitor</a:t>
              </a:r>
              <a:endParaRPr lang="en-US" sz="2000" i="1" dirty="0">
                <a:solidFill>
                  <a:schemeClr val="tx1"/>
                </a:solidFill>
                <a:latin typeface="Cambria" panose="02040503050406030204" pitchFamily="18" charset="0"/>
              </a:endParaRPr>
            </a:p>
          </p:txBody>
        </p:sp>
        <p:sp>
          <p:nvSpPr>
            <p:cNvPr id="31" name="Rectangle 30"/>
            <p:cNvSpPr/>
            <p:nvPr/>
          </p:nvSpPr>
          <p:spPr>
            <a:xfrm>
              <a:off x="2921424" y="2394239"/>
              <a:ext cx="1470874" cy="42635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mbria" panose="02040503050406030204" pitchFamily="18" charset="0"/>
                </a:rPr>
                <a:t>a</a:t>
              </a:r>
              <a:r>
                <a:rPr lang="en-US" sz="2000" i="1" dirty="0" smtClean="0">
                  <a:solidFill>
                    <a:schemeClr val="tx1"/>
                  </a:solidFill>
                  <a:latin typeface="Cambria" panose="02040503050406030204" pitchFamily="18" charset="0"/>
                </a:rPr>
                <a:t>ccess</a:t>
              </a:r>
              <a:endParaRPr lang="en-US" sz="2000" i="1" dirty="0">
                <a:solidFill>
                  <a:schemeClr val="tx1"/>
                </a:solidFill>
                <a:latin typeface="Cambria" panose="02040503050406030204" pitchFamily="18" charset="0"/>
              </a:endParaRPr>
            </a:p>
          </p:txBody>
        </p:sp>
        <p:sp>
          <p:nvSpPr>
            <p:cNvPr id="32" name="Rectangle 31"/>
            <p:cNvSpPr/>
            <p:nvPr/>
          </p:nvSpPr>
          <p:spPr>
            <a:xfrm>
              <a:off x="2921424" y="2564962"/>
              <a:ext cx="1452774" cy="489927"/>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mbria" panose="02040503050406030204" pitchFamily="18" charset="0"/>
                </a:rPr>
                <a:t>transistor</a:t>
              </a:r>
              <a:endParaRPr lang="en-US" sz="2000" i="1" dirty="0">
                <a:solidFill>
                  <a:schemeClr val="tx1"/>
                </a:solidFill>
                <a:latin typeface="Cambria" panose="02040503050406030204" pitchFamily="18" charset="0"/>
              </a:endParaRPr>
            </a:p>
          </p:txBody>
        </p:sp>
        <p:sp>
          <p:nvSpPr>
            <p:cNvPr id="34" name="Rectangle 33"/>
            <p:cNvSpPr/>
            <p:nvPr/>
          </p:nvSpPr>
          <p:spPr>
            <a:xfrm rot="5400000">
              <a:off x="5126323" y="4171648"/>
              <a:ext cx="1098348" cy="406119"/>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err="1" smtClean="0">
                  <a:solidFill>
                    <a:schemeClr val="tx1"/>
                  </a:solidFill>
                  <a:latin typeface="Cambria" panose="02040503050406030204" pitchFamily="18" charset="0"/>
                </a:rPr>
                <a:t>bitline</a:t>
              </a:r>
              <a:endParaRPr lang="en-US" sz="2000" i="1" dirty="0">
                <a:solidFill>
                  <a:schemeClr val="tx1"/>
                </a:solidFill>
                <a:latin typeface="Cambria" panose="02040503050406030204" pitchFamily="18" charset="0"/>
              </a:endParaRPr>
            </a:p>
          </p:txBody>
        </p:sp>
        <p:cxnSp>
          <p:nvCxnSpPr>
            <p:cNvPr id="35" name="Straight Arrow Connector 34"/>
            <p:cNvCxnSpPr/>
            <p:nvPr/>
          </p:nvCxnSpPr>
          <p:spPr>
            <a:xfrm flipV="1">
              <a:off x="5482013" y="1812402"/>
              <a:ext cx="0" cy="3030318"/>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662341" y="2492189"/>
              <a:ext cx="0" cy="15557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4411958" y="265497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491096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4411958" y="276619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10967" y="3025758"/>
              <a:ext cx="19316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218791" y="3025758"/>
              <a:ext cx="193167"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441195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4662341" y="2195147"/>
              <a:ext cx="1" cy="3212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5104133" y="3025758"/>
              <a:ext cx="377880"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rot="5400000">
              <a:off x="3572140" y="3155982"/>
              <a:ext cx="774172" cy="519135"/>
            </a:xfrm>
            <a:prstGeom prst="bentConnector3">
              <a:avLst>
                <a:gd name="adj1" fmla="val -293"/>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3699658" y="4343967"/>
              <a:ext cx="0" cy="318185"/>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3699658" y="3796933"/>
              <a:ext cx="0" cy="151697"/>
            </a:xfrm>
            <a:prstGeom prst="straightConnector1">
              <a:avLst/>
            </a:prstGeom>
            <a:ln w="50800" cap="rnd">
              <a:solidFill>
                <a:srgbClr val="FF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3440094" y="4213787"/>
              <a:ext cx="519130" cy="0"/>
            </a:xfrm>
            <a:prstGeom prst="straightConnector1">
              <a:avLst/>
            </a:prstGeom>
            <a:ln w="50800" cap="rnd">
              <a:solidFill>
                <a:srgbClr val="FF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3440094" y="3948630"/>
              <a:ext cx="519130" cy="0"/>
            </a:xfrm>
            <a:prstGeom prst="straightConnector1">
              <a:avLst/>
            </a:prstGeom>
            <a:ln w="50800" cap="rnd">
              <a:solidFill>
                <a:srgbClr val="FF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3699658" y="4213788"/>
              <a:ext cx="0" cy="130178"/>
            </a:xfrm>
            <a:prstGeom prst="straightConnector1">
              <a:avLst/>
            </a:prstGeom>
            <a:ln w="50800" cap="rnd">
              <a:solidFill>
                <a:srgbClr val="FF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84" name="Content Placeholder 2"/>
          <p:cNvSpPr txBox="1">
            <a:spLocks/>
          </p:cNvSpPr>
          <p:nvPr/>
        </p:nvSpPr>
        <p:spPr>
          <a:xfrm>
            <a:off x="75991" y="5206741"/>
            <a:ext cx="8987622" cy="10585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smtClean="0"/>
              <a:t>Stored data is </a:t>
            </a:r>
            <a:r>
              <a:rPr lang="en-US" sz="3200" dirty="0" smtClean="0">
                <a:solidFill>
                  <a:srgbClr val="FF0000"/>
                </a:solidFill>
              </a:rPr>
              <a:t>corrupted </a:t>
            </a:r>
            <a:r>
              <a:rPr lang="en-US" sz="3200" dirty="0" smtClean="0"/>
              <a:t>if too much charge leaks (i.e., the capacitor voltage degrades too much)</a:t>
            </a:r>
            <a:endParaRPr lang="en-US" sz="3200" b="1" dirty="0"/>
          </a:p>
        </p:txBody>
      </p:sp>
      <p:grpSp>
        <p:nvGrpSpPr>
          <p:cNvPr id="87" name="Group 86"/>
          <p:cNvGrpSpPr/>
          <p:nvPr/>
        </p:nvGrpSpPr>
        <p:grpSpPr>
          <a:xfrm>
            <a:off x="4010043" y="3260836"/>
            <a:ext cx="1316566" cy="1271181"/>
            <a:chOff x="4010043" y="3260836"/>
            <a:chExt cx="1316566" cy="1271181"/>
          </a:xfrm>
        </p:grpSpPr>
        <p:cxnSp>
          <p:nvCxnSpPr>
            <p:cNvPr id="54" name="Straight Arrow Connector 53"/>
            <p:cNvCxnSpPr/>
            <p:nvPr/>
          </p:nvCxnSpPr>
          <p:spPr>
            <a:xfrm>
              <a:off x="4126465" y="3572633"/>
              <a:ext cx="7220" cy="959384"/>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4010043" y="3260836"/>
              <a:ext cx="1316566" cy="9662"/>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4233845" y="3453258"/>
              <a:ext cx="1013161" cy="1015663"/>
            </a:xfrm>
            <a:prstGeom prst="rect">
              <a:avLst/>
            </a:prstGeom>
          </p:spPr>
          <p:txBody>
            <a:bodyPr wrap="none">
              <a:spAutoFit/>
            </a:bodyPr>
            <a:lstStyle/>
            <a:p>
              <a:pPr algn="ctr"/>
              <a:r>
                <a:rPr lang="en-US" sz="2000" dirty="0" smtClean="0">
                  <a:solidFill>
                    <a:srgbClr val="FF0000"/>
                  </a:solidFill>
                  <a:latin typeface="Cambria" panose="02040503050406030204" pitchFamily="18" charset="0"/>
                </a:rPr>
                <a:t>charge</a:t>
              </a:r>
            </a:p>
            <a:p>
              <a:pPr algn="ctr"/>
              <a:r>
                <a:rPr lang="en-US" sz="2000" dirty="0" smtClean="0">
                  <a:solidFill>
                    <a:srgbClr val="FF0000"/>
                  </a:solidFill>
                  <a:latin typeface="Cambria" panose="02040503050406030204" pitchFamily="18" charset="0"/>
                </a:rPr>
                <a:t>leakage</a:t>
              </a:r>
            </a:p>
            <a:p>
              <a:pPr algn="ctr"/>
              <a:r>
                <a:rPr lang="en-US" sz="2000" dirty="0" smtClean="0">
                  <a:solidFill>
                    <a:srgbClr val="FF0000"/>
                  </a:solidFill>
                  <a:latin typeface="Cambria" panose="02040503050406030204" pitchFamily="18" charset="0"/>
                </a:rPr>
                <a:t>paths</a:t>
              </a:r>
              <a:endParaRPr lang="en-US" sz="2000" dirty="0">
                <a:latin typeface="Cambria" panose="02040503050406030204" pitchFamily="18" charset="0"/>
              </a:endParaRPr>
            </a:p>
          </p:txBody>
        </p:sp>
      </p:grpSp>
      <p:sp>
        <p:nvSpPr>
          <p:cNvPr id="4" name="TextBox 3"/>
          <p:cNvSpPr txBox="1"/>
          <p:nvPr/>
        </p:nvSpPr>
        <p:spPr>
          <a:xfrm>
            <a:off x="3035888" y="6524948"/>
            <a:ext cx="3067828" cy="369332"/>
          </a:xfrm>
          <a:prstGeom prst="rect">
            <a:avLst/>
          </a:prstGeom>
          <a:noFill/>
        </p:spPr>
        <p:txBody>
          <a:bodyPr wrap="none" rtlCol="0">
            <a:spAutoFit/>
          </a:bodyPr>
          <a:lstStyle/>
          <a:p>
            <a:r>
              <a:rPr lang="en-US" b="1" dirty="0" smtClean="0">
                <a:solidFill>
                  <a:srgbClr val="7030A0"/>
                </a:solidFill>
              </a:rPr>
              <a:t>[Patel et al., REAPER, ISCA’17]</a:t>
            </a:r>
            <a:endParaRPr lang="en-US" b="1" dirty="0">
              <a:solidFill>
                <a:srgbClr val="7030A0"/>
              </a:solidFill>
            </a:endParaRPr>
          </a:p>
        </p:txBody>
      </p:sp>
    </p:spTree>
    <p:extLst>
      <p:ext uri="{BB962C8B-B14F-4D97-AF65-F5344CB8AC3E}">
        <p14:creationId xmlns:p14="http://schemas.microsoft.com/office/powerpoint/2010/main" val="1284571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a:xfrm>
            <a:off x="2017482" y="2260079"/>
            <a:ext cx="5954423" cy="1857635"/>
          </a:xfrm>
          <a:prstGeom prst="rect">
            <a:avLst/>
          </a:prstGeom>
          <a:solidFill>
            <a:srgbClr val="FF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n w="12700">
                  <a:solidFill>
                    <a:schemeClr val="tx1"/>
                  </a:solidFill>
                </a:ln>
              </a:rPr>
              <a:t>                     Retention Failure</a:t>
            </a:r>
            <a:endParaRPr lang="en-US" sz="3600" b="1" dirty="0">
              <a:ln w="12700">
                <a:solidFill>
                  <a:schemeClr val="tx1"/>
                </a:solidFill>
              </a:ln>
            </a:endParaRPr>
          </a:p>
        </p:txBody>
      </p:sp>
      <p:sp>
        <p:nvSpPr>
          <p:cNvPr id="12" name="Rectangle 11"/>
          <p:cNvSpPr/>
          <p:nvPr/>
        </p:nvSpPr>
        <p:spPr>
          <a:xfrm>
            <a:off x="2013329" y="1360481"/>
            <a:ext cx="5971276" cy="997887"/>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ln w="12700">
                  <a:solidFill>
                    <a:schemeClr val="tx1"/>
                  </a:solidFill>
                </a:ln>
              </a:rPr>
              <a:t>                       Retention Success</a:t>
            </a:r>
            <a:endParaRPr lang="en-US" sz="3600" b="1" dirty="0">
              <a:ln w="12700">
                <a:solidFill>
                  <a:schemeClr val="tx1"/>
                </a:solidFill>
              </a:ln>
            </a:endParaRPr>
          </a:p>
        </p:txBody>
      </p:sp>
      <p:sp>
        <p:nvSpPr>
          <p:cNvPr id="2" name="Title 1"/>
          <p:cNvSpPr>
            <a:spLocks noGrp="1"/>
          </p:cNvSpPr>
          <p:nvPr>
            <p:ph type="title"/>
          </p:nvPr>
        </p:nvSpPr>
        <p:spPr/>
        <p:txBody>
          <a:bodyPr/>
          <a:lstStyle/>
          <a:p>
            <a:r>
              <a:rPr lang="en-US" b="1" dirty="0" smtClean="0"/>
              <a:t>DRAM Cell Retention</a:t>
            </a:r>
            <a:endParaRPr lang="en-US" b="1" dirty="0"/>
          </a:p>
        </p:txBody>
      </p:sp>
      <p:sp>
        <p:nvSpPr>
          <p:cNvPr id="23" name="Content Placeholder 2"/>
          <p:cNvSpPr txBox="1">
            <a:spLocks/>
          </p:cNvSpPr>
          <p:nvPr/>
        </p:nvSpPr>
        <p:spPr>
          <a:xfrm>
            <a:off x="248575" y="5002869"/>
            <a:ext cx="8643774" cy="1229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dirty="0" smtClean="0"/>
              <a:t>Retention </a:t>
            </a:r>
            <a:r>
              <a:rPr lang="en-US" sz="2800" b="1" dirty="0"/>
              <a:t>failure </a:t>
            </a:r>
            <a:r>
              <a:rPr lang="en-US" sz="2800" dirty="0" smtClean="0"/>
              <a:t>– when leakage corrupts stored data</a:t>
            </a:r>
          </a:p>
          <a:p>
            <a:pPr marL="0" indent="0">
              <a:buNone/>
            </a:pPr>
            <a:r>
              <a:rPr lang="en-US" sz="2800" b="1" dirty="0"/>
              <a:t>Retention time </a:t>
            </a:r>
            <a:r>
              <a:rPr lang="en-US" sz="2800" dirty="0"/>
              <a:t>– how long a cell holds its </a:t>
            </a:r>
            <a:r>
              <a:rPr lang="en-US" sz="2800" dirty="0" smtClean="0"/>
              <a:t>value</a:t>
            </a:r>
            <a:endParaRPr lang="en-US" sz="2800" b="1" dirty="0"/>
          </a:p>
        </p:txBody>
      </p:sp>
      <p:cxnSp>
        <p:nvCxnSpPr>
          <p:cNvPr id="67" name="Straight Arrow Connector 66"/>
          <p:cNvCxnSpPr/>
          <p:nvPr/>
        </p:nvCxnSpPr>
        <p:spPr>
          <a:xfrm flipV="1">
            <a:off x="2013329" y="1360482"/>
            <a:ext cx="0" cy="275037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2013329" y="4112630"/>
            <a:ext cx="5971276" cy="0"/>
          </a:xfrm>
          <a:prstGeom prst="straightConnector1">
            <a:avLst/>
          </a:prstGeom>
          <a:ln w="25400" cap="rnd">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3695256" y="4173059"/>
            <a:ext cx="2635045"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mbria" panose="02040503050406030204" pitchFamily="18" charset="0"/>
              </a:rPr>
              <a:t>time</a:t>
            </a:r>
            <a:endParaRPr lang="en-US" sz="2400" dirty="0">
              <a:solidFill>
                <a:schemeClr val="tx1"/>
              </a:solidFill>
              <a:latin typeface="Cambria" panose="02040503050406030204" pitchFamily="18" charset="0"/>
            </a:endParaRPr>
          </a:p>
        </p:txBody>
      </p:sp>
      <p:sp>
        <p:nvSpPr>
          <p:cNvPr id="72" name="Rectangle 71"/>
          <p:cNvSpPr/>
          <p:nvPr/>
        </p:nvSpPr>
        <p:spPr>
          <a:xfrm rot="16200000">
            <a:off x="-1767853" y="2490404"/>
            <a:ext cx="5012442"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Cambria" panose="02040503050406030204" pitchFamily="18" charset="0"/>
              </a:rPr>
              <a:t>Capacitor voltage (</a:t>
            </a:r>
            <a:r>
              <a:rPr lang="en-US" sz="2400" dirty="0" err="1" smtClean="0">
                <a:solidFill>
                  <a:schemeClr val="tx1"/>
                </a:solidFill>
                <a:latin typeface="Cambria" panose="02040503050406030204" pitchFamily="18" charset="0"/>
              </a:rPr>
              <a:t>Vdd</a:t>
            </a:r>
            <a:r>
              <a:rPr lang="en-US" sz="2400" dirty="0" smtClean="0">
                <a:solidFill>
                  <a:schemeClr val="tx1"/>
                </a:solidFill>
                <a:latin typeface="Cambria" panose="02040503050406030204" pitchFamily="18" charset="0"/>
              </a:rPr>
              <a:t>)</a:t>
            </a:r>
            <a:endParaRPr lang="en-US" sz="2400" dirty="0">
              <a:solidFill>
                <a:schemeClr val="tx1"/>
              </a:solidFill>
              <a:latin typeface="Cambria" panose="02040503050406030204" pitchFamily="18" charset="0"/>
            </a:endParaRPr>
          </a:p>
        </p:txBody>
      </p:sp>
      <p:sp>
        <p:nvSpPr>
          <p:cNvPr id="76" name="Arc 75"/>
          <p:cNvSpPr/>
          <p:nvPr/>
        </p:nvSpPr>
        <p:spPr>
          <a:xfrm flipH="1" flipV="1">
            <a:off x="1617158" y="-4371889"/>
            <a:ext cx="12680502" cy="8475573"/>
          </a:xfrm>
          <a:prstGeom prst="arc">
            <a:avLst>
              <a:gd name="adj1" fmla="val 16200000"/>
              <a:gd name="adj2" fmla="val 20756562"/>
            </a:avLst>
          </a:prstGeom>
          <a:ln w="76200">
            <a:solidFill>
              <a:schemeClr val="tx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Rectangle 76"/>
          <p:cNvSpPr/>
          <p:nvPr/>
        </p:nvSpPr>
        <p:spPr>
          <a:xfrm rot="16200000">
            <a:off x="-425861" y="2768218"/>
            <a:ext cx="3010144"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ambria" panose="02040503050406030204" pitchFamily="18" charset="0"/>
            </a:endParaRPr>
          </a:p>
        </p:txBody>
      </p:sp>
      <p:sp>
        <p:nvSpPr>
          <p:cNvPr id="78" name="Rectangle 77"/>
          <p:cNvSpPr/>
          <p:nvPr/>
        </p:nvSpPr>
        <p:spPr>
          <a:xfrm>
            <a:off x="1007491" y="1098123"/>
            <a:ext cx="968535" cy="461665"/>
          </a:xfrm>
          <a:prstGeom prst="rect">
            <a:avLst/>
          </a:prstGeom>
        </p:spPr>
        <p:txBody>
          <a:bodyPr wrap="none">
            <a:spAutoFit/>
          </a:bodyPr>
          <a:lstStyle/>
          <a:p>
            <a:pPr algn="ctr"/>
            <a:r>
              <a:rPr lang="en-US" sz="2400" dirty="0" smtClean="0">
                <a:latin typeface="Cambria" panose="02040503050406030204" pitchFamily="18" charset="0"/>
              </a:rPr>
              <a:t>100%</a:t>
            </a:r>
            <a:endParaRPr lang="en-US" sz="2400" dirty="0">
              <a:latin typeface="Cambria" panose="02040503050406030204" pitchFamily="18" charset="0"/>
            </a:endParaRPr>
          </a:p>
        </p:txBody>
      </p:sp>
      <p:sp>
        <p:nvSpPr>
          <p:cNvPr id="80" name="Rectangle 79"/>
          <p:cNvSpPr/>
          <p:nvPr/>
        </p:nvSpPr>
        <p:spPr>
          <a:xfrm>
            <a:off x="1350707" y="3841422"/>
            <a:ext cx="628697" cy="461665"/>
          </a:xfrm>
          <a:prstGeom prst="rect">
            <a:avLst/>
          </a:prstGeom>
        </p:spPr>
        <p:txBody>
          <a:bodyPr wrap="none">
            <a:spAutoFit/>
          </a:bodyPr>
          <a:lstStyle/>
          <a:p>
            <a:pPr algn="ctr"/>
            <a:r>
              <a:rPr lang="en-US" sz="2400" dirty="0" smtClean="0">
                <a:latin typeface="Cambria" panose="02040503050406030204" pitchFamily="18" charset="0"/>
              </a:rPr>
              <a:t>0%</a:t>
            </a:r>
            <a:endParaRPr lang="en-US" sz="2400" dirty="0">
              <a:latin typeface="Cambria" panose="02040503050406030204" pitchFamily="18" charset="0"/>
            </a:endParaRPr>
          </a:p>
        </p:txBody>
      </p:sp>
      <p:sp>
        <p:nvSpPr>
          <p:cNvPr id="51" name="Rectangle 50"/>
          <p:cNvSpPr/>
          <p:nvPr/>
        </p:nvSpPr>
        <p:spPr>
          <a:xfrm>
            <a:off x="1091271" y="2122970"/>
            <a:ext cx="873060" cy="461665"/>
          </a:xfrm>
          <a:prstGeom prst="rect">
            <a:avLst/>
          </a:prstGeom>
        </p:spPr>
        <p:txBody>
          <a:bodyPr wrap="none">
            <a:spAutoFit/>
          </a:bodyPr>
          <a:lstStyle/>
          <a:p>
            <a:pPr algn="ctr"/>
            <a:r>
              <a:rPr lang="en-US" sz="2400" dirty="0" err="1" smtClean="0">
                <a:latin typeface="Cambria" panose="02040503050406030204" pitchFamily="18" charset="0"/>
              </a:rPr>
              <a:t>Vmin</a:t>
            </a:r>
            <a:endParaRPr lang="en-US" sz="2400" dirty="0">
              <a:latin typeface="Cambria" panose="02040503050406030204" pitchFamily="18" charset="0"/>
            </a:endParaRPr>
          </a:p>
        </p:txBody>
      </p:sp>
      <p:cxnSp>
        <p:nvCxnSpPr>
          <p:cNvPr id="52" name="Straight Arrow Connector 51"/>
          <p:cNvCxnSpPr/>
          <p:nvPr/>
        </p:nvCxnSpPr>
        <p:spPr>
          <a:xfrm>
            <a:off x="2047613" y="2364626"/>
            <a:ext cx="5971276" cy="0"/>
          </a:xfrm>
          <a:prstGeom prst="straightConnector1">
            <a:avLst/>
          </a:prstGeom>
          <a:ln w="38100" cap="rnd">
            <a:solidFill>
              <a:schemeClr val="tx1"/>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2047613" y="4233327"/>
            <a:ext cx="776598" cy="2247"/>
          </a:xfrm>
          <a:prstGeom prst="straightConnector1">
            <a:avLst/>
          </a:prstGeom>
          <a:ln w="41275" cap="rnd">
            <a:solidFill>
              <a:schemeClr val="tx1"/>
            </a:solidFill>
            <a:prstDash val="solid"/>
            <a:headEnd type="triangl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2824211" y="1360481"/>
            <a:ext cx="0" cy="2745894"/>
          </a:xfrm>
          <a:prstGeom prst="straightConnector1">
            <a:avLst/>
          </a:prstGeom>
          <a:ln w="38100" cap="rnd">
            <a:solidFill>
              <a:schemeClr val="tx1"/>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333701" y="4288756"/>
            <a:ext cx="2353337" cy="461665"/>
          </a:xfrm>
          <a:prstGeom prst="rect">
            <a:avLst/>
          </a:prstGeom>
        </p:spPr>
        <p:txBody>
          <a:bodyPr wrap="none">
            <a:spAutoFit/>
          </a:bodyPr>
          <a:lstStyle/>
          <a:p>
            <a:r>
              <a:rPr lang="en-US" sz="2400" b="1" dirty="0">
                <a:latin typeface="Cambria" panose="02040503050406030204" pitchFamily="18" charset="0"/>
              </a:rPr>
              <a:t>Retention time </a:t>
            </a:r>
            <a:endParaRPr lang="en-US" sz="2400" dirty="0">
              <a:latin typeface="Cambria" panose="02040503050406030204" pitchFamily="18" charset="0"/>
            </a:endParaRPr>
          </a:p>
        </p:txBody>
      </p:sp>
      <p:sp>
        <p:nvSpPr>
          <p:cNvPr id="20" name="TextBox 19"/>
          <p:cNvSpPr txBox="1"/>
          <p:nvPr/>
        </p:nvSpPr>
        <p:spPr>
          <a:xfrm>
            <a:off x="3035888" y="6524948"/>
            <a:ext cx="3067828" cy="369332"/>
          </a:xfrm>
          <a:prstGeom prst="rect">
            <a:avLst/>
          </a:prstGeom>
          <a:noFill/>
        </p:spPr>
        <p:txBody>
          <a:bodyPr wrap="none" rtlCol="0">
            <a:spAutoFit/>
          </a:bodyPr>
          <a:lstStyle/>
          <a:p>
            <a:r>
              <a:rPr lang="en-US" b="1" dirty="0" smtClean="0">
                <a:solidFill>
                  <a:srgbClr val="7030A0"/>
                </a:solidFill>
              </a:rPr>
              <a:t>[Patel et al., REAPER, ISCA’17]</a:t>
            </a:r>
            <a:endParaRPr lang="en-US" b="1" dirty="0">
              <a:solidFill>
                <a:srgbClr val="7030A0"/>
              </a:solidFill>
            </a:endParaRPr>
          </a:p>
        </p:txBody>
      </p:sp>
    </p:spTree>
    <p:extLst>
      <p:ext uri="{BB962C8B-B14F-4D97-AF65-F5344CB8AC3E}">
        <p14:creationId xmlns:p14="http://schemas.microsoft.com/office/powerpoint/2010/main" val="33814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12" grpId="0" animBg="1"/>
      <p:bldP spid="71" grpId="0"/>
      <p:bldP spid="72" grpId="0"/>
      <p:bldP spid="76" grpId="0" animBg="1"/>
      <p:bldP spid="77" grpId="0"/>
      <p:bldP spid="78" grpId="0"/>
      <p:bldP spid="80" grpId="0"/>
      <p:bldP spid="51"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txBox="1">
            <a:spLocks/>
          </p:cNvSpPr>
          <p:nvPr/>
        </p:nvSpPr>
        <p:spPr>
          <a:xfrm>
            <a:off x="139445" y="133703"/>
            <a:ext cx="8987622" cy="7553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smtClean="0"/>
              <a:t>Each Cell has a Different Retention Time</a:t>
            </a:r>
            <a:endParaRPr lang="en-US" b="1" dirty="0"/>
          </a:p>
        </p:txBody>
      </p:sp>
      <p:grpSp>
        <p:nvGrpSpPr>
          <p:cNvPr id="7" name="Group 6"/>
          <p:cNvGrpSpPr/>
          <p:nvPr/>
        </p:nvGrpSpPr>
        <p:grpSpPr>
          <a:xfrm>
            <a:off x="2410208" y="1886375"/>
            <a:ext cx="3342898" cy="3111480"/>
            <a:chOff x="2678340" y="2136789"/>
            <a:chExt cx="3342898" cy="3111480"/>
          </a:xfrm>
        </p:grpSpPr>
        <p:sp>
          <p:nvSpPr>
            <p:cNvPr id="21" name="Rectangle 20"/>
            <p:cNvSpPr/>
            <p:nvPr/>
          </p:nvSpPr>
          <p:spPr>
            <a:xfrm>
              <a:off x="2678340" y="2198425"/>
              <a:ext cx="1197124" cy="37134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err="1" smtClean="0">
                  <a:solidFill>
                    <a:schemeClr val="tx1"/>
                  </a:solidFill>
                  <a:latin typeface="Cambria" panose="02040503050406030204" pitchFamily="18" charset="0"/>
                </a:rPr>
                <a:t>wordline</a:t>
              </a:r>
              <a:endParaRPr lang="en-US" sz="2000" i="1" dirty="0">
                <a:solidFill>
                  <a:schemeClr val="tx1"/>
                </a:solidFill>
                <a:latin typeface="Cambria" panose="02040503050406030204" pitchFamily="18" charset="0"/>
              </a:endParaRPr>
            </a:p>
          </p:txBody>
        </p:sp>
        <p:cxnSp>
          <p:nvCxnSpPr>
            <p:cNvPr id="22" name="Straight Arrow Connector 21"/>
            <p:cNvCxnSpPr/>
            <p:nvPr/>
          </p:nvCxnSpPr>
          <p:spPr>
            <a:xfrm flipH="1">
              <a:off x="2678340" y="2519534"/>
              <a:ext cx="3342898"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rot="5400000">
              <a:off x="2789255" y="3677143"/>
              <a:ext cx="1487561" cy="40645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mbria" panose="02040503050406030204" pitchFamily="18" charset="0"/>
                </a:rPr>
                <a:t>capacitor</a:t>
              </a:r>
              <a:endParaRPr lang="en-US" sz="2000" i="1" dirty="0">
                <a:solidFill>
                  <a:schemeClr val="tx1"/>
                </a:solidFill>
                <a:latin typeface="Cambria" panose="02040503050406030204" pitchFamily="18" charset="0"/>
              </a:endParaRPr>
            </a:p>
          </p:txBody>
        </p:sp>
        <p:sp>
          <p:nvSpPr>
            <p:cNvPr id="25" name="Rectangle 24"/>
            <p:cNvSpPr/>
            <p:nvPr/>
          </p:nvSpPr>
          <p:spPr>
            <a:xfrm>
              <a:off x="4084410" y="3248186"/>
              <a:ext cx="1470874" cy="42635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mbria" panose="02040503050406030204" pitchFamily="18" charset="0"/>
                </a:rPr>
                <a:t>a</a:t>
              </a:r>
              <a:r>
                <a:rPr lang="en-US" sz="2000" i="1" dirty="0" smtClean="0">
                  <a:solidFill>
                    <a:schemeClr val="tx1"/>
                  </a:solidFill>
                  <a:latin typeface="Cambria" panose="02040503050406030204" pitchFamily="18" charset="0"/>
                </a:rPr>
                <a:t>ccess</a:t>
              </a:r>
              <a:endParaRPr lang="en-US" sz="2000" i="1" dirty="0">
                <a:solidFill>
                  <a:schemeClr val="tx1"/>
                </a:solidFill>
                <a:latin typeface="Cambria" panose="02040503050406030204" pitchFamily="18" charset="0"/>
              </a:endParaRPr>
            </a:p>
          </p:txBody>
        </p:sp>
        <p:sp>
          <p:nvSpPr>
            <p:cNvPr id="26" name="Rectangle 25"/>
            <p:cNvSpPr/>
            <p:nvPr/>
          </p:nvSpPr>
          <p:spPr>
            <a:xfrm>
              <a:off x="4084410" y="3418909"/>
              <a:ext cx="1452774" cy="489927"/>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tx1"/>
                  </a:solidFill>
                  <a:latin typeface="Cambria" panose="02040503050406030204" pitchFamily="18" charset="0"/>
                </a:rPr>
                <a:t>transistor</a:t>
              </a:r>
              <a:endParaRPr lang="en-US" sz="2000" i="1" dirty="0">
                <a:solidFill>
                  <a:schemeClr val="tx1"/>
                </a:solidFill>
                <a:latin typeface="Cambria" panose="02040503050406030204" pitchFamily="18" charset="0"/>
              </a:endParaRPr>
            </a:p>
          </p:txBody>
        </p:sp>
        <p:sp>
          <p:nvSpPr>
            <p:cNvPr id="27" name="Rectangle 26"/>
            <p:cNvSpPr/>
            <p:nvPr/>
          </p:nvSpPr>
          <p:spPr>
            <a:xfrm rot="5400000">
              <a:off x="5247093" y="4496035"/>
              <a:ext cx="1098348" cy="406119"/>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err="1" smtClean="0">
                  <a:solidFill>
                    <a:schemeClr val="tx1"/>
                  </a:solidFill>
                  <a:latin typeface="Cambria" panose="02040503050406030204" pitchFamily="18" charset="0"/>
                </a:rPr>
                <a:t>bitline</a:t>
              </a:r>
              <a:endParaRPr lang="en-US" sz="2000" i="1" dirty="0">
                <a:solidFill>
                  <a:schemeClr val="tx1"/>
                </a:solidFill>
                <a:latin typeface="Cambria" panose="02040503050406030204" pitchFamily="18" charset="0"/>
              </a:endParaRPr>
            </a:p>
          </p:txBody>
        </p:sp>
        <p:cxnSp>
          <p:nvCxnSpPr>
            <p:cNvPr id="28" name="Straight Arrow Connector 27"/>
            <p:cNvCxnSpPr/>
            <p:nvPr/>
          </p:nvCxnSpPr>
          <p:spPr>
            <a:xfrm flipV="1">
              <a:off x="5602783" y="2136789"/>
              <a:ext cx="0" cy="3030318"/>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783111" y="2816576"/>
              <a:ext cx="0" cy="15557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4532728" y="2979359"/>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5031737" y="3090579"/>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4532728" y="3090579"/>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031737" y="3350145"/>
              <a:ext cx="19316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339561" y="3350145"/>
              <a:ext cx="193167"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4532727" y="3090579"/>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783111" y="2519534"/>
              <a:ext cx="1" cy="3212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5224903" y="3350145"/>
              <a:ext cx="377880"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rot="10800000" flipV="1">
              <a:off x="3906688" y="3352849"/>
              <a:ext cx="432879" cy="285991"/>
            </a:xfrm>
            <a:prstGeom prst="bentConnector3">
              <a:avLst>
                <a:gd name="adj1" fmla="val 100059"/>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3906689" y="4124892"/>
              <a:ext cx="0" cy="318185"/>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3906689" y="3577858"/>
              <a:ext cx="0" cy="151697"/>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H="1">
              <a:off x="3647125" y="3994712"/>
              <a:ext cx="519130"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3647125" y="3729555"/>
              <a:ext cx="519130"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3906689" y="3994713"/>
              <a:ext cx="0" cy="13017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3193879" y="2636443"/>
              <a:ext cx="2326620" cy="2326620"/>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Content Placeholder 2"/>
          <p:cNvSpPr txBox="1">
            <a:spLocks/>
          </p:cNvSpPr>
          <p:nvPr/>
        </p:nvSpPr>
        <p:spPr>
          <a:xfrm>
            <a:off x="156378" y="5924043"/>
            <a:ext cx="8987622" cy="7553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4000" i="1" dirty="0"/>
              <a:t>8</a:t>
            </a:r>
            <a:r>
              <a:rPr lang="en-US" sz="4000" i="1" dirty="0" smtClean="0"/>
              <a:t>GB DRAM =</a:t>
            </a:r>
            <a:r>
              <a:rPr lang="en-US" sz="4000" dirty="0" smtClean="0"/>
              <a:t> </a:t>
            </a:r>
            <a:r>
              <a:rPr lang="en-US" sz="4000" i="1" dirty="0" smtClean="0"/>
              <a:t>6.4e10 cells</a:t>
            </a:r>
            <a:endParaRPr lang="en-US" sz="4000" i="1" baseline="30000" dirty="0"/>
          </a:p>
        </p:txBody>
      </p:sp>
      <p:grpSp>
        <p:nvGrpSpPr>
          <p:cNvPr id="15" name="Group 14"/>
          <p:cNvGrpSpPr/>
          <p:nvPr/>
        </p:nvGrpSpPr>
        <p:grpSpPr>
          <a:xfrm>
            <a:off x="3454545" y="989490"/>
            <a:ext cx="5027115" cy="4675908"/>
            <a:chOff x="4495587" y="1688868"/>
            <a:chExt cx="4230914" cy="3935332"/>
          </a:xfrm>
        </p:grpSpPr>
        <p:grpSp>
          <p:nvGrpSpPr>
            <p:cNvPr id="11" name="Group 10"/>
            <p:cNvGrpSpPr/>
            <p:nvPr/>
          </p:nvGrpSpPr>
          <p:grpSpPr>
            <a:xfrm>
              <a:off x="5066634" y="1688868"/>
              <a:ext cx="3657600" cy="3657600"/>
              <a:chOff x="3325271" y="1978517"/>
              <a:chExt cx="3657600" cy="3657600"/>
            </a:xfrm>
          </p:grpSpPr>
          <p:sp>
            <p:nvSpPr>
              <p:cNvPr id="10" name="Rectangle 9"/>
              <p:cNvSpPr/>
              <p:nvPr/>
            </p:nvSpPr>
            <p:spPr>
              <a:xfrm>
                <a:off x="3782471" y="1978517"/>
                <a:ext cx="3200400" cy="3200400"/>
              </a:xfrm>
              <a:prstGeom prst="rect">
                <a:avLst/>
              </a:prstGeom>
              <a:pattFill prst="smGrid">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7" name="Rectangle 1346"/>
              <p:cNvSpPr/>
              <p:nvPr/>
            </p:nvSpPr>
            <p:spPr>
              <a:xfrm>
                <a:off x="3325271" y="1978517"/>
                <a:ext cx="457200" cy="3200400"/>
              </a:xfrm>
              <a:prstGeom prst="rect">
                <a:avLst/>
              </a:prstGeom>
              <a:pattFill prst="ltHorz">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8" name="Rectangle 1347"/>
              <p:cNvSpPr/>
              <p:nvPr/>
            </p:nvSpPr>
            <p:spPr>
              <a:xfrm rot="5400000">
                <a:off x="5154071" y="3807317"/>
                <a:ext cx="457200" cy="3200400"/>
              </a:xfrm>
              <a:prstGeom prst="rect">
                <a:avLst/>
              </a:prstGeom>
              <a:pattFill prst="ltVert">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p:cNvSpPr/>
            <p:nvPr/>
          </p:nvSpPr>
          <p:spPr>
            <a:xfrm>
              <a:off x="4495587" y="1688868"/>
              <a:ext cx="571045" cy="3200400"/>
            </a:xfrm>
            <a:prstGeom prst="rect">
              <a:avLst/>
            </a:prstGeom>
            <a:solidFill>
              <a:schemeClr val="bg1">
                <a:lumMod val="65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3200" dirty="0" smtClean="0">
                  <a:latin typeface="Cambria" panose="02040503050406030204" pitchFamily="18" charset="0"/>
                </a:rPr>
                <a:t>Row Decoder</a:t>
              </a:r>
              <a:endParaRPr lang="en-US" sz="3200" dirty="0">
                <a:latin typeface="Cambria" panose="02040503050406030204" pitchFamily="18" charset="0"/>
              </a:endParaRPr>
            </a:p>
          </p:txBody>
        </p:sp>
        <p:sp>
          <p:nvSpPr>
            <p:cNvPr id="1349" name="Rectangle 1348"/>
            <p:cNvSpPr/>
            <p:nvPr/>
          </p:nvSpPr>
          <p:spPr>
            <a:xfrm rot="5400000">
              <a:off x="6878794" y="3776493"/>
              <a:ext cx="495014" cy="3200400"/>
            </a:xfrm>
            <a:prstGeom prst="rect">
              <a:avLst/>
            </a:prstGeom>
            <a:solidFill>
              <a:schemeClr val="bg1">
                <a:lumMod val="65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3200" dirty="0" smtClean="0">
                  <a:latin typeface="Cambria" panose="02040503050406030204" pitchFamily="18" charset="0"/>
                </a:rPr>
                <a:t>Row Buffer</a:t>
              </a:r>
              <a:endParaRPr lang="en-US" sz="3200" dirty="0">
                <a:latin typeface="Cambria" panose="02040503050406030204" pitchFamily="18" charset="0"/>
              </a:endParaRPr>
            </a:p>
          </p:txBody>
        </p:sp>
      </p:grpSp>
      <p:grpSp>
        <p:nvGrpSpPr>
          <p:cNvPr id="1358" name="Group 1357"/>
          <p:cNvGrpSpPr/>
          <p:nvPr/>
        </p:nvGrpSpPr>
        <p:grpSpPr>
          <a:xfrm>
            <a:off x="1885630" y="2620239"/>
            <a:ext cx="3158728" cy="1815447"/>
            <a:chOff x="1885630" y="2620239"/>
            <a:chExt cx="3158728" cy="1815447"/>
          </a:xfrm>
        </p:grpSpPr>
        <p:sp>
          <p:nvSpPr>
            <p:cNvPr id="1351" name="Oval 1350"/>
            <p:cNvSpPr/>
            <p:nvPr/>
          </p:nvSpPr>
          <p:spPr>
            <a:xfrm>
              <a:off x="4943733" y="3500954"/>
              <a:ext cx="100625" cy="100625"/>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2" name="Straight Arrow Connector 1351"/>
            <p:cNvCxnSpPr/>
            <p:nvPr/>
          </p:nvCxnSpPr>
          <p:spPr>
            <a:xfrm flipH="1" flipV="1">
              <a:off x="1885630" y="2620239"/>
              <a:ext cx="3108418" cy="871457"/>
            </a:xfrm>
            <a:prstGeom prst="straightConnector1">
              <a:avLst/>
            </a:prstGeom>
            <a:ln w="38100" cap="rnd">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53" name="Straight Arrow Connector 1352"/>
            <p:cNvCxnSpPr/>
            <p:nvPr/>
          </p:nvCxnSpPr>
          <p:spPr>
            <a:xfrm flipH="1">
              <a:off x="1885630" y="3612726"/>
              <a:ext cx="3119844" cy="822960"/>
            </a:xfrm>
            <a:prstGeom prst="straightConnector1">
              <a:avLst/>
            </a:prstGeom>
            <a:ln w="38100" cap="rnd">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3035888" y="6524948"/>
            <a:ext cx="3067828" cy="369332"/>
          </a:xfrm>
          <a:prstGeom prst="rect">
            <a:avLst/>
          </a:prstGeom>
          <a:noFill/>
        </p:spPr>
        <p:txBody>
          <a:bodyPr wrap="none" rtlCol="0">
            <a:spAutoFit/>
          </a:bodyPr>
          <a:lstStyle/>
          <a:p>
            <a:r>
              <a:rPr lang="en-US" b="1" dirty="0" smtClean="0">
                <a:solidFill>
                  <a:srgbClr val="7030A0"/>
                </a:solidFill>
              </a:rPr>
              <a:t>[Patel et al., REAPER, ISCA’17]</a:t>
            </a:r>
            <a:endParaRPr lang="en-US" b="1" dirty="0">
              <a:solidFill>
                <a:srgbClr val="7030A0"/>
              </a:solidFill>
            </a:endParaRPr>
          </a:p>
        </p:txBody>
      </p:sp>
    </p:spTree>
    <p:extLst>
      <p:ext uri="{BB962C8B-B14F-4D97-AF65-F5344CB8AC3E}">
        <p14:creationId xmlns:p14="http://schemas.microsoft.com/office/powerpoint/2010/main" val="21454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1.85185E-6 L -0.27465 -1.85185E-6 " pathEditMode="relative" rAng="0" ptsTypes="AA">
                                      <p:cBhvr>
                                        <p:cTn id="6" dur="500" fill="hold"/>
                                        <p:tgtEl>
                                          <p:spTgt spid="7"/>
                                        </p:tgtEl>
                                        <p:attrNameLst>
                                          <p:attrName>ppt_x</p:attrName>
                                          <p:attrName>ppt_y</p:attrName>
                                        </p:attrNameLst>
                                      </p:cBhvr>
                                      <p:rCtr x="-13733" y="0"/>
                                    </p:animMotion>
                                  </p:childTnLst>
                                </p:cTn>
                              </p:par>
                              <p:par>
                                <p:cTn id="7" presetID="6" presetClass="emph" presetSubtype="0" fill="hold" nodeType="withEffect">
                                  <p:stCondLst>
                                    <p:cond delay="0"/>
                                  </p:stCondLst>
                                  <p:childTnLst>
                                    <p:animScale>
                                      <p:cBhvr>
                                        <p:cTn id="8" dur="500" fill="hold"/>
                                        <p:tgtEl>
                                          <p:spTgt spid="7"/>
                                        </p:tgtEl>
                                      </p:cBhvr>
                                      <p:by x="80000" y="80000"/>
                                    </p:animScale>
                                  </p:childTnLst>
                                </p:cTn>
                              </p:par>
                              <p:par>
                                <p:cTn id="9" presetID="2" presetClass="entr" presetSubtype="2"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358"/>
                                        </p:tgtEl>
                                        <p:attrNameLst>
                                          <p:attrName>style.visibility</p:attrName>
                                        </p:attrNameLst>
                                      </p:cBhvr>
                                      <p:to>
                                        <p:strVal val="visible"/>
                                      </p:to>
                                    </p:set>
                                    <p:animEffect transition="in" filter="fade">
                                      <p:cBhvr>
                                        <p:cTn id="16" dur="500"/>
                                        <p:tgtEl>
                                          <p:spTgt spid="135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64730" y="5840033"/>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64730" y="5347422"/>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64730" y="4851875"/>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73303" y="4407877"/>
            <a:ext cx="8094161" cy="3651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73992" y="2745179"/>
            <a:ext cx="8094161" cy="3243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71757" y="1852296"/>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70268" y="1340844"/>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64123" y="3143056"/>
            <a:ext cx="8805213" cy="455930"/>
          </a:xfrm>
          <a:prstGeom prst="rect">
            <a:avLst/>
          </a:prstGeom>
          <a:solidFill>
            <a:srgbClr val="53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65971" y="2370745"/>
            <a:ext cx="8102183" cy="3243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3548" y="831660"/>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smtClean="0"/>
              <a:t>The DRAM Latency PUF Outline</a:t>
            </a:r>
            <a:endParaRPr lang="en-US" b="1" dirty="0"/>
          </a:p>
        </p:txBody>
      </p:sp>
      <p:sp>
        <p:nvSpPr>
          <p:cNvPr id="29" name="Rectangle 28"/>
          <p:cNvSpPr/>
          <p:nvPr/>
        </p:nvSpPr>
        <p:spPr>
          <a:xfrm>
            <a:off x="873992" y="4009292"/>
            <a:ext cx="8094161" cy="358759"/>
          </a:xfrm>
          <a:prstGeom prst="rect">
            <a:avLst/>
          </a:prstGeom>
          <a:solidFill>
            <a:srgbClr val="53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65971" y="3634154"/>
            <a:ext cx="8102183" cy="3360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318753"/>
          </a:xfrm>
        </p:spPr>
        <p:txBody>
          <a:bodyPr/>
          <a:lstStyle/>
          <a:p>
            <a:pPr marL="0" indent="0">
              <a:buNone/>
            </a:pPr>
            <a:r>
              <a:rPr lang="en-US" sz="2800" dirty="0">
                <a:solidFill>
                  <a:schemeClr val="bg1"/>
                </a:solidFill>
              </a:rPr>
              <a:t>Motivation </a:t>
            </a:r>
            <a:endParaRPr lang="en-US" sz="2800" dirty="0" smtClean="0">
              <a:solidFill>
                <a:schemeClr val="bg1"/>
              </a:solidFill>
            </a:endParaRPr>
          </a:p>
          <a:p>
            <a:pPr marL="0" indent="0">
              <a:buNone/>
            </a:pPr>
            <a:r>
              <a:rPr lang="en-US" sz="2800" dirty="0" smtClean="0">
                <a:solidFill>
                  <a:schemeClr val="bg1"/>
                </a:solidFill>
              </a:rPr>
              <a:t>Effective PUF Characteristics</a:t>
            </a:r>
          </a:p>
          <a:p>
            <a:pPr marL="0" indent="0">
              <a:buNone/>
            </a:pPr>
            <a:r>
              <a:rPr lang="en-US" sz="2800" dirty="0">
                <a:solidFill>
                  <a:schemeClr val="bg1"/>
                </a:solidFill>
              </a:rPr>
              <a:t>DRAM Latency PUF</a:t>
            </a:r>
          </a:p>
          <a:p>
            <a:pPr marL="457200" lvl="1" indent="0">
              <a:buNone/>
            </a:pPr>
            <a:r>
              <a:rPr lang="en-US" sz="2400" dirty="0">
                <a:solidFill>
                  <a:schemeClr val="bg1"/>
                </a:solidFill>
              </a:rPr>
              <a:t>DRAM Operation</a:t>
            </a:r>
          </a:p>
          <a:p>
            <a:pPr marL="457200" lvl="1" indent="0">
              <a:buNone/>
            </a:pPr>
            <a:r>
              <a:rPr lang="en-US" sz="2400" dirty="0">
                <a:solidFill>
                  <a:schemeClr val="bg1"/>
                </a:solidFill>
              </a:rPr>
              <a:t>Key </a:t>
            </a:r>
            <a:r>
              <a:rPr lang="en-US" sz="2400" dirty="0" smtClean="0">
                <a:solidFill>
                  <a:schemeClr val="bg1"/>
                </a:solidFill>
              </a:rPr>
              <a:t>Idea</a:t>
            </a:r>
          </a:p>
          <a:p>
            <a:pPr marL="0" indent="0">
              <a:buNone/>
            </a:pPr>
            <a:r>
              <a:rPr lang="en-US" sz="2800" b="1" dirty="0" smtClean="0">
                <a:solidFill>
                  <a:schemeClr val="bg1"/>
                </a:solidFill>
              </a:rPr>
              <a:t>Prior Best DRAM PUF: DRAM Retention PUF</a:t>
            </a:r>
          </a:p>
          <a:p>
            <a:pPr marL="457200" lvl="1" indent="0">
              <a:buNone/>
            </a:pPr>
            <a:r>
              <a:rPr lang="en-US" sz="2400" dirty="0" smtClean="0">
                <a:solidFill>
                  <a:schemeClr val="bg1"/>
                </a:solidFill>
              </a:rPr>
              <a:t>DRAM Cell Retention</a:t>
            </a:r>
          </a:p>
          <a:p>
            <a:pPr marL="457200" lvl="1" indent="0">
              <a:buNone/>
            </a:pPr>
            <a:r>
              <a:rPr lang="en-US" sz="2400" b="1" dirty="0" smtClean="0">
                <a:solidFill>
                  <a:schemeClr val="bg1"/>
                </a:solidFill>
              </a:rPr>
              <a:t>Key Idea </a:t>
            </a:r>
          </a:p>
          <a:p>
            <a:pPr marL="457200" lvl="1" indent="0">
              <a:buNone/>
            </a:pPr>
            <a:r>
              <a:rPr lang="en-US" sz="2400" dirty="0" smtClean="0">
                <a:solidFill>
                  <a:schemeClr val="bg1"/>
                </a:solidFill>
              </a:rPr>
              <a:t>Weaknesses</a:t>
            </a:r>
          </a:p>
          <a:p>
            <a:pPr marL="0" indent="0">
              <a:buNone/>
            </a:pPr>
            <a:r>
              <a:rPr lang="en-US" sz="2800" dirty="0" smtClean="0">
                <a:solidFill>
                  <a:schemeClr val="bg1"/>
                </a:solidFill>
              </a:rPr>
              <a:t>Methodology</a:t>
            </a:r>
          </a:p>
          <a:p>
            <a:pPr marL="0" indent="0">
              <a:buNone/>
            </a:pPr>
            <a:r>
              <a:rPr lang="en-US" sz="2800" dirty="0" smtClean="0">
                <a:solidFill>
                  <a:schemeClr val="bg1"/>
                </a:solidFill>
              </a:rPr>
              <a:t>Results</a:t>
            </a:r>
          </a:p>
          <a:p>
            <a:pPr marL="0" indent="0">
              <a:buNone/>
            </a:pPr>
            <a:r>
              <a:rPr lang="en-US" sz="2800" dirty="0" smtClean="0">
                <a:solidFill>
                  <a:schemeClr val="bg1"/>
                </a:solidFill>
              </a:rPr>
              <a:t>Summary</a:t>
            </a:r>
            <a:endParaRPr lang="en-US" sz="2800" dirty="0">
              <a:solidFill>
                <a:schemeClr val="bg1"/>
              </a:solidFill>
            </a:endParaRPr>
          </a:p>
        </p:txBody>
      </p:sp>
    </p:spTree>
    <p:extLst>
      <p:ext uri="{BB962C8B-B14F-4D97-AF65-F5344CB8AC3E}">
        <p14:creationId xmlns:p14="http://schemas.microsoft.com/office/powerpoint/2010/main" val="5709839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Content Placeholder 2"/>
          <p:cNvSpPr>
            <a:spLocks noGrp="1"/>
          </p:cNvSpPr>
          <p:nvPr>
            <p:ph idx="1"/>
          </p:nvPr>
        </p:nvSpPr>
        <p:spPr>
          <a:xfrm>
            <a:off x="249382" y="821579"/>
            <a:ext cx="8668576" cy="1517107"/>
          </a:xfrm>
        </p:spPr>
        <p:txBody>
          <a:bodyPr/>
          <a:lstStyle/>
          <a:p>
            <a:pPr marL="0" indent="0">
              <a:buNone/>
            </a:pPr>
            <a:r>
              <a:rPr lang="en-US" sz="3200" dirty="0" smtClean="0"/>
              <a:t>Generate a </a:t>
            </a:r>
            <a:r>
              <a:rPr lang="en-US" sz="3200" b="1" dirty="0" smtClean="0">
                <a:solidFill>
                  <a:schemeClr val="accent6"/>
                </a:solidFill>
              </a:rPr>
              <a:t>PUF response </a:t>
            </a:r>
            <a:r>
              <a:rPr lang="en-US" sz="3200" dirty="0" smtClean="0"/>
              <a:t>with locations of cells in a </a:t>
            </a:r>
            <a:r>
              <a:rPr lang="en-US" sz="3200" b="1" dirty="0" smtClean="0">
                <a:solidFill>
                  <a:schemeClr val="accent5"/>
                </a:solidFill>
              </a:rPr>
              <a:t>PUF memory segment </a:t>
            </a:r>
            <a:r>
              <a:rPr lang="en-US" sz="3200" dirty="0" smtClean="0"/>
              <a:t>that </a:t>
            </a:r>
            <a:r>
              <a:rPr lang="en-US" sz="3200" b="1" dirty="0" smtClean="0">
                <a:solidFill>
                  <a:srgbClr val="C00000"/>
                </a:solidFill>
              </a:rPr>
              <a:t>fail</a:t>
            </a:r>
            <a:r>
              <a:rPr lang="en-US" sz="3200" dirty="0" smtClean="0">
                <a:solidFill>
                  <a:srgbClr val="C00000"/>
                </a:solidFill>
              </a:rPr>
              <a:t>                 </a:t>
            </a:r>
            <a:r>
              <a:rPr lang="en-US" sz="3200" dirty="0" smtClean="0"/>
              <a:t>with a </a:t>
            </a:r>
            <a:r>
              <a:rPr lang="en-US" sz="3200" b="1" dirty="0" smtClean="0">
                <a:solidFill>
                  <a:schemeClr val="accent6"/>
                </a:solidFill>
              </a:rPr>
              <a:t>refresh interval </a:t>
            </a:r>
            <a:r>
              <a:rPr lang="en-US" sz="3200" b="1" i="1" dirty="0" smtClean="0">
                <a:solidFill>
                  <a:schemeClr val="accent6"/>
                </a:solidFill>
              </a:rPr>
              <a:t>N</a:t>
            </a:r>
            <a:endParaRPr lang="en-US" sz="3200" dirty="0" smtClean="0"/>
          </a:p>
        </p:txBody>
      </p:sp>
      <p:sp>
        <p:nvSpPr>
          <p:cNvPr id="22" name="Title 1"/>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dirty="0" smtClean="0">
                <a:latin typeface="Cambria" panose="02040503050406030204" pitchFamily="18" charset="0"/>
              </a:rPr>
              <a:t>Evaluating a DRAM Retention PUF</a:t>
            </a:r>
            <a:endParaRPr lang="en-US" sz="4800" b="1" dirty="0">
              <a:latin typeface="Cambria" panose="02040503050406030204" pitchFamily="18" charset="0"/>
            </a:endParaRPr>
          </a:p>
        </p:txBody>
      </p:sp>
      <p:grpSp>
        <p:nvGrpSpPr>
          <p:cNvPr id="323" name="Group 322"/>
          <p:cNvGrpSpPr/>
          <p:nvPr/>
        </p:nvGrpSpPr>
        <p:grpSpPr>
          <a:xfrm>
            <a:off x="3675757" y="2423667"/>
            <a:ext cx="1905141" cy="2704047"/>
            <a:chOff x="3179064" y="1373122"/>
            <a:chExt cx="2560320" cy="3374108"/>
          </a:xfrm>
        </p:grpSpPr>
        <p:cxnSp>
          <p:nvCxnSpPr>
            <p:cNvPr id="337" name="Straight Connector 336"/>
            <p:cNvCxnSpPr/>
            <p:nvPr/>
          </p:nvCxnSpPr>
          <p:spPr>
            <a:xfrm flipH="1" flipV="1">
              <a:off x="4451604" y="1373122"/>
              <a:ext cx="7620" cy="3374108"/>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5099304" y="1373122"/>
              <a:ext cx="0" cy="3374108"/>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V="1">
              <a:off x="5739384" y="1373122"/>
              <a:ext cx="0" cy="3374108"/>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flipV="1">
              <a:off x="3819144" y="1373122"/>
              <a:ext cx="0" cy="3374108"/>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V="1">
              <a:off x="3179064" y="1373122"/>
              <a:ext cx="0" cy="3374108"/>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492" name="Group 491"/>
          <p:cNvGrpSpPr/>
          <p:nvPr/>
        </p:nvGrpSpPr>
        <p:grpSpPr>
          <a:xfrm rot="5400000">
            <a:off x="2634647" y="1023317"/>
            <a:ext cx="1733660" cy="5710862"/>
            <a:chOff x="3179064" y="1411842"/>
            <a:chExt cx="2163259" cy="4237406"/>
          </a:xfrm>
        </p:grpSpPr>
        <p:grpSp>
          <p:nvGrpSpPr>
            <p:cNvPr id="516" name="Group 515"/>
            <p:cNvGrpSpPr/>
            <p:nvPr/>
          </p:nvGrpSpPr>
          <p:grpSpPr>
            <a:xfrm>
              <a:off x="4640539" y="1411842"/>
              <a:ext cx="4" cy="4212468"/>
              <a:chOff x="3367999" y="1465184"/>
              <a:chExt cx="4" cy="4212468"/>
            </a:xfrm>
          </p:grpSpPr>
          <p:cxnSp>
            <p:nvCxnSpPr>
              <p:cNvPr id="526" name="Straight Connector 525"/>
              <p:cNvCxnSpPr/>
              <p:nvPr/>
            </p:nvCxnSpPr>
            <p:spPr>
              <a:xfrm rot="16200000">
                <a:off x="1387496" y="3697149"/>
                <a:ext cx="3961006" cy="0"/>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rot="16200000">
                <a:off x="3280373" y="1552814"/>
                <a:ext cx="175260" cy="0"/>
              </a:xfrm>
              <a:prstGeom prst="line">
                <a:avLst/>
              </a:prstGeom>
              <a:solidFill>
                <a:schemeClr val="tx1">
                  <a:lumMod val="65000"/>
                  <a:lumOff val="35000"/>
                </a:schemeClr>
              </a:solidFill>
              <a:ln w="38100"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517" name="Group 516"/>
            <p:cNvGrpSpPr/>
            <p:nvPr/>
          </p:nvGrpSpPr>
          <p:grpSpPr>
            <a:xfrm>
              <a:off x="5342321" y="1411842"/>
              <a:ext cx="2" cy="4237406"/>
              <a:chOff x="3422081" y="1465184"/>
              <a:chExt cx="2" cy="4237406"/>
            </a:xfrm>
          </p:grpSpPr>
          <p:cxnSp>
            <p:nvCxnSpPr>
              <p:cNvPr id="524" name="Straight Connector 523"/>
              <p:cNvCxnSpPr/>
              <p:nvPr/>
            </p:nvCxnSpPr>
            <p:spPr>
              <a:xfrm rot="16200000">
                <a:off x="1429108" y="3709617"/>
                <a:ext cx="3985946" cy="0"/>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rot="16200000">
                <a:off x="3334453" y="1552814"/>
                <a:ext cx="175259" cy="0"/>
              </a:xfrm>
              <a:prstGeom prst="line">
                <a:avLst/>
              </a:prstGeom>
              <a:solidFill>
                <a:schemeClr val="tx1">
                  <a:lumMod val="65000"/>
                  <a:lumOff val="35000"/>
                </a:schemeClr>
              </a:solidFill>
              <a:ln w="38100"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518" name="Group 517"/>
            <p:cNvGrpSpPr/>
            <p:nvPr/>
          </p:nvGrpSpPr>
          <p:grpSpPr>
            <a:xfrm>
              <a:off x="3927988" y="1411842"/>
              <a:ext cx="2" cy="4212468"/>
              <a:chOff x="3287908" y="1465184"/>
              <a:chExt cx="2" cy="4212468"/>
            </a:xfrm>
          </p:grpSpPr>
          <p:cxnSp>
            <p:nvCxnSpPr>
              <p:cNvPr id="522" name="Straight Connector 521"/>
              <p:cNvCxnSpPr/>
              <p:nvPr/>
            </p:nvCxnSpPr>
            <p:spPr>
              <a:xfrm rot="16200000">
                <a:off x="1307404" y="3697148"/>
                <a:ext cx="3961008" cy="0"/>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rot="16200000">
                <a:off x="3200280" y="1552814"/>
                <a:ext cx="175260" cy="0"/>
              </a:xfrm>
              <a:prstGeom prst="line">
                <a:avLst/>
              </a:prstGeom>
              <a:solidFill>
                <a:schemeClr val="tx1">
                  <a:lumMod val="65000"/>
                  <a:lumOff val="35000"/>
                </a:schemeClr>
              </a:solidFill>
              <a:ln w="38100"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519" name="Group 518"/>
            <p:cNvGrpSpPr/>
            <p:nvPr/>
          </p:nvGrpSpPr>
          <p:grpSpPr>
            <a:xfrm>
              <a:off x="3179064" y="1411842"/>
              <a:ext cx="2" cy="4212468"/>
              <a:chOff x="3179064" y="1465184"/>
              <a:chExt cx="2" cy="4212468"/>
            </a:xfrm>
          </p:grpSpPr>
          <p:cxnSp>
            <p:nvCxnSpPr>
              <p:cNvPr id="520" name="Straight Connector 519"/>
              <p:cNvCxnSpPr/>
              <p:nvPr/>
            </p:nvCxnSpPr>
            <p:spPr>
              <a:xfrm rot="16200000">
                <a:off x="1198560" y="3697149"/>
                <a:ext cx="3961007" cy="0"/>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rot="16200000">
                <a:off x="3091436" y="1552814"/>
                <a:ext cx="175260" cy="0"/>
              </a:xfrm>
              <a:prstGeom prst="line">
                <a:avLst/>
              </a:prstGeom>
              <a:solidFill>
                <a:schemeClr val="tx1">
                  <a:lumMod val="65000"/>
                  <a:lumOff val="35000"/>
                </a:schemeClr>
              </a:solidFill>
              <a:ln w="38100"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grpSp>
      </p:grpSp>
      <p:cxnSp>
        <p:nvCxnSpPr>
          <p:cNvPr id="514" name="Straight Connector 513"/>
          <p:cNvCxnSpPr>
            <a:stCxn id="498" idx="0"/>
          </p:cNvCxnSpPr>
          <p:nvPr/>
        </p:nvCxnSpPr>
        <p:spPr>
          <a:xfrm flipH="1" flipV="1">
            <a:off x="1764424" y="2410578"/>
            <a:ext cx="5670" cy="2704047"/>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flipV="1">
            <a:off x="2724463" y="2432076"/>
            <a:ext cx="0" cy="2704047"/>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510" name="Straight Connector 509"/>
          <p:cNvCxnSpPr/>
          <p:nvPr/>
        </p:nvCxnSpPr>
        <p:spPr>
          <a:xfrm flipV="1">
            <a:off x="2255739" y="2423667"/>
            <a:ext cx="0" cy="2704047"/>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V="1">
            <a:off x="1290559" y="2423667"/>
            <a:ext cx="0" cy="2704047"/>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flipV="1">
            <a:off x="3188541" y="2432076"/>
            <a:ext cx="0" cy="2704047"/>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grpSp>
        <p:nvGrpSpPr>
          <p:cNvPr id="494" name="Group 493"/>
          <p:cNvGrpSpPr/>
          <p:nvPr/>
        </p:nvGrpSpPr>
        <p:grpSpPr>
          <a:xfrm>
            <a:off x="1046274" y="5127714"/>
            <a:ext cx="2381426" cy="316503"/>
            <a:chOff x="2223532" y="4533556"/>
            <a:chExt cx="3200400" cy="394932"/>
          </a:xfrm>
        </p:grpSpPr>
        <p:sp>
          <p:nvSpPr>
            <p:cNvPr id="496" name="Rounded Rectangle 495"/>
            <p:cNvSpPr/>
            <p:nvPr/>
          </p:nvSpPr>
          <p:spPr>
            <a:xfrm>
              <a:off x="2223532" y="4533556"/>
              <a:ext cx="640080" cy="394932"/>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65000"/>
                    </a:schemeClr>
                  </a:solidFill>
                </a:rPr>
                <a:t>SA</a:t>
              </a:r>
              <a:endParaRPr lang="en-US" dirty="0">
                <a:solidFill>
                  <a:schemeClr val="bg1">
                    <a:lumMod val="65000"/>
                  </a:schemeClr>
                </a:solidFill>
              </a:endParaRPr>
            </a:p>
          </p:txBody>
        </p:sp>
        <p:sp>
          <p:nvSpPr>
            <p:cNvPr id="497" name="Rounded Rectangle 496"/>
            <p:cNvSpPr/>
            <p:nvPr/>
          </p:nvSpPr>
          <p:spPr>
            <a:xfrm>
              <a:off x="2863612" y="4533556"/>
              <a:ext cx="640080" cy="394932"/>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sz="2400" dirty="0">
                <a:solidFill>
                  <a:schemeClr val="bg1">
                    <a:lumMod val="65000"/>
                  </a:schemeClr>
                </a:solidFill>
              </a:endParaRPr>
            </a:p>
          </p:txBody>
        </p:sp>
        <p:sp>
          <p:nvSpPr>
            <p:cNvPr id="498" name="Rounded Rectangle 497"/>
            <p:cNvSpPr/>
            <p:nvPr/>
          </p:nvSpPr>
          <p:spPr>
            <a:xfrm>
              <a:off x="3503692" y="4533556"/>
              <a:ext cx="640080" cy="394932"/>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sz="2400" dirty="0">
                <a:solidFill>
                  <a:schemeClr val="bg1">
                    <a:lumMod val="65000"/>
                  </a:schemeClr>
                </a:solidFill>
              </a:endParaRPr>
            </a:p>
          </p:txBody>
        </p:sp>
        <p:sp>
          <p:nvSpPr>
            <p:cNvPr id="499" name="Rounded Rectangle 498"/>
            <p:cNvSpPr/>
            <p:nvPr/>
          </p:nvSpPr>
          <p:spPr>
            <a:xfrm>
              <a:off x="4143772" y="4533556"/>
              <a:ext cx="640080" cy="394932"/>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sz="2400" dirty="0">
                <a:solidFill>
                  <a:schemeClr val="bg1">
                    <a:lumMod val="65000"/>
                  </a:schemeClr>
                </a:solidFill>
              </a:endParaRPr>
            </a:p>
          </p:txBody>
        </p:sp>
        <p:sp>
          <p:nvSpPr>
            <p:cNvPr id="500" name="Rounded Rectangle 499"/>
            <p:cNvSpPr/>
            <p:nvPr/>
          </p:nvSpPr>
          <p:spPr>
            <a:xfrm>
              <a:off x="4783852" y="4533556"/>
              <a:ext cx="640080" cy="394932"/>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sz="2400" dirty="0">
                <a:solidFill>
                  <a:schemeClr val="bg1">
                    <a:lumMod val="65000"/>
                  </a:schemeClr>
                </a:solidFill>
              </a:endParaRPr>
            </a:p>
          </p:txBody>
        </p:sp>
      </p:grpSp>
      <p:sp>
        <p:nvSpPr>
          <p:cNvPr id="495" name="Rounded Rectangle 494"/>
          <p:cNvSpPr/>
          <p:nvPr/>
        </p:nvSpPr>
        <p:spPr>
          <a:xfrm>
            <a:off x="366364" y="2747222"/>
            <a:ext cx="383855" cy="2265404"/>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solidFill>
                  <a:schemeClr val="bg1">
                    <a:lumMod val="65000"/>
                  </a:schemeClr>
                </a:solidFill>
              </a:rPr>
              <a:t>Row Decoder</a:t>
            </a:r>
            <a:endParaRPr lang="en-US" sz="2800" dirty="0">
              <a:solidFill>
                <a:schemeClr val="bg1">
                  <a:lumMod val="65000"/>
                </a:schemeClr>
              </a:solidFill>
            </a:endParaRPr>
          </a:p>
        </p:txBody>
      </p:sp>
      <p:sp>
        <p:nvSpPr>
          <p:cNvPr id="542" name="Oval 541"/>
          <p:cNvSpPr/>
          <p:nvPr/>
        </p:nvSpPr>
        <p:spPr>
          <a:xfrm>
            <a:off x="1048803" y="2746103"/>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3" name="Oval 542"/>
          <p:cNvSpPr/>
          <p:nvPr/>
        </p:nvSpPr>
        <p:spPr>
          <a:xfrm>
            <a:off x="1525088" y="2746103"/>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4" name="Oval 543"/>
          <p:cNvSpPr/>
          <p:nvPr/>
        </p:nvSpPr>
        <p:spPr>
          <a:xfrm>
            <a:off x="2001373" y="2746103"/>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5" name="Oval 544"/>
          <p:cNvSpPr/>
          <p:nvPr/>
        </p:nvSpPr>
        <p:spPr>
          <a:xfrm>
            <a:off x="2477659" y="2746103"/>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6" name="Oval 545"/>
          <p:cNvSpPr/>
          <p:nvPr/>
        </p:nvSpPr>
        <p:spPr>
          <a:xfrm>
            <a:off x="2953944" y="2746103"/>
            <a:ext cx="476285" cy="512967"/>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53" name="Chord 552"/>
          <p:cNvSpPr/>
          <p:nvPr/>
        </p:nvSpPr>
        <p:spPr>
          <a:xfrm>
            <a:off x="1048803" y="2746102"/>
            <a:ext cx="476285" cy="512967"/>
          </a:xfrm>
          <a:prstGeom prst="chord">
            <a:avLst>
              <a:gd name="adj1" fmla="val 11755707"/>
              <a:gd name="adj2" fmla="val 2065686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Chord 553"/>
          <p:cNvSpPr/>
          <p:nvPr/>
        </p:nvSpPr>
        <p:spPr>
          <a:xfrm>
            <a:off x="1525088" y="2746102"/>
            <a:ext cx="476285" cy="512967"/>
          </a:xfrm>
          <a:prstGeom prst="chord">
            <a:avLst>
              <a:gd name="adj1" fmla="val 12747321"/>
              <a:gd name="adj2" fmla="val 1965980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Chord 554"/>
          <p:cNvSpPr/>
          <p:nvPr/>
        </p:nvSpPr>
        <p:spPr>
          <a:xfrm>
            <a:off x="2001373" y="2746102"/>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Chord 555"/>
          <p:cNvSpPr/>
          <p:nvPr/>
        </p:nvSpPr>
        <p:spPr>
          <a:xfrm>
            <a:off x="2477658" y="2746102"/>
            <a:ext cx="476285" cy="512967"/>
          </a:xfrm>
          <a:prstGeom prst="chord">
            <a:avLst>
              <a:gd name="adj1" fmla="val 12350173"/>
              <a:gd name="adj2" fmla="val 200350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Chord 556"/>
          <p:cNvSpPr/>
          <p:nvPr/>
        </p:nvSpPr>
        <p:spPr>
          <a:xfrm>
            <a:off x="2953944" y="2746102"/>
            <a:ext cx="476285" cy="512967"/>
          </a:xfrm>
          <a:prstGeom prst="chord">
            <a:avLst>
              <a:gd name="adj1" fmla="val 11541880"/>
              <a:gd name="adj2" fmla="val 20869922"/>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p:cNvSpPr/>
          <p:nvPr/>
        </p:nvSpPr>
        <p:spPr>
          <a:xfrm>
            <a:off x="1525823" y="2745625"/>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61" name="Oval 560"/>
          <p:cNvSpPr/>
          <p:nvPr/>
        </p:nvSpPr>
        <p:spPr>
          <a:xfrm>
            <a:off x="2002108" y="2745625"/>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62" name="Oval 561"/>
          <p:cNvSpPr/>
          <p:nvPr/>
        </p:nvSpPr>
        <p:spPr>
          <a:xfrm>
            <a:off x="2478394" y="2745625"/>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63" name="Oval 562"/>
          <p:cNvSpPr/>
          <p:nvPr/>
        </p:nvSpPr>
        <p:spPr>
          <a:xfrm>
            <a:off x="2954679" y="2745625"/>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4" name="Content Placeholder 3"/>
          <p:cNvSpPr txBox="1">
            <a:spLocks/>
          </p:cNvSpPr>
          <p:nvPr/>
        </p:nvSpPr>
        <p:spPr>
          <a:xfrm>
            <a:off x="6271636" y="4026679"/>
            <a:ext cx="1908747" cy="7081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smtClean="0">
                <a:solidFill>
                  <a:srgbClr val="C00000"/>
                </a:solidFill>
              </a:rPr>
              <a:t>Fails with refresh interval </a:t>
            </a:r>
            <a:r>
              <a:rPr lang="en-US" sz="2400" b="1" dirty="0">
                <a:solidFill>
                  <a:srgbClr val="C00000"/>
                </a:solidFill>
              </a:rPr>
              <a:t>N</a:t>
            </a:r>
            <a:endParaRPr lang="en-US" sz="2400" b="1" dirty="0" smtClean="0">
              <a:solidFill>
                <a:srgbClr val="C00000"/>
              </a:solidFill>
            </a:endParaRPr>
          </a:p>
        </p:txBody>
      </p:sp>
      <p:cxnSp>
        <p:nvCxnSpPr>
          <p:cNvPr id="205" name="Straight Arrow Connector 204"/>
          <p:cNvCxnSpPr/>
          <p:nvPr/>
        </p:nvCxnSpPr>
        <p:spPr>
          <a:xfrm flipH="1" flipV="1">
            <a:off x="5925504" y="4253638"/>
            <a:ext cx="662628" cy="149518"/>
          </a:xfrm>
          <a:prstGeom prst="straightConnector1">
            <a:avLst/>
          </a:prstGeom>
          <a:ln w="7620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207" name="Content Placeholder 3"/>
          <p:cNvSpPr txBox="1">
            <a:spLocks/>
          </p:cNvSpPr>
          <p:nvPr/>
        </p:nvSpPr>
        <p:spPr>
          <a:xfrm>
            <a:off x="6503652" y="2011527"/>
            <a:ext cx="2151006" cy="10590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smtClean="0">
                <a:solidFill>
                  <a:schemeClr val="accent6">
                    <a:lumMod val="75000"/>
                  </a:schemeClr>
                </a:solidFill>
              </a:rPr>
              <a:t>Can handle a longer refresh interval</a:t>
            </a:r>
          </a:p>
        </p:txBody>
      </p:sp>
      <p:cxnSp>
        <p:nvCxnSpPr>
          <p:cNvPr id="208" name="Straight Arrow Connector 207"/>
          <p:cNvCxnSpPr>
            <a:stCxn id="207" idx="1"/>
          </p:cNvCxnSpPr>
          <p:nvPr/>
        </p:nvCxnSpPr>
        <p:spPr>
          <a:xfrm flipH="1">
            <a:off x="5925504" y="2541028"/>
            <a:ext cx="578148" cy="284603"/>
          </a:xfrm>
          <a:prstGeom prst="straightConnector1">
            <a:avLst/>
          </a:prstGeom>
          <a:ln w="76200">
            <a:solidFill>
              <a:schemeClr val="accent6">
                <a:lumMod val="75000"/>
              </a:schemeClr>
            </a:solidFill>
            <a:tailEnd type="triangle"/>
          </a:ln>
        </p:spPr>
        <p:style>
          <a:lnRef idx="1">
            <a:schemeClr val="dk1"/>
          </a:lnRef>
          <a:fillRef idx="0">
            <a:schemeClr val="dk1"/>
          </a:fillRef>
          <a:effectRef idx="0">
            <a:schemeClr val="dk1"/>
          </a:effectRef>
          <a:fontRef idx="minor">
            <a:schemeClr val="tx1"/>
          </a:fontRef>
        </p:style>
      </p:cxnSp>
      <p:grpSp>
        <p:nvGrpSpPr>
          <p:cNvPr id="317" name="Group 316"/>
          <p:cNvGrpSpPr/>
          <p:nvPr/>
        </p:nvGrpSpPr>
        <p:grpSpPr>
          <a:xfrm>
            <a:off x="3416314" y="5136123"/>
            <a:ext cx="2381426" cy="316503"/>
            <a:chOff x="2223532" y="4533556"/>
            <a:chExt cx="3200400" cy="394932"/>
          </a:xfrm>
        </p:grpSpPr>
        <p:sp>
          <p:nvSpPr>
            <p:cNvPr id="318" name="Rounded Rectangle 317"/>
            <p:cNvSpPr/>
            <p:nvPr/>
          </p:nvSpPr>
          <p:spPr>
            <a:xfrm>
              <a:off x="2223532" y="4533556"/>
              <a:ext cx="640080" cy="394932"/>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65000"/>
                    </a:schemeClr>
                  </a:solidFill>
                </a:rPr>
                <a:t>SA</a:t>
              </a:r>
              <a:endParaRPr lang="en-US" sz="2400" dirty="0">
                <a:solidFill>
                  <a:schemeClr val="bg1">
                    <a:lumMod val="65000"/>
                  </a:schemeClr>
                </a:solidFill>
              </a:endParaRPr>
            </a:p>
          </p:txBody>
        </p:sp>
        <p:sp>
          <p:nvSpPr>
            <p:cNvPr id="319" name="Rounded Rectangle 318"/>
            <p:cNvSpPr/>
            <p:nvPr/>
          </p:nvSpPr>
          <p:spPr>
            <a:xfrm>
              <a:off x="2863612" y="4533556"/>
              <a:ext cx="640080" cy="394932"/>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sz="2400" dirty="0">
                <a:solidFill>
                  <a:schemeClr val="bg1">
                    <a:lumMod val="65000"/>
                  </a:schemeClr>
                </a:solidFill>
              </a:endParaRPr>
            </a:p>
          </p:txBody>
        </p:sp>
        <p:sp>
          <p:nvSpPr>
            <p:cNvPr id="320" name="Rounded Rectangle 319"/>
            <p:cNvSpPr/>
            <p:nvPr/>
          </p:nvSpPr>
          <p:spPr>
            <a:xfrm>
              <a:off x="3503692" y="4533556"/>
              <a:ext cx="640080" cy="394932"/>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sz="2400" dirty="0">
                <a:solidFill>
                  <a:schemeClr val="bg1">
                    <a:lumMod val="65000"/>
                  </a:schemeClr>
                </a:solidFill>
              </a:endParaRPr>
            </a:p>
          </p:txBody>
        </p:sp>
        <p:sp>
          <p:nvSpPr>
            <p:cNvPr id="321" name="Rounded Rectangle 320"/>
            <p:cNvSpPr/>
            <p:nvPr/>
          </p:nvSpPr>
          <p:spPr>
            <a:xfrm>
              <a:off x="4143772" y="4533556"/>
              <a:ext cx="640080" cy="394932"/>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sp>
          <p:nvSpPr>
            <p:cNvPr id="322" name="Rounded Rectangle 321"/>
            <p:cNvSpPr/>
            <p:nvPr/>
          </p:nvSpPr>
          <p:spPr>
            <a:xfrm>
              <a:off x="4783852" y="4533556"/>
              <a:ext cx="640080" cy="394932"/>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grpSp>
      <p:sp>
        <p:nvSpPr>
          <p:cNvPr id="6" name="TextBox 5"/>
          <p:cNvSpPr txBox="1"/>
          <p:nvPr/>
        </p:nvSpPr>
        <p:spPr>
          <a:xfrm>
            <a:off x="466344" y="5545118"/>
            <a:ext cx="8451613" cy="954107"/>
          </a:xfrm>
          <a:prstGeom prst="rect">
            <a:avLst/>
          </a:prstGeom>
          <a:noFill/>
        </p:spPr>
        <p:txBody>
          <a:bodyPr wrap="square" rtlCol="0">
            <a:spAutoFit/>
          </a:bodyPr>
          <a:lstStyle/>
          <a:p>
            <a:r>
              <a:rPr lang="en-US" sz="2800" dirty="0" smtClean="0"/>
              <a:t>The pattern of retention failures across a segment of DRAM is </a:t>
            </a:r>
            <a:r>
              <a:rPr lang="en-US" sz="2800" b="1" dirty="0" smtClean="0">
                <a:solidFill>
                  <a:schemeClr val="accent6"/>
                </a:solidFill>
              </a:rPr>
              <a:t>unique</a:t>
            </a:r>
            <a:r>
              <a:rPr lang="en-US" sz="2800" dirty="0" smtClean="0"/>
              <a:t> to the device</a:t>
            </a:r>
            <a:endParaRPr lang="en-US" sz="2800" dirty="0"/>
          </a:p>
        </p:txBody>
      </p:sp>
      <p:sp>
        <p:nvSpPr>
          <p:cNvPr id="559" name="Oval 558"/>
          <p:cNvSpPr/>
          <p:nvPr/>
        </p:nvSpPr>
        <p:spPr>
          <a:xfrm>
            <a:off x="1049538" y="2745625"/>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0" name="Oval 349"/>
          <p:cNvSpPr/>
          <p:nvPr/>
        </p:nvSpPr>
        <p:spPr>
          <a:xfrm>
            <a:off x="1527256" y="3322672"/>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1" name="Chord 350"/>
          <p:cNvSpPr/>
          <p:nvPr/>
        </p:nvSpPr>
        <p:spPr>
          <a:xfrm>
            <a:off x="1527256" y="3322671"/>
            <a:ext cx="476285" cy="512967"/>
          </a:xfrm>
          <a:prstGeom prst="chord">
            <a:avLst>
              <a:gd name="adj1" fmla="val 11755707"/>
              <a:gd name="adj2" fmla="val 2065686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p:cNvSpPr/>
          <p:nvPr/>
        </p:nvSpPr>
        <p:spPr>
          <a:xfrm>
            <a:off x="1527991" y="3322194"/>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4" name="Oval 353"/>
          <p:cNvSpPr/>
          <p:nvPr/>
        </p:nvSpPr>
        <p:spPr>
          <a:xfrm>
            <a:off x="3907493" y="3341295"/>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5" name="Chord 354"/>
          <p:cNvSpPr/>
          <p:nvPr/>
        </p:nvSpPr>
        <p:spPr>
          <a:xfrm>
            <a:off x="3907493" y="3341294"/>
            <a:ext cx="476285" cy="512967"/>
          </a:xfrm>
          <a:prstGeom prst="chord">
            <a:avLst>
              <a:gd name="adj1" fmla="val 11755707"/>
              <a:gd name="adj2" fmla="val 2065686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p:cNvSpPr/>
          <p:nvPr/>
        </p:nvSpPr>
        <p:spPr>
          <a:xfrm>
            <a:off x="3908228" y="3340817"/>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8" name="Oval 357"/>
          <p:cNvSpPr/>
          <p:nvPr/>
        </p:nvSpPr>
        <p:spPr>
          <a:xfrm>
            <a:off x="4873153" y="4537604"/>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9" name="Chord 358"/>
          <p:cNvSpPr/>
          <p:nvPr/>
        </p:nvSpPr>
        <p:spPr>
          <a:xfrm>
            <a:off x="4873153" y="4537603"/>
            <a:ext cx="476285" cy="512967"/>
          </a:xfrm>
          <a:prstGeom prst="chord">
            <a:avLst>
              <a:gd name="adj1" fmla="val 11755707"/>
              <a:gd name="adj2" fmla="val 2065686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a:off x="4873888" y="4537126"/>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2" name="Oval 361"/>
          <p:cNvSpPr/>
          <p:nvPr/>
        </p:nvSpPr>
        <p:spPr>
          <a:xfrm>
            <a:off x="2498772" y="4498202"/>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3" name="Chord 362"/>
          <p:cNvSpPr/>
          <p:nvPr/>
        </p:nvSpPr>
        <p:spPr>
          <a:xfrm>
            <a:off x="2498772" y="4498201"/>
            <a:ext cx="476285" cy="512967"/>
          </a:xfrm>
          <a:prstGeom prst="chord">
            <a:avLst>
              <a:gd name="adj1" fmla="val 11424034"/>
              <a:gd name="adj2" fmla="val 20947182"/>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p:cNvSpPr/>
          <p:nvPr/>
        </p:nvSpPr>
        <p:spPr>
          <a:xfrm>
            <a:off x="2499507" y="4497724"/>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6" name="Oval 365"/>
          <p:cNvSpPr/>
          <p:nvPr/>
        </p:nvSpPr>
        <p:spPr>
          <a:xfrm>
            <a:off x="1057598" y="4494391"/>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7" name="Chord 366"/>
          <p:cNvSpPr/>
          <p:nvPr/>
        </p:nvSpPr>
        <p:spPr>
          <a:xfrm>
            <a:off x="1057598" y="4494390"/>
            <a:ext cx="476285" cy="512967"/>
          </a:xfrm>
          <a:prstGeom prst="chord">
            <a:avLst>
              <a:gd name="adj1" fmla="val 11755707"/>
              <a:gd name="adj2" fmla="val 2065686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p:cNvSpPr/>
          <p:nvPr/>
        </p:nvSpPr>
        <p:spPr>
          <a:xfrm>
            <a:off x="1058333" y="4493913"/>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0" name="Oval 369"/>
          <p:cNvSpPr/>
          <p:nvPr/>
        </p:nvSpPr>
        <p:spPr>
          <a:xfrm>
            <a:off x="1065013" y="3899627"/>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1" name="Chord 370"/>
          <p:cNvSpPr/>
          <p:nvPr/>
        </p:nvSpPr>
        <p:spPr>
          <a:xfrm>
            <a:off x="1065013" y="3899626"/>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a:off x="1065748" y="3899149"/>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4" name="Oval 373"/>
          <p:cNvSpPr/>
          <p:nvPr/>
        </p:nvSpPr>
        <p:spPr>
          <a:xfrm>
            <a:off x="3430559" y="3914554"/>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5" name="Chord 374"/>
          <p:cNvSpPr/>
          <p:nvPr/>
        </p:nvSpPr>
        <p:spPr>
          <a:xfrm>
            <a:off x="3430559" y="3914553"/>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p:cNvSpPr/>
          <p:nvPr/>
        </p:nvSpPr>
        <p:spPr>
          <a:xfrm>
            <a:off x="3431294" y="3914076"/>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8" name="Oval 377"/>
          <p:cNvSpPr/>
          <p:nvPr/>
        </p:nvSpPr>
        <p:spPr>
          <a:xfrm>
            <a:off x="3906843" y="3904932"/>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9" name="Chord 378"/>
          <p:cNvSpPr/>
          <p:nvPr/>
        </p:nvSpPr>
        <p:spPr>
          <a:xfrm>
            <a:off x="3906843" y="3904931"/>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p:cNvSpPr/>
          <p:nvPr/>
        </p:nvSpPr>
        <p:spPr>
          <a:xfrm>
            <a:off x="3907578" y="3904454"/>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2" name="Oval 381"/>
          <p:cNvSpPr/>
          <p:nvPr/>
        </p:nvSpPr>
        <p:spPr>
          <a:xfrm>
            <a:off x="2498772" y="3922123"/>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3" name="Chord 382"/>
          <p:cNvSpPr/>
          <p:nvPr/>
        </p:nvSpPr>
        <p:spPr>
          <a:xfrm>
            <a:off x="2498772" y="3922122"/>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p:cNvSpPr/>
          <p:nvPr/>
        </p:nvSpPr>
        <p:spPr>
          <a:xfrm>
            <a:off x="2499507" y="3921645"/>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6" name="Oval 105"/>
          <p:cNvSpPr/>
          <p:nvPr/>
        </p:nvSpPr>
        <p:spPr>
          <a:xfrm>
            <a:off x="3435864" y="2751509"/>
            <a:ext cx="476285" cy="512967"/>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7" name="Chord 106"/>
          <p:cNvSpPr/>
          <p:nvPr/>
        </p:nvSpPr>
        <p:spPr>
          <a:xfrm>
            <a:off x="3435864" y="2751508"/>
            <a:ext cx="476285" cy="512967"/>
          </a:xfrm>
          <a:prstGeom prst="chord">
            <a:avLst>
              <a:gd name="adj1" fmla="val 10745381"/>
              <a:gd name="adj2" fmla="val 6645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3436599" y="2751031"/>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0" name="Oval 109"/>
          <p:cNvSpPr/>
          <p:nvPr/>
        </p:nvSpPr>
        <p:spPr>
          <a:xfrm>
            <a:off x="4385014" y="3342112"/>
            <a:ext cx="476285" cy="512967"/>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1" name="Chord 110"/>
          <p:cNvSpPr/>
          <p:nvPr/>
        </p:nvSpPr>
        <p:spPr>
          <a:xfrm>
            <a:off x="4385014" y="3342111"/>
            <a:ext cx="476285" cy="512967"/>
          </a:xfrm>
          <a:prstGeom prst="chord">
            <a:avLst>
              <a:gd name="adj1" fmla="val 10745381"/>
              <a:gd name="adj2" fmla="val 6645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4385749" y="3341634"/>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4" name="Oval 113"/>
          <p:cNvSpPr/>
          <p:nvPr/>
        </p:nvSpPr>
        <p:spPr>
          <a:xfrm>
            <a:off x="1537696" y="3896744"/>
            <a:ext cx="476285" cy="512967"/>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5" name="Chord 114"/>
          <p:cNvSpPr/>
          <p:nvPr/>
        </p:nvSpPr>
        <p:spPr>
          <a:xfrm>
            <a:off x="1537696" y="3896743"/>
            <a:ext cx="476285" cy="512967"/>
          </a:xfrm>
          <a:prstGeom prst="chord">
            <a:avLst>
              <a:gd name="adj1" fmla="val 10745381"/>
              <a:gd name="adj2" fmla="val 6645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538431" y="3896266"/>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8" name="Oval 117"/>
          <p:cNvSpPr/>
          <p:nvPr/>
        </p:nvSpPr>
        <p:spPr>
          <a:xfrm>
            <a:off x="3903420" y="4496405"/>
            <a:ext cx="476285" cy="512967"/>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9" name="Chord 118"/>
          <p:cNvSpPr/>
          <p:nvPr/>
        </p:nvSpPr>
        <p:spPr>
          <a:xfrm>
            <a:off x="3903420" y="4496404"/>
            <a:ext cx="476285" cy="512967"/>
          </a:xfrm>
          <a:prstGeom prst="chord">
            <a:avLst>
              <a:gd name="adj1" fmla="val 10745381"/>
              <a:gd name="adj2" fmla="val 6645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3904155" y="4495927"/>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2" name="Oval 121"/>
          <p:cNvSpPr/>
          <p:nvPr/>
        </p:nvSpPr>
        <p:spPr>
          <a:xfrm>
            <a:off x="2014971" y="4492917"/>
            <a:ext cx="476285" cy="512967"/>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3" name="Chord 122"/>
          <p:cNvSpPr/>
          <p:nvPr/>
        </p:nvSpPr>
        <p:spPr>
          <a:xfrm>
            <a:off x="2014971" y="4492916"/>
            <a:ext cx="476285" cy="512967"/>
          </a:xfrm>
          <a:prstGeom prst="chord">
            <a:avLst>
              <a:gd name="adj1" fmla="val 10745381"/>
              <a:gd name="adj2" fmla="val 6645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2015706" y="4492439"/>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6" name="Oval 125"/>
          <p:cNvSpPr/>
          <p:nvPr/>
        </p:nvSpPr>
        <p:spPr>
          <a:xfrm>
            <a:off x="5352152" y="3928571"/>
            <a:ext cx="476285" cy="512967"/>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7" name="Chord 126"/>
          <p:cNvSpPr/>
          <p:nvPr/>
        </p:nvSpPr>
        <p:spPr>
          <a:xfrm>
            <a:off x="5352152" y="3928570"/>
            <a:ext cx="476285" cy="512967"/>
          </a:xfrm>
          <a:prstGeom prst="chord">
            <a:avLst>
              <a:gd name="adj1" fmla="val 10745381"/>
              <a:gd name="adj2" fmla="val 6645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5352887" y="3928093"/>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0" name="Oval 129"/>
          <p:cNvSpPr/>
          <p:nvPr/>
        </p:nvSpPr>
        <p:spPr>
          <a:xfrm>
            <a:off x="4881780" y="3345216"/>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1" name="Chord 130"/>
          <p:cNvSpPr/>
          <p:nvPr/>
        </p:nvSpPr>
        <p:spPr>
          <a:xfrm>
            <a:off x="4881780" y="3345215"/>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4882515" y="3344738"/>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4" name="Oval 133"/>
          <p:cNvSpPr/>
          <p:nvPr/>
        </p:nvSpPr>
        <p:spPr>
          <a:xfrm>
            <a:off x="5346458" y="2748247"/>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5" name="Chord 134"/>
          <p:cNvSpPr/>
          <p:nvPr/>
        </p:nvSpPr>
        <p:spPr>
          <a:xfrm>
            <a:off x="5346458" y="2748246"/>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5347193" y="2747769"/>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8" name="Oval 137"/>
          <p:cNvSpPr/>
          <p:nvPr/>
        </p:nvSpPr>
        <p:spPr>
          <a:xfrm>
            <a:off x="1540664" y="4500947"/>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9" name="Chord 138"/>
          <p:cNvSpPr/>
          <p:nvPr/>
        </p:nvSpPr>
        <p:spPr>
          <a:xfrm>
            <a:off x="1540664" y="4500946"/>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541399" y="4500469"/>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2" name="Oval 141"/>
          <p:cNvSpPr/>
          <p:nvPr/>
        </p:nvSpPr>
        <p:spPr>
          <a:xfrm>
            <a:off x="3906201" y="2754332"/>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3" name="Chord 142"/>
          <p:cNvSpPr/>
          <p:nvPr/>
        </p:nvSpPr>
        <p:spPr>
          <a:xfrm>
            <a:off x="3906201" y="2754331"/>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3906936" y="2753854"/>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6" name="Oval 145"/>
          <p:cNvSpPr/>
          <p:nvPr/>
        </p:nvSpPr>
        <p:spPr>
          <a:xfrm>
            <a:off x="4387855" y="4506632"/>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7" name="Chord 146"/>
          <p:cNvSpPr/>
          <p:nvPr/>
        </p:nvSpPr>
        <p:spPr>
          <a:xfrm>
            <a:off x="4387855" y="4506631"/>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4388590" y="4506154"/>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0" name="Oval 149"/>
          <p:cNvSpPr/>
          <p:nvPr/>
        </p:nvSpPr>
        <p:spPr>
          <a:xfrm>
            <a:off x="2950156" y="3324137"/>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1" name="Chord 150"/>
          <p:cNvSpPr/>
          <p:nvPr/>
        </p:nvSpPr>
        <p:spPr>
          <a:xfrm>
            <a:off x="2950156" y="3324136"/>
            <a:ext cx="476285" cy="512967"/>
          </a:xfrm>
          <a:prstGeom prst="chord">
            <a:avLst>
              <a:gd name="adj1" fmla="val 12511964"/>
              <a:gd name="adj2" fmla="val 19955657"/>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2950891" y="3323659"/>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4" name="Oval 153"/>
          <p:cNvSpPr/>
          <p:nvPr/>
        </p:nvSpPr>
        <p:spPr>
          <a:xfrm>
            <a:off x="2005469" y="3320425"/>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5" name="Chord 154"/>
          <p:cNvSpPr/>
          <p:nvPr/>
        </p:nvSpPr>
        <p:spPr>
          <a:xfrm>
            <a:off x="2005469" y="3320424"/>
            <a:ext cx="476285" cy="512967"/>
          </a:xfrm>
          <a:prstGeom prst="chord">
            <a:avLst>
              <a:gd name="adj1" fmla="val 13083115"/>
              <a:gd name="adj2" fmla="val 19328634"/>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2006204" y="3319947"/>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8" name="Oval 157"/>
          <p:cNvSpPr/>
          <p:nvPr/>
        </p:nvSpPr>
        <p:spPr>
          <a:xfrm>
            <a:off x="2005375" y="3895310"/>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9" name="Chord 158"/>
          <p:cNvSpPr/>
          <p:nvPr/>
        </p:nvSpPr>
        <p:spPr>
          <a:xfrm>
            <a:off x="2005375" y="3895309"/>
            <a:ext cx="476285" cy="512967"/>
          </a:xfrm>
          <a:prstGeom prst="chord">
            <a:avLst>
              <a:gd name="adj1" fmla="val 11755707"/>
              <a:gd name="adj2" fmla="val 2065686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2006110" y="3894832"/>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2" name="Oval 161"/>
          <p:cNvSpPr/>
          <p:nvPr/>
        </p:nvSpPr>
        <p:spPr>
          <a:xfrm>
            <a:off x="2965765" y="4499325"/>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3" name="Chord 162"/>
          <p:cNvSpPr/>
          <p:nvPr/>
        </p:nvSpPr>
        <p:spPr>
          <a:xfrm>
            <a:off x="2965765" y="4499324"/>
            <a:ext cx="476285" cy="512967"/>
          </a:xfrm>
          <a:prstGeom prst="chord">
            <a:avLst>
              <a:gd name="adj1" fmla="val 11755707"/>
              <a:gd name="adj2" fmla="val 2065686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2966500" y="4498847"/>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6" name="Oval 165"/>
          <p:cNvSpPr/>
          <p:nvPr/>
        </p:nvSpPr>
        <p:spPr>
          <a:xfrm>
            <a:off x="4876602" y="2743848"/>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7" name="Chord 166"/>
          <p:cNvSpPr/>
          <p:nvPr/>
        </p:nvSpPr>
        <p:spPr>
          <a:xfrm>
            <a:off x="4876602" y="2743847"/>
            <a:ext cx="476285" cy="512967"/>
          </a:xfrm>
          <a:prstGeom prst="chord">
            <a:avLst>
              <a:gd name="adj1" fmla="val 11755707"/>
              <a:gd name="adj2" fmla="val 2065686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4877337" y="2743370"/>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0" name="Oval 169"/>
          <p:cNvSpPr/>
          <p:nvPr/>
        </p:nvSpPr>
        <p:spPr>
          <a:xfrm>
            <a:off x="5349254" y="3344815"/>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3" name="Chord 172"/>
          <p:cNvSpPr/>
          <p:nvPr/>
        </p:nvSpPr>
        <p:spPr>
          <a:xfrm>
            <a:off x="5349254" y="3344814"/>
            <a:ext cx="476285" cy="512967"/>
          </a:xfrm>
          <a:prstGeom prst="chord">
            <a:avLst>
              <a:gd name="adj1" fmla="val 11755707"/>
              <a:gd name="adj2" fmla="val 2065686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a:off x="5349989" y="3344337"/>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6" name="Oval 175"/>
          <p:cNvSpPr/>
          <p:nvPr/>
        </p:nvSpPr>
        <p:spPr>
          <a:xfrm>
            <a:off x="4380160" y="3920382"/>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7" name="Chord 176"/>
          <p:cNvSpPr/>
          <p:nvPr/>
        </p:nvSpPr>
        <p:spPr>
          <a:xfrm>
            <a:off x="4380160" y="3920381"/>
            <a:ext cx="476285" cy="512967"/>
          </a:xfrm>
          <a:prstGeom prst="chord">
            <a:avLst>
              <a:gd name="adj1" fmla="val 11755707"/>
              <a:gd name="adj2" fmla="val 2065686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4380895" y="3919904"/>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0" name="Oval 179"/>
          <p:cNvSpPr/>
          <p:nvPr/>
        </p:nvSpPr>
        <p:spPr>
          <a:xfrm>
            <a:off x="3431652" y="4492439"/>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1" name="Chord 180"/>
          <p:cNvSpPr/>
          <p:nvPr/>
        </p:nvSpPr>
        <p:spPr>
          <a:xfrm>
            <a:off x="3431652" y="4492438"/>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3432387" y="4491961"/>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4" name="Oval 183"/>
          <p:cNvSpPr/>
          <p:nvPr/>
        </p:nvSpPr>
        <p:spPr>
          <a:xfrm>
            <a:off x="5343490" y="4526873"/>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5" name="Chord 184"/>
          <p:cNvSpPr/>
          <p:nvPr/>
        </p:nvSpPr>
        <p:spPr>
          <a:xfrm>
            <a:off x="5343490" y="4526872"/>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a:off x="5344225" y="4526395"/>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8" name="Oval 187"/>
          <p:cNvSpPr/>
          <p:nvPr/>
        </p:nvSpPr>
        <p:spPr>
          <a:xfrm>
            <a:off x="2472338" y="3329627"/>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9" name="Chord 188"/>
          <p:cNvSpPr/>
          <p:nvPr/>
        </p:nvSpPr>
        <p:spPr>
          <a:xfrm>
            <a:off x="2472338" y="3329626"/>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2473073" y="3329149"/>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2" name="Oval 191"/>
          <p:cNvSpPr/>
          <p:nvPr/>
        </p:nvSpPr>
        <p:spPr>
          <a:xfrm>
            <a:off x="4867885" y="3933533"/>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3" name="Chord 192"/>
          <p:cNvSpPr/>
          <p:nvPr/>
        </p:nvSpPr>
        <p:spPr>
          <a:xfrm>
            <a:off x="4867885" y="3933532"/>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4868620" y="3933055"/>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6" name="Oval 195"/>
          <p:cNvSpPr/>
          <p:nvPr/>
        </p:nvSpPr>
        <p:spPr>
          <a:xfrm>
            <a:off x="1046659" y="3321825"/>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7" name="Chord 196"/>
          <p:cNvSpPr/>
          <p:nvPr/>
        </p:nvSpPr>
        <p:spPr>
          <a:xfrm>
            <a:off x="1046659" y="3321824"/>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1047394" y="3321347"/>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0" name="Oval 199"/>
          <p:cNvSpPr/>
          <p:nvPr/>
        </p:nvSpPr>
        <p:spPr>
          <a:xfrm>
            <a:off x="4384194" y="2754324"/>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1" name="Chord 200"/>
          <p:cNvSpPr/>
          <p:nvPr/>
        </p:nvSpPr>
        <p:spPr>
          <a:xfrm>
            <a:off x="4384194" y="2754323"/>
            <a:ext cx="476285" cy="512967"/>
          </a:xfrm>
          <a:prstGeom prst="chord">
            <a:avLst>
              <a:gd name="adj1" fmla="val 12931907"/>
              <a:gd name="adj2" fmla="val 19491954"/>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4384929" y="2753846"/>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 name="Oval 205"/>
          <p:cNvSpPr/>
          <p:nvPr/>
        </p:nvSpPr>
        <p:spPr>
          <a:xfrm>
            <a:off x="2965274" y="3933055"/>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9" name="Chord 208"/>
          <p:cNvSpPr/>
          <p:nvPr/>
        </p:nvSpPr>
        <p:spPr>
          <a:xfrm>
            <a:off x="2965274" y="3933054"/>
            <a:ext cx="476285" cy="512967"/>
          </a:xfrm>
          <a:prstGeom prst="chord">
            <a:avLst>
              <a:gd name="adj1" fmla="val 12646583"/>
              <a:gd name="adj2" fmla="val 19740409"/>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2966009" y="3932577"/>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2" name="Oval 211"/>
          <p:cNvSpPr/>
          <p:nvPr/>
        </p:nvSpPr>
        <p:spPr>
          <a:xfrm>
            <a:off x="3432593" y="3330433"/>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3" name="Chord 212"/>
          <p:cNvSpPr/>
          <p:nvPr/>
        </p:nvSpPr>
        <p:spPr>
          <a:xfrm>
            <a:off x="3432593" y="3330432"/>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3433328" y="3329955"/>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2" name="Group 1"/>
          <p:cNvGrpSpPr/>
          <p:nvPr/>
        </p:nvGrpSpPr>
        <p:grpSpPr>
          <a:xfrm>
            <a:off x="1056953" y="2817402"/>
            <a:ext cx="4767939" cy="1932958"/>
            <a:chOff x="1056953" y="2817402"/>
            <a:chExt cx="4767939" cy="1932958"/>
          </a:xfrm>
        </p:grpSpPr>
        <p:cxnSp>
          <p:nvCxnSpPr>
            <p:cNvPr id="618" name="Straight Connector 617"/>
            <p:cNvCxnSpPr/>
            <p:nvPr/>
          </p:nvCxnSpPr>
          <p:spPr>
            <a:xfrm flipV="1">
              <a:off x="1560073" y="2864050"/>
              <a:ext cx="40824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9" name="Straight Connector 618"/>
            <p:cNvCxnSpPr/>
            <p:nvPr/>
          </p:nvCxnSpPr>
          <p:spPr>
            <a:xfrm flipV="1">
              <a:off x="2066838" y="2817402"/>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0" name="Straight Connector 619"/>
            <p:cNvCxnSpPr/>
            <p:nvPr/>
          </p:nvCxnSpPr>
          <p:spPr>
            <a:xfrm flipV="1">
              <a:off x="2510580" y="2887943"/>
              <a:ext cx="42124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1" name="Straight Connector 620"/>
            <p:cNvCxnSpPr/>
            <p:nvPr/>
          </p:nvCxnSpPr>
          <p:spPr>
            <a:xfrm flipV="1">
              <a:off x="2950399" y="2945194"/>
              <a:ext cx="47628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flipV="1">
              <a:off x="1056953" y="2932699"/>
              <a:ext cx="45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V="1">
              <a:off x="1535406" y="3509268"/>
              <a:ext cx="45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3915643" y="3527891"/>
              <a:ext cx="45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V="1">
              <a:off x="4881303" y="4724200"/>
              <a:ext cx="45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2506922" y="4703554"/>
              <a:ext cx="45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1065748" y="4680987"/>
              <a:ext cx="45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1130478" y="3970926"/>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flipV="1">
              <a:off x="3496024" y="3985853"/>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flipV="1">
              <a:off x="3972308" y="3976231"/>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flipV="1">
              <a:off x="2564237" y="3993422"/>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432319" y="3005464"/>
              <a:ext cx="47628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4381469" y="3596067"/>
              <a:ext cx="47628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1534151" y="4150699"/>
              <a:ext cx="47628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3899875" y="4750360"/>
              <a:ext cx="47628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2011426" y="4746872"/>
              <a:ext cx="47628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V="1">
              <a:off x="5348607" y="4182526"/>
              <a:ext cx="47628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4947245" y="3416515"/>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411923" y="2819546"/>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1606129" y="4572246"/>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3971666" y="2825631"/>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4453320" y="4577931"/>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V="1">
              <a:off x="3020310" y="3456393"/>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V="1">
              <a:off x="2070934" y="3419858"/>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2013525" y="4081906"/>
              <a:ext cx="45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2973915" y="4685921"/>
              <a:ext cx="45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V="1">
              <a:off x="4884752" y="2930444"/>
              <a:ext cx="45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V="1">
              <a:off x="5357404" y="3531411"/>
              <a:ext cx="45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4388310" y="4106978"/>
              <a:ext cx="45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3497117" y="4563738"/>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5408955" y="4598172"/>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V="1">
              <a:off x="2537803" y="3400926"/>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V="1">
              <a:off x="4933350" y="4004832"/>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V="1">
              <a:off x="1112124" y="3393124"/>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flipV="1">
              <a:off x="4449659" y="2858446"/>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V="1">
              <a:off x="3030739" y="4055933"/>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V="1">
              <a:off x="3498058" y="3401732"/>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5908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5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6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7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8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8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1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1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1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2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22"/>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2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8"/>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3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3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3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3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3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4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4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4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4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4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50"/>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52"/>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5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5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5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6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6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6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66"/>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6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70"/>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74"/>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7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78"/>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80"/>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82"/>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84"/>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86"/>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88"/>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90"/>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92"/>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94"/>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96"/>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98"/>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200"/>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202"/>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206"/>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10"/>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212"/>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14"/>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22" presetClass="entr" presetSubtype="1" fill="hold" grpId="0" nodeType="clickEffect">
                                  <p:stCondLst>
                                    <p:cond delay="0"/>
                                  </p:stCondLst>
                                  <p:childTnLst>
                                    <p:set>
                                      <p:cBhvr>
                                        <p:cTn id="192" dur="1" fill="hold">
                                          <p:stCondLst>
                                            <p:cond delay="0"/>
                                          </p:stCondLst>
                                        </p:cTn>
                                        <p:tgtEl>
                                          <p:spTgt spid="553"/>
                                        </p:tgtEl>
                                        <p:attrNameLst>
                                          <p:attrName>style.visibility</p:attrName>
                                        </p:attrNameLst>
                                      </p:cBhvr>
                                      <p:to>
                                        <p:strVal val="visible"/>
                                      </p:to>
                                    </p:set>
                                    <p:animEffect transition="in" filter="wipe(up)">
                                      <p:cBhvr>
                                        <p:cTn id="193" dur="3000"/>
                                        <p:tgtEl>
                                          <p:spTgt spid="553"/>
                                        </p:tgtEl>
                                      </p:cBhvr>
                                    </p:animEffect>
                                  </p:childTnLst>
                                </p:cTn>
                              </p:par>
                              <p:par>
                                <p:cTn id="194" presetID="22" presetClass="entr" presetSubtype="1" fill="hold" grpId="0" nodeType="withEffect">
                                  <p:stCondLst>
                                    <p:cond delay="0"/>
                                  </p:stCondLst>
                                  <p:childTnLst>
                                    <p:set>
                                      <p:cBhvr>
                                        <p:cTn id="195" dur="1" fill="hold">
                                          <p:stCondLst>
                                            <p:cond delay="0"/>
                                          </p:stCondLst>
                                        </p:cTn>
                                        <p:tgtEl>
                                          <p:spTgt spid="554"/>
                                        </p:tgtEl>
                                        <p:attrNameLst>
                                          <p:attrName>style.visibility</p:attrName>
                                        </p:attrNameLst>
                                      </p:cBhvr>
                                      <p:to>
                                        <p:strVal val="visible"/>
                                      </p:to>
                                    </p:set>
                                    <p:animEffect transition="in" filter="wipe(up)">
                                      <p:cBhvr>
                                        <p:cTn id="196" dur="3000"/>
                                        <p:tgtEl>
                                          <p:spTgt spid="554"/>
                                        </p:tgtEl>
                                      </p:cBhvr>
                                    </p:animEffect>
                                  </p:childTnLst>
                                </p:cTn>
                              </p:par>
                              <p:par>
                                <p:cTn id="197" presetID="22" presetClass="entr" presetSubtype="1" fill="hold" grpId="0" nodeType="withEffect">
                                  <p:stCondLst>
                                    <p:cond delay="0"/>
                                  </p:stCondLst>
                                  <p:childTnLst>
                                    <p:set>
                                      <p:cBhvr>
                                        <p:cTn id="198" dur="1" fill="hold">
                                          <p:stCondLst>
                                            <p:cond delay="0"/>
                                          </p:stCondLst>
                                        </p:cTn>
                                        <p:tgtEl>
                                          <p:spTgt spid="555"/>
                                        </p:tgtEl>
                                        <p:attrNameLst>
                                          <p:attrName>style.visibility</p:attrName>
                                        </p:attrNameLst>
                                      </p:cBhvr>
                                      <p:to>
                                        <p:strVal val="visible"/>
                                      </p:to>
                                    </p:set>
                                    <p:animEffect transition="in" filter="wipe(up)">
                                      <p:cBhvr>
                                        <p:cTn id="199" dur="3000"/>
                                        <p:tgtEl>
                                          <p:spTgt spid="555"/>
                                        </p:tgtEl>
                                      </p:cBhvr>
                                    </p:animEffect>
                                  </p:childTnLst>
                                </p:cTn>
                              </p:par>
                              <p:par>
                                <p:cTn id="200" presetID="22" presetClass="entr" presetSubtype="1" fill="hold" grpId="0" nodeType="withEffect">
                                  <p:stCondLst>
                                    <p:cond delay="0"/>
                                  </p:stCondLst>
                                  <p:childTnLst>
                                    <p:set>
                                      <p:cBhvr>
                                        <p:cTn id="201" dur="1" fill="hold">
                                          <p:stCondLst>
                                            <p:cond delay="0"/>
                                          </p:stCondLst>
                                        </p:cTn>
                                        <p:tgtEl>
                                          <p:spTgt spid="556"/>
                                        </p:tgtEl>
                                        <p:attrNameLst>
                                          <p:attrName>style.visibility</p:attrName>
                                        </p:attrNameLst>
                                      </p:cBhvr>
                                      <p:to>
                                        <p:strVal val="visible"/>
                                      </p:to>
                                    </p:set>
                                    <p:animEffect transition="in" filter="wipe(up)">
                                      <p:cBhvr>
                                        <p:cTn id="202" dur="3000"/>
                                        <p:tgtEl>
                                          <p:spTgt spid="556"/>
                                        </p:tgtEl>
                                      </p:cBhvr>
                                    </p:animEffect>
                                  </p:childTnLst>
                                </p:cTn>
                              </p:par>
                              <p:par>
                                <p:cTn id="203" presetID="22" presetClass="entr" presetSubtype="1" fill="hold" grpId="0" nodeType="withEffect">
                                  <p:stCondLst>
                                    <p:cond delay="0"/>
                                  </p:stCondLst>
                                  <p:childTnLst>
                                    <p:set>
                                      <p:cBhvr>
                                        <p:cTn id="204" dur="1" fill="hold">
                                          <p:stCondLst>
                                            <p:cond delay="0"/>
                                          </p:stCondLst>
                                        </p:cTn>
                                        <p:tgtEl>
                                          <p:spTgt spid="557"/>
                                        </p:tgtEl>
                                        <p:attrNameLst>
                                          <p:attrName>style.visibility</p:attrName>
                                        </p:attrNameLst>
                                      </p:cBhvr>
                                      <p:to>
                                        <p:strVal val="visible"/>
                                      </p:to>
                                    </p:set>
                                    <p:animEffect transition="in" filter="wipe(up)">
                                      <p:cBhvr>
                                        <p:cTn id="205" dur="3000"/>
                                        <p:tgtEl>
                                          <p:spTgt spid="557"/>
                                        </p:tgtEl>
                                      </p:cBhvr>
                                    </p:animEffect>
                                  </p:childTnLst>
                                </p:cTn>
                              </p:par>
                              <p:par>
                                <p:cTn id="206" presetID="22" presetClass="entr" presetSubtype="1" fill="hold" grpId="0" nodeType="withEffect">
                                  <p:stCondLst>
                                    <p:cond delay="0"/>
                                  </p:stCondLst>
                                  <p:childTnLst>
                                    <p:set>
                                      <p:cBhvr>
                                        <p:cTn id="207" dur="1" fill="hold">
                                          <p:stCondLst>
                                            <p:cond delay="0"/>
                                          </p:stCondLst>
                                        </p:cTn>
                                        <p:tgtEl>
                                          <p:spTgt spid="351"/>
                                        </p:tgtEl>
                                        <p:attrNameLst>
                                          <p:attrName>style.visibility</p:attrName>
                                        </p:attrNameLst>
                                      </p:cBhvr>
                                      <p:to>
                                        <p:strVal val="visible"/>
                                      </p:to>
                                    </p:set>
                                    <p:animEffect transition="in" filter="wipe(up)">
                                      <p:cBhvr>
                                        <p:cTn id="208" dur="3000"/>
                                        <p:tgtEl>
                                          <p:spTgt spid="351"/>
                                        </p:tgtEl>
                                      </p:cBhvr>
                                    </p:animEffect>
                                  </p:childTnLst>
                                </p:cTn>
                              </p:par>
                              <p:par>
                                <p:cTn id="209" presetID="22" presetClass="entr" presetSubtype="1" fill="hold" grpId="0" nodeType="withEffect">
                                  <p:stCondLst>
                                    <p:cond delay="0"/>
                                  </p:stCondLst>
                                  <p:childTnLst>
                                    <p:set>
                                      <p:cBhvr>
                                        <p:cTn id="210" dur="1" fill="hold">
                                          <p:stCondLst>
                                            <p:cond delay="0"/>
                                          </p:stCondLst>
                                        </p:cTn>
                                        <p:tgtEl>
                                          <p:spTgt spid="355"/>
                                        </p:tgtEl>
                                        <p:attrNameLst>
                                          <p:attrName>style.visibility</p:attrName>
                                        </p:attrNameLst>
                                      </p:cBhvr>
                                      <p:to>
                                        <p:strVal val="visible"/>
                                      </p:to>
                                    </p:set>
                                    <p:animEffect transition="in" filter="wipe(up)">
                                      <p:cBhvr>
                                        <p:cTn id="211" dur="3000"/>
                                        <p:tgtEl>
                                          <p:spTgt spid="355"/>
                                        </p:tgtEl>
                                      </p:cBhvr>
                                    </p:animEffect>
                                  </p:childTnLst>
                                </p:cTn>
                              </p:par>
                              <p:par>
                                <p:cTn id="212" presetID="22" presetClass="entr" presetSubtype="1" fill="hold" grpId="0" nodeType="withEffect">
                                  <p:stCondLst>
                                    <p:cond delay="0"/>
                                  </p:stCondLst>
                                  <p:childTnLst>
                                    <p:set>
                                      <p:cBhvr>
                                        <p:cTn id="213" dur="1" fill="hold">
                                          <p:stCondLst>
                                            <p:cond delay="0"/>
                                          </p:stCondLst>
                                        </p:cTn>
                                        <p:tgtEl>
                                          <p:spTgt spid="359"/>
                                        </p:tgtEl>
                                        <p:attrNameLst>
                                          <p:attrName>style.visibility</p:attrName>
                                        </p:attrNameLst>
                                      </p:cBhvr>
                                      <p:to>
                                        <p:strVal val="visible"/>
                                      </p:to>
                                    </p:set>
                                    <p:animEffect transition="in" filter="wipe(up)">
                                      <p:cBhvr>
                                        <p:cTn id="214" dur="3000"/>
                                        <p:tgtEl>
                                          <p:spTgt spid="359"/>
                                        </p:tgtEl>
                                      </p:cBhvr>
                                    </p:animEffect>
                                  </p:childTnLst>
                                </p:cTn>
                              </p:par>
                              <p:par>
                                <p:cTn id="215" presetID="22" presetClass="entr" presetSubtype="1" fill="hold" grpId="0" nodeType="withEffect">
                                  <p:stCondLst>
                                    <p:cond delay="0"/>
                                  </p:stCondLst>
                                  <p:childTnLst>
                                    <p:set>
                                      <p:cBhvr>
                                        <p:cTn id="216" dur="1" fill="hold">
                                          <p:stCondLst>
                                            <p:cond delay="0"/>
                                          </p:stCondLst>
                                        </p:cTn>
                                        <p:tgtEl>
                                          <p:spTgt spid="363"/>
                                        </p:tgtEl>
                                        <p:attrNameLst>
                                          <p:attrName>style.visibility</p:attrName>
                                        </p:attrNameLst>
                                      </p:cBhvr>
                                      <p:to>
                                        <p:strVal val="visible"/>
                                      </p:to>
                                    </p:set>
                                    <p:animEffect transition="in" filter="wipe(up)">
                                      <p:cBhvr>
                                        <p:cTn id="217" dur="3000"/>
                                        <p:tgtEl>
                                          <p:spTgt spid="363"/>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367"/>
                                        </p:tgtEl>
                                        <p:attrNameLst>
                                          <p:attrName>style.visibility</p:attrName>
                                        </p:attrNameLst>
                                      </p:cBhvr>
                                      <p:to>
                                        <p:strVal val="visible"/>
                                      </p:to>
                                    </p:set>
                                    <p:animEffect transition="in" filter="wipe(up)">
                                      <p:cBhvr>
                                        <p:cTn id="220" dur="3000"/>
                                        <p:tgtEl>
                                          <p:spTgt spid="367"/>
                                        </p:tgtEl>
                                      </p:cBhvr>
                                    </p:animEffect>
                                  </p:childTnLst>
                                </p:cTn>
                              </p:par>
                              <p:par>
                                <p:cTn id="221" presetID="22" presetClass="entr" presetSubtype="1" fill="hold" grpId="0" nodeType="withEffect">
                                  <p:stCondLst>
                                    <p:cond delay="0"/>
                                  </p:stCondLst>
                                  <p:childTnLst>
                                    <p:set>
                                      <p:cBhvr>
                                        <p:cTn id="222" dur="1" fill="hold">
                                          <p:stCondLst>
                                            <p:cond delay="0"/>
                                          </p:stCondLst>
                                        </p:cTn>
                                        <p:tgtEl>
                                          <p:spTgt spid="371"/>
                                        </p:tgtEl>
                                        <p:attrNameLst>
                                          <p:attrName>style.visibility</p:attrName>
                                        </p:attrNameLst>
                                      </p:cBhvr>
                                      <p:to>
                                        <p:strVal val="visible"/>
                                      </p:to>
                                    </p:set>
                                    <p:animEffect transition="in" filter="wipe(up)">
                                      <p:cBhvr>
                                        <p:cTn id="223" dur="3000"/>
                                        <p:tgtEl>
                                          <p:spTgt spid="371"/>
                                        </p:tgtEl>
                                      </p:cBhvr>
                                    </p:animEffect>
                                  </p:childTnLst>
                                </p:cTn>
                              </p:par>
                              <p:par>
                                <p:cTn id="224" presetID="22" presetClass="entr" presetSubtype="1" fill="hold" grpId="0" nodeType="withEffect">
                                  <p:stCondLst>
                                    <p:cond delay="0"/>
                                  </p:stCondLst>
                                  <p:childTnLst>
                                    <p:set>
                                      <p:cBhvr>
                                        <p:cTn id="225" dur="1" fill="hold">
                                          <p:stCondLst>
                                            <p:cond delay="0"/>
                                          </p:stCondLst>
                                        </p:cTn>
                                        <p:tgtEl>
                                          <p:spTgt spid="375"/>
                                        </p:tgtEl>
                                        <p:attrNameLst>
                                          <p:attrName>style.visibility</p:attrName>
                                        </p:attrNameLst>
                                      </p:cBhvr>
                                      <p:to>
                                        <p:strVal val="visible"/>
                                      </p:to>
                                    </p:set>
                                    <p:animEffect transition="in" filter="wipe(up)">
                                      <p:cBhvr>
                                        <p:cTn id="226" dur="3000"/>
                                        <p:tgtEl>
                                          <p:spTgt spid="375"/>
                                        </p:tgtEl>
                                      </p:cBhvr>
                                    </p:animEffect>
                                  </p:childTnLst>
                                </p:cTn>
                              </p:par>
                              <p:par>
                                <p:cTn id="227" presetID="22" presetClass="entr" presetSubtype="1" fill="hold" grpId="0" nodeType="withEffect">
                                  <p:stCondLst>
                                    <p:cond delay="0"/>
                                  </p:stCondLst>
                                  <p:childTnLst>
                                    <p:set>
                                      <p:cBhvr>
                                        <p:cTn id="228" dur="1" fill="hold">
                                          <p:stCondLst>
                                            <p:cond delay="0"/>
                                          </p:stCondLst>
                                        </p:cTn>
                                        <p:tgtEl>
                                          <p:spTgt spid="379"/>
                                        </p:tgtEl>
                                        <p:attrNameLst>
                                          <p:attrName>style.visibility</p:attrName>
                                        </p:attrNameLst>
                                      </p:cBhvr>
                                      <p:to>
                                        <p:strVal val="visible"/>
                                      </p:to>
                                    </p:set>
                                    <p:animEffect transition="in" filter="wipe(up)">
                                      <p:cBhvr>
                                        <p:cTn id="229" dur="3000"/>
                                        <p:tgtEl>
                                          <p:spTgt spid="379"/>
                                        </p:tgtEl>
                                      </p:cBhvr>
                                    </p:animEffect>
                                  </p:childTnLst>
                                </p:cTn>
                              </p:par>
                              <p:par>
                                <p:cTn id="230" presetID="22" presetClass="entr" presetSubtype="1" fill="hold" grpId="0" nodeType="withEffect">
                                  <p:stCondLst>
                                    <p:cond delay="0"/>
                                  </p:stCondLst>
                                  <p:childTnLst>
                                    <p:set>
                                      <p:cBhvr>
                                        <p:cTn id="231" dur="1" fill="hold">
                                          <p:stCondLst>
                                            <p:cond delay="0"/>
                                          </p:stCondLst>
                                        </p:cTn>
                                        <p:tgtEl>
                                          <p:spTgt spid="383"/>
                                        </p:tgtEl>
                                        <p:attrNameLst>
                                          <p:attrName>style.visibility</p:attrName>
                                        </p:attrNameLst>
                                      </p:cBhvr>
                                      <p:to>
                                        <p:strVal val="visible"/>
                                      </p:to>
                                    </p:set>
                                    <p:animEffect transition="in" filter="wipe(up)">
                                      <p:cBhvr>
                                        <p:cTn id="232" dur="3000"/>
                                        <p:tgtEl>
                                          <p:spTgt spid="383"/>
                                        </p:tgtEl>
                                      </p:cBhvr>
                                    </p:animEffect>
                                  </p:childTnLst>
                                </p:cTn>
                              </p:par>
                              <p:par>
                                <p:cTn id="233" presetID="22" presetClass="entr" presetSubtype="1" fill="hold" grpId="0" nodeType="withEffect">
                                  <p:stCondLst>
                                    <p:cond delay="0"/>
                                  </p:stCondLst>
                                  <p:childTnLst>
                                    <p:set>
                                      <p:cBhvr>
                                        <p:cTn id="234" dur="1" fill="hold">
                                          <p:stCondLst>
                                            <p:cond delay="0"/>
                                          </p:stCondLst>
                                        </p:cTn>
                                        <p:tgtEl>
                                          <p:spTgt spid="107"/>
                                        </p:tgtEl>
                                        <p:attrNameLst>
                                          <p:attrName>style.visibility</p:attrName>
                                        </p:attrNameLst>
                                      </p:cBhvr>
                                      <p:to>
                                        <p:strVal val="visible"/>
                                      </p:to>
                                    </p:set>
                                    <p:animEffect transition="in" filter="wipe(up)">
                                      <p:cBhvr>
                                        <p:cTn id="235" dur="3000"/>
                                        <p:tgtEl>
                                          <p:spTgt spid="107"/>
                                        </p:tgtEl>
                                      </p:cBhvr>
                                    </p:animEffect>
                                  </p:childTnLst>
                                </p:cTn>
                              </p:par>
                              <p:par>
                                <p:cTn id="236" presetID="22" presetClass="entr" presetSubtype="1" fill="hold" grpId="0" nodeType="withEffect">
                                  <p:stCondLst>
                                    <p:cond delay="0"/>
                                  </p:stCondLst>
                                  <p:childTnLst>
                                    <p:set>
                                      <p:cBhvr>
                                        <p:cTn id="237" dur="1" fill="hold">
                                          <p:stCondLst>
                                            <p:cond delay="0"/>
                                          </p:stCondLst>
                                        </p:cTn>
                                        <p:tgtEl>
                                          <p:spTgt spid="111"/>
                                        </p:tgtEl>
                                        <p:attrNameLst>
                                          <p:attrName>style.visibility</p:attrName>
                                        </p:attrNameLst>
                                      </p:cBhvr>
                                      <p:to>
                                        <p:strVal val="visible"/>
                                      </p:to>
                                    </p:set>
                                    <p:animEffect transition="in" filter="wipe(up)">
                                      <p:cBhvr>
                                        <p:cTn id="238" dur="3000"/>
                                        <p:tgtEl>
                                          <p:spTgt spid="111"/>
                                        </p:tgtEl>
                                      </p:cBhvr>
                                    </p:animEffect>
                                  </p:childTnLst>
                                </p:cTn>
                              </p:par>
                              <p:par>
                                <p:cTn id="239" presetID="22" presetClass="entr" presetSubtype="1" fill="hold" grpId="0" nodeType="withEffect">
                                  <p:stCondLst>
                                    <p:cond delay="0"/>
                                  </p:stCondLst>
                                  <p:childTnLst>
                                    <p:set>
                                      <p:cBhvr>
                                        <p:cTn id="240" dur="1" fill="hold">
                                          <p:stCondLst>
                                            <p:cond delay="0"/>
                                          </p:stCondLst>
                                        </p:cTn>
                                        <p:tgtEl>
                                          <p:spTgt spid="115"/>
                                        </p:tgtEl>
                                        <p:attrNameLst>
                                          <p:attrName>style.visibility</p:attrName>
                                        </p:attrNameLst>
                                      </p:cBhvr>
                                      <p:to>
                                        <p:strVal val="visible"/>
                                      </p:to>
                                    </p:set>
                                    <p:animEffect transition="in" filter="wipe(up)">
                                      <p:cBhvr>
                                        <p:cTn id="241" dur="3000"/>
                                        <p:tgtEl>
                                          <p:spTgt spid="115"/>
                                        </p:tgtEl>
                                      </p:cBhvr>
                                    </p:animEffect>
                                  </p:childTnLst>
                                </p:cTn>
                              </p:par>
                              <p:par>
                                <p:cTn id="242" presetID="22" presetClass="entr" presetSubtype="1" fill="hold" grpId="0" nodeType="withEffect">
                                  <p:stCondLst>
                                    <p:cond delay="0"/>
                                  </p:stCondLst>
                                  <p:childTnLst>
                                    <p:set>
                                      <p:cBhvr>
                                        <p:cTn id="243" dur="1" fill="hold">
                                          <p:stCondLst>
                                            <p:cond delay="0"/>
                                          </p:stCondLst>
                                        </p:cTn>
                                        <p:tgtEl>
                                          <p:spTgt spid="119"/>
                                        </p:tgtEl>
                                        <p:attrNameLst>
                                          <p:attrName>style.visibility</p:attrName>
                                        </p:attrNameLst>
                                      </p:cBhvr>
                                      <p:to>
                                        <p:strVal val="visible"/>
                                      </p:to>
                                    </p:set>
                                    <p:animEffect transition="in" filter="wipe(up)">
                                      <p:cBhvr>
                                        <p:cTn id="244" dur="3000"/>
                                        <p:tgtEl>
                                          <p:spTgt spid="119"/>
                                        </p:tgtEl>
                                      </p:cBhvr>
                                    </p:animEffect>
                                  </p:childTnLst>
                                </p:cTn>
                              </p:par>
                              <p:par>
                                <p:cTn id="245" presetID="22" presetClass="entr" presetSubtype="1" fill="hold" grpId="0" nodeType="withEffect">
                                  <p:stCondLst>
                                    <p:cond delay="0"/>
                                  </p:stCondLst>
                                  <p:childTnLst>
                                    <p:set>
                                      <p:cBhvr>
                                        <p:cTn id="246" dur="1" fill="hold">
                                          <p:stCondLst>
                                            <p:cond delay="0"/>
                                          </p:stCondLst>
                                        </p:cTn>
                                        <p:tgtEl>
                                          <p:spTgt spid="123"/>
                                        </p:tgtEl>
                                        <p:attrNameLst>
                                          <p:attrName>style.visibility</p:attrName>
                                        </p:attrNameLst>
                                      </p:cBhvr>
                                      <p:to>
                                        <p:strVal val="visible"/>
                                      </p:to>
                                    </p:set>
                                    <p:animEffect transition="in" filter="wipe(up)">
                                      <p:cBhvr>
                                        <p:cTn id="247" dur="3000"/>
                                        <p:tgtEl>
                                          <p:spTgt spid="123"/>
                                        </p:tgtEl>
                                      </p:cBhvr>
                                    </p:animEffect>
                                  </p:childTnLst>
                                </p:cTn>
                              </p:par>
                              <p:par>
                                <p:cTn id="248" presetID="22" presetClass="entr" presetSubtype="1" fill="hold" grpId="0" nodeType="withEffect">
                                  <p:stCondLst>
                                    <p:cond delay="0"/>
                                  </p:stCondLst>
                                  <p:childTnLst>
                                    <p:set>
                                      <p:cBhvr>
                                        <p:cTn id="249" dur="1" fill="hold">
                                          <p:stCondLst>
                                            <p:cond delay="0"/>
                                          </p:stCondLst>
                                        </p:cTn>
                                        <p:tgtEl>
                                          <p:spTgt spid="127"/>
                                        </p:tgtEl>
                                        <p:attrNameLst>
                                          <p:attrName>style.visibility</p:attrName>
                                        </p:attrNameLst>
                                      </p:cBhvr>
                                      <p:to>
                                        <p:strVal val="visible"/>
                                      </p:to>
                                    </p:set>
                                    <p:animEffect transition="in" filter="wipe(up)">
                                      <p:cBhvr>
                                        <p:cTn id="250" dur="3000"/>
                                        <p:tgtEl>
                                          <p:spTgt spid="127"/>
                                        </p:tgtEl>
                                      </p:cBhvr>
                                    </p:animEffect>
                                  </p:childTnLst>
                                </p:cTn>
                              </p:par>
                              <p:par>
                                <p:cTn id="251" presetID="22" presetClass="entr" presetSubtype="1" fill="hold" grpId="0" nodeType="withEffect">
                                  <p:stCondLst>
                                    <p:cond delay="0"/>
                                  </p:stCondLst>
                                  <p:childTnLst>
                                    <p:set>
                                      <p:cBhvr>
                                        <p:cTn id="252" dur="1" fill="hold">
                                          <p:stCondLst>
                                            <p:cond delay="0"/>
                                          </p:stCondLst>
                                        </p:cTn>
                                        <p:tgtEl>
                                          <p:spTgt spid="131"/>
                                        </p:tgtEl>
                                        <p:attrNameLst>
                                          <p:attrName>style.visibility</p:attrName>
                                        </p:attrNameLst>
                                      </p:cBhvr>
                                      <p:to>
                                        <p:strVal val="visible"/>
                                      </p:to>
                                    </p:set>
                                    <p:animEffect transition="in" filter="wipe(up)">
                                      <p:cBhvr>
                                        <p:cTn id="253" dur="3000"/>
                                        <p:tgtEl>
                                          <p:spTgt spid="131"/>
                                        </p:tgtEl>
                                      </p:cBhvr>
                                    </p:animEffect>
                                  </p:childTnLst>
                                </p:cTn>
                              </p:par>
                              <p:par>
                                <p:cTn id="254" presetID="22" presetClass="entr" presetSubtype="1" fill="hold" grpId="0" nodeType="withEffect">
                                  <p:stCondLst>
                                    <p:cond delay="0"/>
                                  </p:stCondLst>
                                  <p:childTnLst>
                                    <p:set>
                                      <p:cBhvr>
                                        <p:cTn id="255" dur="1" fill="hold">
                                          <p:stCondLst>
                                            <p:cond delay="0"/>
                                          </p:stCondLst>
                                        </p:cTn>
                                        <p:tgtEl>
                                          <p:spTgt spid="135"/>
                                        </p:tgtEl>
                                        <p:attrNameLst>
                                          <p:attrName>style.visibility</p:attrName>
                                        </p:attrNameLst>
                                      </p:cBhvr>
                                      <p:to>
                                        <p:strVal val="visible"/>
                                      </p:to>
                                    </p:set>
                                    <p:animEffect transition="in" filter="wipe(up)">
                                      <p:cBhvr>
                                        <p:cTn id="256" dur="3000"/>
                                        <p:tgtEl>
                                          <p:spTgt spid="135"/>
                                        </p:tgtEl>
                                      </p:cBhvr>
                                    </p:animEffect>
                                  </p:childTnLst>
                                </p:cTn>
                              </p:par>
                              <p:par>
                                <p:cTn id="257" presetID="22" presetClass="entr" presetSubtype="1" fill="hold" grpId="0" nodeType="withEffect">
                                  <p:stCondLst>
                                    <p:cond delay="0"/>
                                  </p:stCondLst>
                                  <p:childTnLst>
                                    <p:set>
                                      <p:cBhvr>
                                        <p:cTn id="258" dur="1" fill="hold">
                                          <p:stCondLst>
                                            <p:cond delay="0"/>
                                          </p:stCondLst>
                                        </p:cTn>
                                        <p:tgtEl>
                                          <p:spTgt spid="139"/>
                                        </p:tgtEl>
                                        <p:attrNameLst>
                                          <p:attrName>style.visibility</p:attrName>
                                        </p:attrNameLst>
                                      </p:cBhvr>
                                      <p:to>
                                        <p:strVal val="visible"/>
                                      </p:to>
                                    </p:set>
                                    <p:animEffect transition="in" filter="wipe(up)">
                                      <p:cBhvr>
                                        <p:cTn id="259" dur="3000"/>
                                        <p:tgtEl>
                                          <p:spTgt spid="139"/>
                                        </p:tgtEl>
                                      </p:cBhvr>
                                    </p:animEffect>
                                  </p:childTnLst>
                                </p:cTn>
                              </p:par>
                              <p:par>
                                <p:cTn id="260" presetID="22" presetClass="entr" presetSubtype="1" fill="hold" grpId="0" nodeType="withEffect">
                                  <p:stCondLst>
                                    <p:cond delay="0"/>
                                  </p:stCondLst>
                                  <p:childTnLst>
                                    <p:set>
                                      <p:cBhvr>
                                        <p:cTn id="261" dur="1" fill="hold">
                                          <p:stCondLst>
                                            <p:cond delay="0"/>
                                          </p:stCondLst>
                                        </p:cTn>
                                        <p:tgtEl>
                                          <p:spTgt spid="143"/>
                                        </p:tgtEl>
                                        <p:attrNameLst>
                                          <p:attrName>style.visibility</p:attrName>
                                        </p:attrNameLst>
                                      </p:cBhvr>
                                      <p:to>
                                        <p:strVal val="visible"/>
                                      </p:to>
                                    </p:set>
                                    <p:animEffect transition="in" filter="wipe(up)">
                                      <p:cBhvr>
                                        <p:cTn id="262" dur="3000"/>
                                        <p:tgtEl>
                                          <p:spTgt spid="143"/>
                                        </p:tgtEl>
                                      </p:cBhvr>
                                    </p:animEffect>
                                  </p:childTnLst>
                                </p:cTn>
                              </p:par>
                              <p:par>
                                <p:cTn id="263" presetID="22" presetClass="entr" presetSubtype="1" fill="hold" grpId="0" nodeType="withEffect">
                                  <p:stCondLst>
                                    <p:cond delay="0"/>
                                  </p:stCondLst>
                                  <p:childTnLst>
                                    <p:set>
                                      <p:cBhvr>
                                        <p:cTn id="264" dur="1" fill="hold">
                                          <p:stCondLst>
                                            <p:cond delay="0"/>
                                          </p:stCondLst>
                                        </p:cTn>
                                        <p:tgtEl>
                                          <p:spTgt spid="147"/>
                                        </p:tgtEl>
                                        <p:attrNameLst>
                                          <p:attrName>style.visibility</p:attrName>
                                        </p:attrNameLst>
                                      </p:cBhvr>
                                      <p:to>
                                        <p:strVal val="visible"/>
                                      </p:to>
                                    </p:set>
                                    <p:animEffect transition="in" filter="wipe(up)">
                                      <p:cBhvr>
                                        <p:cTn id="265" dur="3000"/>
                                        <p:tgtEl>
                                          <p:spTgt spid="147"/>
                                        </p:tgtEl>
                                      </p:cBhvr>
                                    </p:animEffect>
                                  </p:childTnLst>
                                </p:cTn>
                              </p:par>
                              <p:par>
                                <p:cTn id="266" presetID="22" presetClass="entr" presetSubtype="1" fill="hold" grpId="0" nodeType="withEffect">
                                  <p:stCondLst>
                                    <p:cond delay="0"/>
                                  </p:stCondLst>
                                  <p:childTnLst>
                                    <p:set>
                                      <p:cBhvr>
                                        <p:cTn id="267" dur="1" fill="hold">
                                          <p:stCondLst>
                                            <p:cond delay="0"/>
                                          </p:stCondLst>
                                        </p:cTn>
                                        <p:tgtEl>
                                          <p:spTgt spid="151"/>
                                        </p:tgtEl>
                                        <p:attrNameLst>
                                          <p:attrName>style.visibility</p:attrName>
                                        </p:attrNameLst>
                                      </p:cBhvr>
                                      <p:to>
                                        <p:strVal val="visible"/>
                                      </p:to>
                                    </p:set>
                                    <p:animEffect transition="in" filter="wipe(up)">
                                      <p:cBhvr>
                                        <p:cTn id="268" dur="3000"/>
                                        <p:tgtEl>
                                          <p:spTgt spid="151"/>
                                        </p:tgtEl>
                                      </p:cBhvr>
                                    </p:animEffect>
                                  </p:childTnLst>
                                </p:cTn>
                              </p:par>
                              <p:par>
                                <p:cTn id="269" presetID="22" presetClass="entr" presetSubtype="1" fill="hold" grpId="0" nodeType="withEffect">
                                  <p:stCondLst>
                                    <p:cond delay="0"/>
                                  </p:stCondLst>
                                  <p:childTnLst>
                                    <p:set>
                                      <p:cBhvr>
                                        <p:cTn id="270" dur="1" fill="hold">
                                          <p:stCondLst>
                                            <p:cond delay="0"/>
                                          </p:stCondLst>
                                        </p:cTn>
                                        <p:tgtEl>
                                          <p:spTgt spid="155"/>
                                        </p:tgtEl>
                                        <p:attrNameLst>
                                          <p:attrName>style.visibility</p:attrName>
                                        </p:attrNameLst>
                                      </p:cBhvr>
                                      <p:to>
                                        <p:strVal val="visible"/>
                                      </p:to>
                                    </p:set>
                                    <p:animEffect transition="in" filter="wipe(up)">
                                      <p:cBhvr>
                                        <p:cTn id="271" dur="3000"/>
                                        <p:tgtEl>
                                          <p:spTgt spid="155"/>
                                        </p:tgtEl>
                                      </p:cBhvr>
                                    </p:animEffect>
                                  </p:childTnLst>
                                </p:cTn>
                              </p:par>
                              <p:par>
                                <p:cTn id="272" presetID="22" presetClass="entr" presetSubtype="1" fill="hold" grpId="0" nodeType="withEffect">
                                  <p:stCondLst>
                                    <p:cond delay="0"/>
                                  </p:stCondLst>
                                  <p:childTnLst>
                                    <p:set>
                                      <p:cBhvr>
                                        <p:cTn id="273" dur="1" fill="hold">
                                          <p:stCondLst>
                                            <p:cond delay="0"/>
                                          </p:stCondLst>
                                        </p:cTn>
                                        <p:tgtEl>
                                          <p:spTgt spid="159"/>
                                        </p:tgtEl>
                                        <p:attrNameLst>
                                          <p:attrName>style.visibility</p:attrName>
                                        </p:attrNameLst>
                                      </p:cBhvr>
                                      <p:to>
                                        <p:strVal val="visible"/>
                                      </p:to>
                                    </p:set>
                                    <p:animEffect transition="in" filter="wipe(up)">
                                      <p:cBhvr>
                                        <p:cTn id="274" dur="3000"/>
                                        <p:tgtEl>
                                          <p:spTgt spid="159"/>
                                        </p:tgtEl>
                                      </p:cBhvr>
                                    </p:animEffect>
                                  </p:childTnLst>
                                </p:cTn>
                              </p:par>
                              <p:par>
                                <p:cTn id="275" presetID="22" presetClass="entr" presetSubtype="1" fill="hold" grpId="0" nodeType="withEffect">
                                  <p:stCondLst>
                                    <p:cond delay="0"/>
                                  </p:stCondLst>
                                  <p:childTnLst>
                                    <p:set>
                                      <p:cBhvr>
                                        <p:cTn id="276" dur="1" fill="hold">
                                          <p:stCondLst>
                                            <p:cond delay="0"/>
                                          </p:stCondLst>
                                        </p:cTn>
                                        <p:tgtEl>
                                          <p:spTgt spid="163"/>
                                        </p:tgtEl>
                                        <p:attrNameLst>
                                          <p:attrName>style.visibility</p:attrName>
                                        </p:attrNameLst>
                                      </p:cBhvr>
                                      <p:to>
                                        <p:strVal val="visible"/>
                                      </p:to>
                                    </p:set>
                                    <p:animEffect transition="in" filter="wipe(up)">
                                      <p:cBhvr>
                                        <p:cTn id="277" dur="3000"/>
                                        <p:tgtEl>
                                          <p:spTgt spid="163"/>
                                        </p:tgtEl>
                                      </p:cBhvr>
                                    </p:animEffect>
                                  </p:childTnLst>
                                </p:cTn>
                              </p:par>
                              <p:par>
                                <p:cTn id="278" presetID="22" presetClass="entr" presetSubtype="1" fill="hold" grpId="0" nodeType="withEffect">
                                  <p:stCondLst>
                                    <p:cond delay="0"/>
                                  </p:stCondLst>
                                  <p:childTnLst>
                                    <p:set>
                                      <p:cBhvr>
                                        <p:cTn id="279" dur="1" fill="hold">
                                          <p:stCondLst>
                                            <p:cond delay="0"/>
                                          </p:stCondLst>
                                        </p:cTn>
                                        <p:tgtEl>
                                          <p:spTgt spid="167"/>
                                        </p:tgtEl>
                                        <p:attrNameLst>
                                          <p:attrName>style.visibility</p:attrName>
                                        </p:attrNameLst>
                                      </p:cBhvr>
                                      <p:to>
                                        <p:strVal val="visible"/>
                                      </p:to>
                                    </p:set>
                                    <p:animEffect transition="in" filter="wipe(up)">
                                      <p:cBhvr>
                                        <p:cTn id="280" dur="3000"/>
                                        <p:tgtEl>
                                          <p:spTgt spid="167"/>
                                        </p:tgtEl>
                                      </p:cBhvr>
                                    </p:animEffect>
                                  </p:childTnLst>
                                </p:cTn>
                              </p:par>
                              <p:par>
                                <p:cTn id="281" presetID="22" presetClass="entr" presetSubtype="1" fill="hold" grpId="0" nodeType="withEffect">
                                  <p:stCondLst>
                                    <p:cond delay="0"/>
                                  </p:stCondLst>
                                  <p:childTnLst>
                                    <p:set>
                                      <p:cBhvr>
                                        <p:cTn id="282" dur="1" fill="hold">
                                          <p:stCondLst>
                                            <p:cond delay="0"/>
                                          </p:stCondLst>
                                        </p:cTn>
                                        <p:tgtEl>
                                          <p:spTgt spid="173"/>
                                        </p:tgtEl>
                                        <p:attrNameLst>
                                          <p:attrName>style.visibility</p:attrName>
                                        </p:attrNameLst>
                                      </p:cBhvr>
                                      <p:to>
                                        <p:strVal val="visible"/>
                                      </p:to>
                                    </p:set>
                                    <p:animEffect transition="in" filter="wipe(up)">
                                      <p:cBhvr>
                                        <p:cTn id="283" dur="3000"/>
                                        <p:tgtEl>
                                          <p:spTgt spid="173"/>
                                        </p:tgtEl>
                                      </p:cBhvr>
                                    </p:animEffect>
                                  </p:childTnLst>
                                </p:cTn>
                              </p:par>
                              <p:par>
                                <p:cTn id="284" presetID="22" presetClass="entr" presetSubtype="1" fill="hold" grpId="0" nodeType="withEffect">
                                  <p:stCondLst>
                                    <p:cond delay="0"/>
                                  </p:stCondLst>
                                  <p:childTnLst>
                                    <p:set>
                                      <p:cBhvr>
                                        <p:cTn id="285" dur="1" fill="hold">
                                          <p:stCondLst>
                                            <p:cond delay="0"/>
                                          </p:stCondLst>
                                        </p:cTn>
                                        <p:tgtEl>
                                          <p:spTgt spid="177"/>
                                        </p:tgtEl>
                                        <p:attrNameLst>
                                          <p:attrName>style.visibility</p:attrName>
                                        </p:attrNameLst>
                                      </p:cBhvr>
                                      <p:to>
                                        <p:strVal val="visible"/>
                                      </p:to>
                                    </p:set>
                                    <p:animEffect transition="in" filter="wipe(up)">
                                      <p:cBhvr>
                                        <p:cTn id="286" dur="3000"/>
                                        <p:tgtEl>
                                          <p:spTgt spid="177"/>
                                        </p:tgtEl>
                                      </p:cBhvr>
                                    </p:animEffect>
                                  </p:childTnLst>
                                </p:cTn>
                              </p:par>
                              <p:par>
                                <p:cTn id="287" presetID="22" presetClass="entr" presetSubtype="1" fill="hold" grpId="0" nodeType="withEffect">
                                  <p:stCondLst>
                                    <p:cond delay="0"/>
                                  </p:stCondLst>
                                  <p:childTnLst>
                                    <p:set>
                                      <p:cBhvr>
                                        <p:cTn id="288" dur="1" fill="hold">
                                          <p:stCondLst>
                                            <p:cond delay="0"/>
                                          </p:stCondLst>
                                        </p:cTn>
                                        <p:tgtEl>
                                          <p:spTgt spid="181"/>
                                        </p:tgtEl>
                                        <p:attrNameLst>
                                          <p:attrName>style.visibility</p:attrName>
                                        </p:attrNameLst>
                                      </p:cBhvr>
                                      <p:to>
                                        <p:strVal val="visible"/>
                                      </p:to>
                                    </p:set>
                                    <p:animEffect transition="in" filter="wipe(up)">
                                      <p:cBhvr>
                                        <p:cTn id="289" dur="3000"/>
                                        <p:tgtEl>
                                          <p:spTgt spid="181"/>
                                        </p:tgtEl>
                                      </p:cBhvr>
                                    </p:animEffect>
                                  </p:childTnLst>
                                </p:cTn>
                              </p:par>
                              <p:par>
                                <p:cTn id="290" presetID="22" presetClass="entr" presetSubtype="1" fill="hold" grpId="0" nodeType="withEffect">
                                  <p:stCondLst>
                                    <p:cond delay="0"/>
                                  </p:stCondLst>
                                  <p:childTnLst>
                                    <p:set>
                                      <p:cBhvr>
                                        <p:cTn id="291" dur="1" fill="hold">
                                          <p:stCondLst>
                                            <p:cond delay="0"/>
                                          </p:stCondLst>
                                        </p:cTn>
                                        <p:tgtEl>
                                          <p:spTgt spid="185"/>
                                        </p:tgtEl>
                                        <p:attrNameLst>
                                          <p:attrName>style.visibility</p:attrName>
                                        </p:attrNameLst>
                                      </p:cBhvr>
                                      <p:to>
                                        <p:strVal val="visible"/>
                                      </p:to>
                                    </p:set>
                                    <p:animEffect transition="in" filter="wipe(up)">
                                      <p:cBhvr>
                                        <p:cTn id="292" dur="3000"/>
                                        <p:tgtEl>
                                          <p:spTgt spid="185"/>
                                        </p:tgtEl>
                                      </p:cBhvr>
                                    </p:animEffect>
                                  </p:childTnLst>
                                </p:cTn>
                              </p:par>
                              <p:par>
                                <p:cTn id="293" presetID="22" presetClass="entr" presetSubtype="1" fill="hold" grpId="0" nodeType="withEffect">
                                  <p:stCondLst>
                                    <p:cond delay="0"/>
                                  </p:stCondLst>
                                  <p:childTnLst>
                                    <p:set>
                                      <p:cBhvr>
                                        <p:cTn id="294" dur="1" fill="hold">
                                          <p:stCondLst>
                                            <p:cond delay="0"/>
                                          </p:stCondLst>
                                        </p:cTn>
                                        <p:tgtEl>
                                          <p:spTgt spid="189"/>
                                        </p:tgtEl>
                                        <p:attrNameLst>
                                          <p:attrName>style.visibility</p:attrName>
                                        </p:attrNameLst>
                                      </p:cBhvr>
                                      <p:to>
                                        <p:strVal val="visible"/>
                                      </p:to>
                                    </p:set>
                                    <p:animEffect transition="in" filter="wipe(up)">
                                      <p:cBhvr>
                                        <p:cTn id="295" dur="3000"/>
                                        <p:tgtEl>
                                          <p:spTgt spid="189"/>
                                        </p:tgtEl>
                                      </p:cBhvr>
                                    </p:animEffect>
                                  </p:childTnLst>
                                </p:cTn>
                              </p:par>
                              <p:par>
                                <p:cTn id="296" presetID="22" presetClass="entr" presetSubtype="1" fill="hold" grpId="0" nodeType="withEffect">
                                  <p:stCondLst>
                                    <p:cond delay="0"/>
                                  </p:stCondLst>
                                  <p:childTnLst>
                                    <p:set>
                                      <p:cBhvr>
                                        <p:cTn id="297" dur="1" fill="hold">
                                          <p:stCondLst>
                                            <p:cond delay="0"/>
                                          </p:stCondLst>
                                        </p:cTn>
                                        <p:tgtEl>
                                          <p:spTgt spid="193"/>
                                        </p:tgtEl>
                                        <p:attrNameLst>
                                          <p:attrName>style.visibility</p:attrName>
                                        </p:attrNameLst>
                                      </p:cBhvr>
                                      <p:to>
                                        <p:strVal val="visible"/>
                                      </p:to>
                                    </p:set>
                                    <p:animEffect transition="in" filter="wipe(up)">
                                      <p:cBhvr>
                                        <p:cTn id="298" dur="3000"/>
                                        <p:tgtEl>
                                          <p:spTgt spid="193"/>
                                        </p:tgtEl>
                                      </p:cBhvr>
                                    </p:animEffect>
                                  </p:childTnLst>
                                </p:cTn>
                              </p:par>
                              <p:par>
                                <p:cTn id="299" presetID="22" presetClass="entr" presetSubtype="1" fill="hold" grpId="0" nodeType="withEffect">
                                  <p:stCondLst>
                                    <p:cond delay="0"/>
                                  </p:stCondLst>
                                  <p:childTnLst>
                                    <p:set>
                                      <p:cBhvr>
                                        <p:cTn id="300" dur="1" fill="hold">
                                          <p:stCondLst>
                                            <p:cond delay="0"/>
                                          </p:stCondLst>
                                        </p:cTn>
                                        <p:tgtEl>
                                          <p:spTgt spid="197"/>
                                        </p:tgtEl>
                                        <p:attrNameLst>
                                          <p:attrName>style.visibility</p:attrName>
                                        </p:attrNameLst>
                                      </p:cBhvr>
                                      <p:to>
                                        <p:strVal val="visible"/>
                                      </p:to>
                                    </p:set>
                                    <p:animEffect transition="in" filter="wipe(up)">
                                      <p:cBhvr>
                                        <p:cTn id="301" dur="3000"/>
                                        <p:tgtEl>
                                          <p:spTgt spid="197"/>
                                        </p:tgtEl>
                                      </p:cBhvr>
                                    </p:animEffect>
                                  </p:childTnLst>
                                </p:cTn>
                              </p:par>
                              <p:par>
                                <p:cTn id="302" presetID="22" presetClass="entr" presetSubtype="1" fill="hold" grpId="0" nodeType="withEffect">
                                  <p:stCondLst>
                                    <p:cond delay="0"/>
                                  </p:stCondLst>
                                  <p:childTnLst>
                                    <p:set>
                                      <p:cBhvr>
                                        <p:cTn id="303" dur="1" fill="hold">
                                          <p:stCondLst>
                                            <p:cond delay="0"/>
                                          </p:stCondLst>
                                        </p:cTn>
                                        <p:tgtEl>
                                          <p:spTgt spid="201"/>
                                        </p:tgtEl>
                                        <p:attrNameLst>
                                          <p:attrName>style.visibility</p:attrName>
                                        </p:attrNameLst>
                                      </p:cBhvr>
                                      <p:to>
                                        <p:strVal val="visible"/>
                                      </p:to>
                                    </p:set>
                                    <p:animEffect transition="in" filter="wipe(up)">
                                      <p:cBhvr>
                                        <p:cTn id="304" dur="3000"/>
                                        <p:tgtEl>
                                          <p:spTgt spid="201"/>
                                        </p:tgtEl>
                                      </p:cBhvr>
                                    </p:animEffect>
                                  </p:childTnLst>
                                </p:cTn>
                              </p:par>
                              <p:par>
                                <p:cTn id="305" presetID="22" presetClass="entr" presetSubtype="1" fill="hold" grpId="0" nodeType="withEffect">
                                  <p:stCondLst>
                                    <p:cond delay="0"/>
                                  </p:stCondLst>
                                  <p:childTnLst>
                                    <p:set>
                                      <p:cBhvr>
                                        <p:cTn id="306" dur="1" fill="hold">
                                          <p:stCondLst>
                                            <p:cond delay="0"/>
                                          </p:stCondLst>
                                        </p:cTn>
                                        <p:tgtEl>
                                          <p:spTgt spid="209"/>
                                        </p:tgtEl>
                                        <p:attrNameLst>
                                          <p:attrName>style.visibility</p:attrName>
                                        </p:attrNameLst>
                                      </p:cBhvr>
                                      <p:to>
                                        <p:strVal val="visible"/>
                                      </p:to>
                                    </p:set>
                                    <p:animEffect transition="in" filter="wipe(up)">
                                      <p:cBhvr>
                                        <p:cTn id="307" dur="3000"/>
                                        <p:tgtEl>
                                          <p:spTgt spid="209"/>
                                        </p:tgtEl>
                                      </p:cBhvr>
                                    </p:animEffect>
                                  </p:childTnLst>
                                </p:cTn>
                              </p:par>
                              <p:par>
                                <p:cTn id="308" presetID="22" presetClass="entr" presetSubtype="1" fill="hold" grpId="0" nodeType="withEffect">
                                  <p:stCondLst>
                                    <p:cond delay="0"/>
                                  </p:stCondLst>
                                  <p:childTnLst>
                                    <p:set>
                                      <p:cBhvr>
                                        <p:cTn id="309" dur="1" fill="hold">
                                          <p:stCondLst>
                                            <p:cond delay="0"/>
                                          </p:stCondLst>
                                        </p:cTn>
                                        <p:tgtEl>
                                          <p:spTgt spid="213"/>
                                        </p:tgtEl>
                                        <p:attrNameLst>
                                          <p:attrName>style.visibility</p:attrName>
                                        </p:attrNameLst>
                                      </p:cBhvr>
                                      <p:to>
                                        <p:strVal val="visible"/>
                                      </p:to>
                                    </p:set>
                                    <p:animEffect transition="in" filter="wipe(up)">
                                      <p:cBhvr>
                                        <p:cTn id="310" dur="3000"/>
                                        <p:tgtEl>
                                          <p:spTgt spid="213"/>
                                        </p:tgtEl>
                                      </p:cBhvr>
                                    </p:animEffect>
                                  </p:childTnLst>
                                </p:cTn>
                              </p:par>
                            </p:childTnLst>
                          </p:cTn>
                        </p:par>
                        <p:par>
                          <p:cTn id="311" fill="hold">
                            <p:stCondLst>
                              <p:cond delay="3000"/>
                            </p:stCondLst>
                            <p:childTnLst>
                              <p:par>
                                <p:cTn id="312" presetID="1" presetClass="entr" presetSubtype="0" fill="hold" nodeType="afterEffect">
                                  <p:stCondLst>
                                    <p:cond delay="0"/>
                                  </p:stCondLst>
                                  <p:childTnLst>
                                    <p:set>
                                      <p:cBhvr>
                                        <p:cTn id="313" dur="1" fill="hold">
                                          <p:stCondLst>
                                            <p:cond delay="0"/>
                                          </p:stCondLst>
                                        </p:cTn>
                                        <p:tgtEl>
                                          <p:spTgt spid="2"/>
                                        </p:tgtEl>
                                        <p:attrNameLst>
                                          <p:attrName>style.visibility</p:attrName>
                                        </p:attrNameLst>
                                      </p:cBhvr>
                                      <p:to>
                                        <p:strVal val="visible"/>
                                      </p:to>
                                    </p:set>
                                  </p:childTnLst>
                                </p:cTn>
                              </p:par>
                            </p:childTnLst>
                          </p:cTn>
                        </p:par>
                      </p:childTnLst>
                    </p:cTn>
                  </p:par>
                  <p:par>
                    <p:cTn id="314" fill="hold">
                      <p:stCondLst>
                        <p:cond delay="indefinite"/>
                      </p:stCondLst>
                      <p:childTnLst>
                        <p:par>
                          <p:cTn id="315" fill="hold">
                            <p:stCondLst>
                              <p:cond delay="0"/>
                            </p:stCondLst>
                            <p:childTnLst>
                              <p:par>
                                <p:cTn id="316" presetID="1" presetClass="entr" presetSubtype="0" fill="hold" grpId="0" nodeType="clickEffect">
                                  <p:stCondLst>
                                    <p:cond delay="0"/>
                                  </p:stCondLst>
                                  <p:childTnLst>
                                    <p:set>
                                      <p:cBhvr>
                                        <p:cTn id="317" dur="1" fill="hold">
                                          <p:stCondLst>
                                            <p:cond delay="0"/>
                                          </p:stCondLst>
                                        </p:cTn>
                                        <p:tgtEl>
                                          <p:spTgt spid="204"/>
                                        </p:tgtEl>
                                        <p:attrNameLst>
                                          <p:attrName>style.visibility</p:attrName>
                                        </p:attrNameLst>
                                      </p:cBhvr>
                                      <p:to>
                                        <p:strVal val="visible"/>
                                      </p:to>
                                    </p:set>
                                  </p:childTnLst>
                                </p:cTn>
                              </p:par>
                              <p:par>
                                <p:cTn id="318" presetID="1" presetClass="entr" presetSubtype="0" fill="hold" nodeType="withEffect">
                                  <p:stCondLst>
                                    <p:cond delay="0"/>
                                  </p:stCondLst>
                                  <p:childTnLst>
                                    <p:set>
                                      <p:cBhvr>
                                        <p:cTn id="319" dur="1" fill="hold">
                                          <p:stCondLst>
                                            <p:cond delay="0"/>
                                          </p:stCondLst>
                                        </p:cTn>
                                        <p:tgtEl>
                                          <p:spTgt spid="205"/>
                                        </p:tgtEl>
                                        <p:attrNameLst>
                                          <p:attrName>style.visibility</p:attrName>
                                        </p:attrNameLst>
                                      </p:cBhvr>
                                      <p:to>
                                        <p:strVal val="visible"/>
                                      </p:to>
                                    </p:set>
                                  </p:childTnLst>
                                </p:cTn>
                              </p:par>
                            </p:childTnLst>
                          </p:cTn>
                        </p:par>
                      </p:childTnLst>
                    </p:cTn>
                  </p:par>
                  <p:par>
                    <p:cTn id="320" fill="hold">
                      <p:stCondLst>
                        <p:cond delay="indefinite"/>
                      </p:stCondLst>
                      <p:childTnLst>
                        <p:par>
                          <p:cTn id="321" fill="hold">
                            <p:stCondLst>
                              <p:cond delay="0"/>
                            </p:stCondLst>
                            <p:childTnLst>
                              <p:par>
                                <p:cTn id="322" presetID="1" presetClass="entr" presetSubtype="0" fill="hold" grpId="0" nodeType="clickEffect">
                                  <p:stCondLst>
                                    <p:cond delay="0"/>
                                  </p:stCondLst>
                                  <p:childTnLst>
                                    <p:set>
                                      <p:cBhvr>
                                        <p:cTn id="323" dur="1" fill="hold">
                                          <p:stCondLst>
                                            <p:cond delay="0"/>
                                          </p:stCondLst>
                                        </p:cTn>
                                        <p:tgtEl>
                                          <p:spTgt spid="207"/>
                                        </p:tgtEl>
                                        <p:attrNameLst>
                                          <p:attrName>style.visibility</p:attrName>
                                        </p:attrNameLst>
                                      </p:cBhvr>
                                      <p:to>
                                        <p:strVal val="visible"/>
                                      </p:to>
                                    </p:set>
                                  </p:childTnLst>
                                </p:cTn>
                              </p:par>
                              <p:par>
                                <p:cTn id="324" presetID="1" presetClass="entr" presetSubtype="0" fill="hold" nodeType="withEffect">
                                  <p:stCondLst>
                                    <p:cond delay="0"/>
                                  </p:stCondLst>
                                  <p:childTnLst>
                                    <p:set>
                                      <p:cBhvr>
                                        <p:cTn id="325" dur="1" fill="hold">
                                          <p:stCondLst>
                                            <p:cond delay="0"/>
                                          </p:stCondLst>
                                        </p:cTn>
                                        <p:tgtEl>
                                          <p:spTgt spid="208"/>
                                        </p:tgtEl>
                                        <p:attrNameLst>
                                          <p:attrName>style.visibility</p:attrName>
                                        </p:attrNameLst>
                                      </p:cBhvr>
                                      <p:to>
                                        <p:strVal val="visible"/>
                                      </p:to>
                                    </p:set>
                                  </p:childTnLst>
                                </p:cTn>
                              </p:par>
                            </p:childTnLst>
                          </p:cTn>
                        </p:par>
                      </p:childTnLst>
                    </p:cTn>
                  </p:par>
                  <p:par>
                    <p:cTn id="326" fill="hold">
                      <p:stCondLst>
                        <p:cond delay="indefinite"/>
                      </p:stCondLst>
                      <p:childTnLst>
                        <p:par>
                          <p:cTn id="327" fill="hold">
                            <p:stCondLst>
                              <p:cond delay="0"/>
                            </p:stCondLst>
                            <p:childTnLst>
                              <p:par>
                                <p:cTn id="328" presetID="1" presetClass="entr" presetSubtype="0" fill="hold" grpId="0" nodeType="clickEffect">
                                  <p:stCondLst>
                                    <p:cond delay="0"/>
                                  </p:stCondLst>
                                  <p:childTnLst>
                                    <p:set>
                                      <p:cBhvr>
                                        <p:cTn id="32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 grpId="0" build="p"/>
      <p:bldP spid="495" grpId="0" animBg="1"/>
      <p:bldP spid="542" grpId="0" animBg="1"/>
      <p:bldP spid="543" grpId="0" animBg="1"/>
      <p:bldP spid="544" grpId="0" animBg="1"/>
      <p:bldP spid="545" grpId="0" animBg="1"/>
      <p:bldP spid="546" grpId="0" animBg="1"/>
      <p:bldP spid="553" grpId="0" animBg="1"/>
      <p:bldP spid="554" grpId="0" animBg="1"/>
      <p:bldP spid="555" grpId="0" animBg="1"/>
      <p:bldP spid="556" grpId="0" animBg="1"/>
      <p:bldP spid="557" grpId="0" animBg="1"/>
      <p:bldP spid="560" grpId="0" animBg="1"/>
      <p:bldP spid="561" grpId="0" animBg="1"/>
      <p:bldP spid="562" grpId="0" animBg="1"/>
      <p:bldP spid="563" grpId="0" animBg="1"/>
      <p:bldP spid="204" grpId="0"/>
      <p:bldP spid="207" grpId="0"/>
      <p:bldP spid="6" grpId="0"/>
      <p:bldP spid="559" grpId="0" animBg="1"/>
      <p:bldP spid="350" grpId="0" animBg="1"/>
      <p:bldP spid="351" grpId="0" animBg="1"/>
      <p:bldP spid="352" grpId="0" animBg="1"/>
      <p:bldP spid="354" grpId="0" animBg="1"/>
      <p:bldP spid="355" grpId="0" animBg="1"/>
      <p:bldP spid="356" grpId="0" animBg="1"/>
      <p:bldP spid="358" grpId="0" animBg="1"/>
      <p:bldP spid="359" grpId="0" animBg="1"/>
      <p:bldP spid="360" grpId="0" animBg="1"/>
      <p:bldP spid="362" grpId="0" animBg="1"/>
      <p:bldP spid="363" grpId="0" animBg="1"/>
      <p:bldP spid="364" grpId="0" animBg="1"/>
      <p:bldP spid="366" grpId="0" animBg="1"/>
      <p:bldP spid="367" grpId="0" animBg="1"/>
      <p:bldP spid="368" grpId="0" animBg="1"/>
      <p:bldP spid="370" grpId="0" animBg="1"/>
      <p:bldP spid="371" grpId="0" animBg="1"/>
      <p:bldP spid="372" grpId="0" animBg="1"/>
      <p:bldP spid="374" grpId="0" animBg="1"/>
      <p:bldP spid="375" grpId="0" animBg="1"/>
      <p:bldP spid="376" grpId="0" animBg="1"/>
      <p:bldP spid="378" grpId="0" animBg="1"/>
      <p:bldP spid="379" grpId="0" animBg="1"/>
      <p:bldP spid="380" grpId="0" animBg="1"/>
      <p:bldP spid="382" grpId="0" animBg="1"/>
      <p:bldP spid="383" grpId="0" animBg="1"/>
      <p:bldP spid="384" grpId="0" animBg="1"/>
      <p:bldP spid="106" grpId="0" animBg="1"/>
      <p:bldP spid="107" grpId="0" animBg="1"/>
      <p:bldP spid="108" grpId="0" animBg="1"/>
      <p:bldP spid="110" grpId="0" animBg="1"/>
      <p:bldP spid="111" grpId="0" animBg="1"/>
      <p:bldP spid="112" grpId="0" animBg="1"/>
      <p:bldP spid="114" grpId="0" animBg="1"/>
      <p:bldP spid="115" grpId="0" animBg="1"/>
      <p:bldP spid="116" grpId="0" animBg="1"/>
      <p:bldP spid="118" grpId="0" animBg="1"/>
      <p:bldP spid="119" grpId="0" animBg="1"/>
      <p:bldP spid="120" grpId="0" animBg="1"/>
      <p:bldP spid="122" grpId="0" animBg="1"/>
      <p:bldP spid="123" grpId="0" animBg="1"/>
      <p:bldP spid="124" grpId="0" animBg="1"/>
      <p:bldP spid="126" grpId="0" animBg="1"/>
      <p:bldP spid="127" grpId="0" animBg="1"/>
      <p:bldP spid="128" grpId="0" animBg="1"/>
      <p:bldP spid="130" grpId="0" animBg="1"/>
      <p:bldP spid="131" grpId="0" animBg="1"/>
      <p:bldP spid="132" grpId="0" animBg="1"/>
      <p:bldP spid="134" grpId="0" animBg="1"/>
      <p:bldP spid="135" grpId="0" animBg="1"/>
      <p:bldP spid="136" grpId="0" animBg="1"/>
      <p:bldP spid="138" grpId="0" animBg="1"/>
      <p:bldP spid="139" grpId="0" animBg="1"/>
      <p:bldP spid="140" grpId="0" animBg="1"/>
      <p:bldP spid="142" grpId="0" animBg="1"/>
      <p:bldP spid="143" grpId="0" animBg="1"/>
      <p:bldP spid="144" grpId="0" animBg="1"/>
      <p:bldP spid="146" grpId="0" animBg="1"/>
      <p:bldP spid="147" grpId="0" animBg="1"/>
      <p:bldP spid="148" grpId="0" animBg="1"/>
      <p:bldP spid="150" grpId="0" animBg="1"/>
      <p:bldP spid="151" grpId="0" animBg="1"/>
      <p:bldP spid="152" grpId="0" animBg="1"/>
      <p:bldP spid="154" grpId="0" animBg="1"/>
      <p:bldP spid="155" grpId="0" animBg="1"/>
      <p:bldP spid="156" grpId="0" animBg="1"/>
      <p:bldP spid="158" grpId="0" animBg="1"/>
      <p:bldP spid="159" grpId="0" animBg="1"/>
      <p:bldP spid="160" grpId="0" animBg="1"/>
      <p:bldP spid="162" grpId="0" animBg="1"/>
      <p:bldP spid="163" grpId="0" animBg="1"/>
      <p:bldP spid="164" grpId="0" animBg="1"/>
      <p:bldP spid="166" grpId="0" animBg="1"/>
      <p:bldP spid="167" grpId="0" animBg="1"/>
      <p:bldP spid="168" grpId="0" animBg="1"/>
      <p:bldP spid="170" grpId="0" animBg="1"/>
      <p:bldP spid="173" grpId="0" animBg="1"/>
      <p:bldP spid="174" grpId="0" animBg="1"/>
      <p:bldP spid="176" grpId="0" animBg="1"/>
      <p:bldP spid="177" grpId="0" animBg="1"/>
      <p:bldP spid="178" grpId="0" animBg="1"/>
      <p:bldP spid="180" grpId="0" animBg="1"/>
      <p:bldP spid="181" grpId="0" animBg="1"/>
      <p:bldP spid="182" grpId="0" animBg="1"/>
      <p:bldP spid="184" grpId="0" animBg="1"/>
      <p:bldP spid="185" grpId="0" animBg="1"/>
      <p:bldP spid="186" grpId="0" animBg="1"/>
      <p:bldP spid="188" grpId="0" animBg="1"/>
      <p:bldP spid="189" grpId="0" animBg="1"/>
      <p:bldP spid="190" grpId="0" animBg="1"/>
      <p:bldP spid="192" grpId="0" animBg="1"/>
      <p:bldP spid="193" grpId="0" animBg="1"/>
      <p:bldP spid="194" grpId="0" animBg="1"/>
      <p:bldP spid="196" grpId="0" animBg="1"/>
      <p:bldP spid="197" grpId="0" animBg="1"/>
      <p:bldP spid="198" grpId="0" animBg="1"/>
      <p:bldP spid="200" grpId="0" animBg="1"/>
      <p:bldP spid="201" grpId="0" animBg="1"/>
      <p:bldP spid="202" grpId="0" animBg="1"/>
      <p:bldP spid="206" grpId="0" animBg="1"/>
      <p:bldP spid="209" grpId="0" animBg="1"/>
      <p:bldP spid="210" grpId="0" animBg="1"/>
      <p:bldP spid="212" grpId="0" animBg="1"/>
      <p:bldP spid="213" grpId="0" animBg="1"/>
      <p:bldP spid="2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64730" y="5840033"/>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64730" y="5347422"/>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64730" y="4851875"/>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73303" y="4407877"/>
            <a:ext cx="8094161" cy="3651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73992" y="2745179"/>
            <a:ext cx="8094161" cy="3243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71757" y="1852296"/>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70268" y="1340844"/>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64123" y="3143056"/>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65971" y="2370745"/>
            <a:ext cx="8102183" cy="3243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3548" y="831660"/>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smtClean="0"/>
              <a:t>The DRAM Latency PUF Outline</a:t>
            </a:r>
            <a:endParaRPr lang="en-US" b="1" dirty="0"/>
          </a:p>
        </p:txBody>
      </p:sp>
      <p:sp>
        <p:nvSpPr>
          <p:cNvPr id="29" name="Rectangle 28"/>
          <p:cNvSpPr/>
          <p:nvPr/>
        </p:nvSpPr>
        <p:spPr>
          <a:xfrm>
            <a:off x="873992" y="4009292"/>
            <a:ext cx="8094161" cy="3587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65971" y="3634154"/>
            <a:ext cx="8102183" cy="3360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318753"/>
          </a:xfrm>
        </p:spPr>
        <p:txBody>
          <a:bodyPr/>
          <a:lstStyle/>
          <a:p>
            <a:pPr marL="0" indent="0">
              <a:buNone/>
            </a:pPr>
            <a:r>
              <a:rPr lang="en-US" sz="2800" dirty="0">
                <a:solidFill>
                  <a:schemeClr val="bg1"/>
                </a:solidFill>
              </a:rPr>
              <a:t>Motivation </a:t>
            </a:r>
            <a:endParaRPr lang="en-US" sz="2800" dirty="0" smtClean="0">
              <a:solidFill>
                <a:schemeClr val="bg1"/>
              </a:solidFill>
            </a:endParaRPr>
          </a:p>
          <a:p>
            <a:pPr marL="0" indent="0">
              <a:buNone/>
            </a:pPr>
            <a:r>
              <a:rPr lang="en-US" sz="2800" dirty="0" smtClean="0">
                <a:solidFill>
                  <a:schemeClr val="bg1"/>
                </a:solidFill>
              </a:rPr>
              <a:t>Effective PUF Characteristics</a:t>
            </a:r>
          </a:p>
          <a:p>
            <a:pPr marL="0" indent="0">
              <a:buNone/>
            </a:pPr>
            <a:r>
              <a:rPr lang="en-US" sz="2800" dirty="0">
                <a:solidFill>
                  <a:schemeClr val="bg1"/>
                </a:solidFill>
              </a:rPr>
              <a:t>DRAM Latency PUF</a:t>
            </a:r>
          </a:p>
          <a:p>
            <a:pPr marL="457200" lvl="1" indent="0">
              <a:buNone/>
            </a:pPr>
            <a:r>
              <a:rPr lang="en-US" sz="2400" dirty="0">
                <a:solidFill>
                  <a:schemeClr val="bg1"/>
                </a:solidFill>
              </a:rPr>
              <a:t>DRAM Operation</a:t>
            </a:r>
          </a:p>
          <a:p>
            <a:pPr marL="457200" lvl="1" indent="0">
              <a:buNone/>
            </a:pPr>
            <a:r>
              <a:rPr lang="en-US" sz="2400" dirty="0">
                <a:solidFill>
                  <a:schemeClr val="bg1"/>
                </a:solidFill>
              </a:rPr>
              <a:t>Key </a:t>
            </a:r>
            <a:r>
              <a:rPr lang="en-US" sz="2400" dirty="0" smtClean="0">
                <a:solidFill>
                  <a:schemeClr val="bg1"/>
                </a:solidFill>
              </a:rPr>
              <a:t>Idea</a:t>
            </a:r>
          </a:p>
          <a:p>
            <a:pPr marL="0" indent="0">
              <a:buNone/>
            </a:pPr>
            <a:r>
              <a:rPr lang="en-US" sz="2800" dirty="0" smtClean="0">
                <a:solidFill>
                  <a:schemeClr val="bg1"/>
                </a:solidFill>
              </a:rPr>
              <a:t>Prior Best DRAM PUF: DRAM Retention PUF</a:t>
            </a:r>
          </a:p>
          <a:p>
            <a:pPr marL="457200" lvl="1" indent="0">
              <a:buNone/>
            </a:pPr>
            <a:r>
              <a:rPr lang="en-US" sz="2400" dirty="0" smtClean="0">
                <a:solidFill>
                  <a:schemeClr val="bg1"/>
                </a:solidFill>
              </a:rPr>
              <a:t>DRAM Cell Retention</a:t>
            </a:r>
          </a:p>
          <a:p>
            <a:pPr marL="457200" lvl="1" indent="0">
              <a:buNone/>
            </a:pPr>
            <a:r>
              <a:rPr lang="en-US" sz="2400" dirty="0" smtClean="0">
                <a:solidFill>
                  <a:schemeClr val="bg1"/>
                </a:solidFill>
              </a:rPr>
              <a:t>Key Idea </a:t>
            </a:r>
          </a:p>
          <a:p>
            <a:pPr marL="457200" lvl="1" indent="0">
              <a:buNone/>
            </a:pPr>
            <a:r>
              <a:rPr lang="en-US" sz="2400" dirty="0" smtClean="0">
                <a:solidFill>
                  <a:schemeClr val="bg1"/>
                </a:solidFill>
              </a:rPr>
              <a:t>Weaknesses</a:t>
            </a:r>
          </a:p>
          <a:p>
            <a:pPr marL="0" indent="0">
              <a:buNone/>
            </a:pPr>
            <a:r>
              <a:rPr lang="en-US" sz="2800" dirty="0" smtClean="0">
                <a:solidFill>
                  <a:schemeClr val="bg1"/>
                </a:solidFill>
              </a:rPr>
              <a:t>Methodology</a:t>
            </a:r>
          </a:p>
          <a:p>
            <a:pPr marL="0" indent="0">
              <a:buNone/>
            </a:pPr>
            <a:r>
              <a:rPr lang="en-US" sz="2800" dirty="0" smtClean="0">
                <a:solidFill>
                  <a:schemeClr val="bg1"/>
                </a:solidFill>
              </a:rPr>
              <a:t>Results</a:t>
            </a:r>
          </a:p>
          <a:p>
            <a:pPr marL="0" indent="0">
              <a:buNone/>
            </a:pPr>
            <a:r>
              <a:rPr lang="en-US" sz="2800" dirty="0" smtClean="0">
                <a:solidFill>
                  <a:schemeClr val="bg1"/>
                </a:solidFill>
              </a:rPr>
              <a:t>Summary</a:t>
            </a:r>
            <a:endParaRPr lang="en-US" sz="2800" dirty="0">
              <a:solidFill>
                <a:schemeClr val="bg1"/>
              </a:solidFill>
            </a:endParaRPr>
          </a:p>
        </p:txBody>
      </p:sp>
    </p:spTree>
    <p:extLst>
      <p:ext uri="{BB962C8B-B14F-4D97-AF65-F5344CB8AC3E}">
        <p14:creationId xmlns:p14="http://schemas.microsoft.com/office/powerpoint/2010/main" val="19917014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Content Placeholder 2"/>
          <p:cNvSpPr>
            <a:spLocks noGrp="1"/>
          </p:cNvSpPr>
          <p:nvPr>
            <p:ph idx="1"/>
          </p:nvPr>
        </p:nvSpPr>
        <p:spPr>
          <a:xfrm>
            <a:off x="209862" y="821579"/>
            <a:ext cx="8853750" cy="1517107"/>
          </a:xfrm>
        </p:spPr>
        <p:txBody>
          <a:bodyPr/>
          <a:lstStyle/>
          <a:p>
            <a:pPr marL="0" indent="0">
              <a:buNone/>
            </a:pPr>
            <a:r>
              <a:rPr lang="en-US" sz="3200" dirty="0" smtClean="0"/>
              <a:t>Generate a </a:t>
            </a:r>
            <a:r>
              <a:rPr lang="en-US" sz="3200" b="1" dirty="0" smtClean="0">
                <a:solidFill>
                  <a:schemeClr val="accent6"/>
                </a:solidFill>
              </a:rPr>
              <a:t>PUF response </a:t>
            </a:r>
            <a:r>
              <a:rPr lang="en-US" sz="3200" dirty="0" smtClean="0"/>
              <a:t>with locations of cells in a </a:t>
            </a:r>
            <a:r>
              <a:rPr lang="en-US" sz="3200" b="1" dirty="0" smtClean="0">
                <a:solidFill>
                  <a:schemeClr val="accent5"/>
                </a:solidFill>
              </a:rPr>
              <a:t>PUF memory segment </a:t>
            </a:r>
            <a:r>
              <a:rPr lang="en-US" sz="3200" dirty="0" smtClean="0"/>
              <a:t>that </a:t>
            </a:r>
            <a:r>
              <a:rPr lang="en-US" sz="3200" b="1" smtClean="0">
                <a:solidFill>
                  <a:srgbClr val="FF0000"/>
                </a:solidFill>
              </a:rPr>
              <a:t>fail</a:t>
            </a:r>
            <a:r>
              <a:rPr lang="en-US" sz="3200" smtClean="0"/>
              <a:t> </a:t>
            </a:r>
            <a:r>
              <a:rPr lang="en-US" sz="3200"/>
              <a:t> </a:t>
            </a:r>
            <a:r>
              <a:rPr lang="en-US" sz="3200" smtClean="0"/>
              <a:t>                        with </a:t>
            </a:r>
            <a:r>
              <a:rPr lang="en-US" sz="3200" dirty="0" smtClean="0"/>
              <a:t>a </a:t>
            </a:r>
            <a:r>
              <a:rPr lang="en-US" sz="3200" b="1" dirty="0" smtClean="0">
                <a:solidFill>
                  <a:schemeClr val="accent6"/>
                </a:solidFill>
              </a:rPr>
              <a:t>refresh interval </a:t>
            </a:r>
            <a:r>
              <a:rPr lang="en-US" sz="3200" b="1" i="1" dirty="0" smtClean="0">
                <a:solidFill>
                  <a:schemeClr val="accent6"/>
                </a:solidFill>
              </a:rPr>
              <a:t>N</a:t>
            </a:r>
            <a:endParaRPr lang="en-US" sz="3200" dirty="0" smtClean="0"/>
          </a:p>
        </p:txBody>
      </p:sp>
      <p:sp>
        <p:nvSpPr>
          <p:cNvPr id="22" name="Title 1"/>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b="1" dirty="0">
                <a:latin typeface="Cambria" panose="02040503050406030204" pitchFamily="18" charset="0"/>
              </a:rPr>
              <a:t>Evaluating a DRAM Retention PUF</a:t>
            </a:r>
          </a:p>
        </p:txBody>
      </p:sp>
      <p:grpSp>
        <p:nvGrpSpPr>
          <p:cNvPr id="323" name="Group 322"/>
          <p:cNvGrpSpPr/>
          <p:nvPr/>
        </p:nvGrpSpPr>
        <p:grpSpPr>
          <a:xfrm>
            <a:off x="3675757" y="2423667"/>
            <a:ext cx="1905141" cy="2704047"/>
            <a:chOff x="3179064" y="1373122"/>
            <a:chExt cx="2560320" cy="3374108"/>
          </a:xfrm>
        </p:grpSpPr>
        <p:cxnSp>
          <p:nvCxnSpPr>
            <p:cNvPr id="337" name="Straight Connector 336"/>
            <p:cNvCxnSpPr/>
            <p:nvPr/>
          </p:nvCxnSpPr>
          <p:spPr>
            <a:xfrm flipH="1" flipV="1">
              <a:off x="4451604" y="1373122"/>
              <a:ext cx="7620" cy="3374108"/>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5099304" y="1373122"/>
              <a:ext cx="0" cy="3374108"/>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flipV="1">
              <a:off x="5739384" y="1373122"/>
              <a:ext cx="0" cy="3374108"/>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flipV="1">
              <a:off x="3819144" y="1373122"/>
              <a:ext cx="0" cy="3374108"/>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V="1">
              <a:off x="3179064" y="1373122"/>
              <a:ext cx="0" cy="3374108"/>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grpSp>
      <p:grpSp>
        <p:nvGrpSpPr>
          <p:cNvPr id="492" name="Group 491"/>
          <p:cNvGrpSpPr/>
          <p:nvPr/>
        </p:nvGrpSpPr>
        <p:grpSpPr>
          <a:xfrm rot="5400000">
            <a:off x="2634647" y="1023317"/>
            <a:ext cx="1733660" cy="5710862"/>
            <a:chOff x="3179064" y="1411842"/>
            <a:chExt cx="2163259" cy="4237406"/>
          </a:xfrm>
        </p:grpSpPr>
        <p:grpSp>
          <p:nvGrpSpPr>
            <p:cNvPr id="516" name="Group 515"/>
            <p:cNvGrpSpPr/>
            <p:nvPr/>
          </p:nvGrpSpPr>
          <p:grpSpPr>
            <a:xfrm>
              <a:off x="4640539" y="1411842"/>
              <a:ext cx="4" cy="4212468"/>
              <a:chOff x="3367999" y="1465184"/>
              <a:chExt cx="4" cy="4212468"/>
            </a:xfrm>
          </p:grpSpPr>
          <p:cxnSp>
            <p:nvCxnSpPr>
              <p:cNvPr id="526" name="Straight Connector 525"/>
              <p:cNvCxnSpPr/>
              <p:nvPr/>
            </p:nvCxnSpPr>
            <p:spPr>
              <a:xfrm rot="16200000">
                <a:off x="1387496" y="3697149"/>
                <a:ext cx="3961006" cy="0"/>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rot="16200000">
                <a:off x="3280373" y="1552814"/>
                <a:ext cx="175260" cy="0"/>
              </a:xfrm>
              <a:prstGeom prst="line">
                <a:avLst/>
              </a:prstGeom>
              <a:solidFill>
                <a:schemeClr val="tx1">
                  <a:lumMod val="65000"/>
                  <a:lumOff val="35000"/>
                </a:schemeClr>
              </a:solidFill>
              <a:ln w="38100"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517" name="Group 516"/>
            <p:cNvGrpSpPr/>
            <p:nvPr/>
          </p:nvGrpSpPr>
          <p:grpSpPr>
            <a:xfrm>
              <a:off x="5342321" y="1411842"/>
              <a:ext cx="2" cy="4237406"/>
              <a:chOff x="3422081" y="1465184"/>
              <a:chExt cx="2" cy="4237406"/>
            </a:xfrm>
          </p:grpSpPr>
          <p:cxnSp>
            <p:nvCxnSpPr>
              <p:cNvPr id="524" name="Straight Connector 523"/>
              <p:cNvCxnSpPr/>
              <p:nvPr/>
            </p:nvCxnSpPr>
            <p:spPr>
              <a:xfrm rot="16200000">
                <a:off x="1429108" y="3709617"/>
                <a:ext cx="3985946" cy="0"/>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rot="16200000">
                <a:off x="3334453" y="1552814"/>
                <a:ext cx="175259" cy="0"/>
              </a:xfrm>
              <a:prstGeom prst="line">
                <a:avLst/>
              </a:prstGeom>
              <a:solidFill>
                <a:schemeClr val="tx1">
                  <a:lumMod val="65000"/>
                  <a:lumOff val="35000"/>
                </a:schemeClr>
              </a:solidFill>
              <a:ln w="38100"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518" name="Group 517"/>
            <p:cNvGrpSpPr/>
            <p:nvPr/>
          </p:nvGrpSpPr>
          <p:grpSpPr>
            <a:xfrm>
              <a:off x="3927988" y="1411842"/>
              <a:ext cx="2" cy="4212468"/>
              <a:chOff x="3287908" y="1465184"/>
              <a:chExt cx="2" cy="4212468"/>
            </a:xfrm>
          </p:grpSpPr>
          <p:cxnSp>
            <p:nvCxnSpPr>
              <p:cNvPr id="522" name="Straight Connector 521"/>
              <p:cNvCxnSpPr/>
              <p:nvPr/>
            </p:nvCxnSpPr>
            <p:spPr>
              <a:xfrm rot="16200000">
                <a:off x="1307404" y="3697148"/>
                <a:ext cx="3961008" cy="0"/>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rot="16200000">
                <a:off x="3200280" y="1552814"/>
                <a:ext cx="175260" cy="0"/>
              </a:xfrm>
              <a:prstGeom prst="line">
                <a:avLst/>
              </a:prstGeom>
              <a:solidFill>
                <a:schemeClr val="tx1">
                  <a:lumMod val="65000"/>
                  <a:lumOff val="35000"/>
                </a:schemeClr>
              </a:solidFill>
              <a:ln w="38100"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519" name="Group 518"/>
            <p:cNvGrpSpPr/>
            <p:nvPr/>
          </p:nvGrpSpPr>
          <p:grpSpPr>
            <a:xfrm>
              <a:off x="3179064" y="1411842"/>
              <a:ext cx="2" cy="4212468"/>
              <a:chOff x="3179064" y="1465184"/>
              <a:chExt cx="2" cy="4212468"/>
            </a:xfrm>
          </p:grpSpPr>
          <p:cxnSp>
            <p:nvCxnSpPr>
              <p:cNvPr id="520" name="Straight Connector 519"/>
              <p:cNvCxnSpPr/>
              <p:nvPr/>
            </p:nvCxnSpPr>
            <p:spPr>
              <a:xfrm rot="16200000">
                <a:off x="1198560" y="3697149"/>
                <a:ext cx="3961007" cy="0"/>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rot="16200000">
                <a:off x="3091436" y="1552814"/>
                <a:ext cx="175260" cy="0"/>
              </a:xfrm>
              <a:prstGeom prst="line">
                <a:avLst/>
              </a:prstGeom>
              <a:solidFill>
                <a:schemeClr val="tx1">
                  <a:lumMod val="65000"/>
                  <a:lumOff val="35000"/>
                </a:schemeClr>
              </a:solidFill>
              <a:ln w="38100" cap="rnd">
                <a:solidFill>
                  <a:schemeClr val="bg1">
                    <a:lumMod val="65000"/>
                  </a:schemeClr>
                </a:solidFill>
                <a:prstDash val="sysDot"/>
                <a:round/>
              </a:ln>
            </p:spPr>
            <p:style>
              <a:lnRef idx="1">
                <a:schemeClr val="accent1"/>
              </a:lnRef>
              <a:fillRef idx="0">
                <a:schemeClr val="accent1"/>
              </a:fillRef>
              <a:effectRef idx="0">
                <a:schemeClr val="accent1"/>
              </a:effectRef>
              <a:fontRef idx="minor">
                <a:schemeClr val="tx1"/>
              </a:fontRef>
            </p:style>
          </p:cxnSp>
        </p:grpSp>
      </p:grpSp>
      <p:cxnSp>
        <p:nvCxnSpPr>
          <p:cNvPr id="514" name="Straight Connector 513"/>
          <p:cNvCxnSpPr>
            <a:stCxn id="498" idx="0"/>
          </p:cNvCxnSpPr>
          <p:nvPr/>
        </p:nvCxnSpPr>
        <p:spPr>
          <a:xfrm flipH="1" flipV="1">
            <a:off x="1764424" y="2410578"/>
            <a:ext cx="5670" cy="2704047"/>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flipV="1">
            <a:off x="2724463" y="2432076"/>
            <a:ext cx="0" cy="2704047"/>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510" name="Straight Connector 509"/>
          <p:cNvCxnSpPr/>
          <p:nvPr/>
        </p:nvCxnSpPr>
        <p:spPr>
          <a:xfrm flipV="1">
            <a:off x="2255739" y="2423667"/>
            <a:ext cx="0" cy="2704047"/>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V="1">
            <a:off x="1290559" y="2423667"/>
            <a:ext cx="0" cy="2704047"/>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flipV="1">
            <a:off x="3188541" y="2432076"/>
            <a:ext cx="0" cy="2704047"/>
          </a:xfrm>
          <a:prstGeom prst="line">
            <a:avLst/>
          </a:prstGeom>
          <a:solidFill>
            <a:schemeClr val="tx1">
              <a:lumMod val="65000"/>
              <a:lumOff val="35000"/>
            </a:schemeClr>
          </a:solidFill>
          <a:ln w="38100" cap="rnd">
            <a:solidFill>
              <a:schemeClr val="bg1">
                <a:lumMod val="65000"/>
              </a:schemeClr>
            </a:solidFill>
            <a:prstDash val="solid"/>
            <a:round/>
          </a:ln>
        </p:spPr>
        <p:style>
          <a:lnRef idx="1">
            <a:schemeClr val="accent1"/>
          </a:lnRef>
          <a:fillRef idx="0">
            <a:schemeClr val="accent1"/>
          </a:fillRef>
          <a:effectRef idx="0">
            <a:schemeClr val="accent1"/>
          </a:effectRef>
          <a:fontRef idx="minor">
            <a:schemeClr val="tx1"/>
          </a:fontRef>
        </p:style>
      </p:cxnSp>
      <p:grpSp>
        <p:nvGrpSpPr>
          <p:cNvPr id="494" name="Group 493"/>
          <p:cNvGrpSpPr/>
          <p:nvPr/>
        </p:nvGrpSpPr>
        <p:grpSpPr>
          <a:xfrm>
            <a:off x="1046274" y="5127714"/>
            <a:ext cx="2381426" cy="316503"/>
            <a:chOff x="2223532" y="4533556"/>
            <a:chExt cx="3200400" cy="394932"/>
          </a:xfrm>
        </p:grpSpPr>
        <p:sp>
          <p:nvSpPr>
            <p:cNvPr id="496" name="Rounded Rectangle 495"/>
            <p:cNvSpPr/>
            <p:nvPr/>
          </p:nvSpPr>
          <p:spPr>
            <a:xfrm>
              <a:off x="2223532" y="4533556"/>
              <a:ext cx="640080" cy="394932"/>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65000"/>
                    </a:schemeClr>
                  </a:solidFill>
                </a:rPr>
                <a:t>SA</a:t>
              </a:r>
              <a:endParaRPr lang="en-US" dirty="0">
                <a:solidFill>
                  <a:schemeClr val="bg1">
                    <a:lumMod val="65000"/>
                  </a:schemeClr>
                </a:solidFill>
              </a:endParaRPr>
            </a:p>
          </p:txBody>
        </p:sp>
        <p:sp>
          <p:nvSpPr>
            <p:cNvPr id="497" name="Rounded Rectangle 496"/>
            <p:cNvSpPr/>
            <p:nvPr/>
          </p:nvSpPr>
          <p:spPr>
            <a:xfrm>
              <a:off x="2863612" y="4533556"/>
              <a:ext cx="640080" cy="394932"/>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sz="2400" dirty="0">
                <a:solidFill>
                  <a:schemeClr val="bg1">
                    <a:lumMod val="65000"/>
                  </a:schemeClr>
                </a:solidFill>
              </a:endParaRPr>
            </a:p>
          </p:txBody>
        </p:sp>
        <p:sp>
          <p:nvSpPr>
            <p:cNvPr id="498" name="Rounded Rectangle 497"/>
            <p:cNvSpPr/>
            <p:nvPr/>
          </p:nvSpPr>
          <p:spPr>
            <a:xfrm>
              <a:off x="3503692" y="4533556"/>
              <a:ext cx="640080" cy="394932"/>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sz="2400" dirty="0">
                <a:solidFill>
                  <a:schemeClr val="bg1">
                    <a:lumMod val="65000"/>
                  </a:schemeClr>
                </a:solidFill>
              </a:endParaRPr>
            </a:p>
          </p:txBody>
        </p:sp>
        <p:sp>
          <p:nvSpPr>
            <p:cNvPr id="499" name="Rounded Rectangle 498"/>
            <p:cNvSpPr/>
            <p:nvPr/>
          </p:nvSpPr>
          <p:spPr>
            <a:xfrm>
              <a:off x="4143772" y="4533556"/>
              <a:ext cx="640080" cy="394932"/>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sz="2400" dirty="0">
                <a:solidFill>
                  <a:schemeClr val="bg1">
                    <a:lumMod val="65000"/>
                  </a:schemeClr>
                </a:solidFill>
              </a:endParaRPr>
            </a:p>
          </p:txBody>
        </p:sp>
        <p:sp>
          <p:nvSpPr>
            <p:cNvPr id="500" name="Rounded Rectangle 499"/>
            <p:cNvSpPr/>
            <p:nvPr/>
          </p:nvSpPr>
          <p:spPr>
            <a:xfrm>
              <a:off x="4783852" y="4533556"/>
              <a:ext cx="640080" cy="394932"/>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sz="2400" dirty="0">
                <a:solidFill>
                  <a:schemeClr val="bg1">
                    <a:lumMod val="65000"/>
                  </a:schemeClr>
                </a:solidFill>
              </a:endParaRPr>
            </a:p>
          </p:txBody>
        </p:sp>
      </p:grpSp>
      <p:sp>
        <p:nvSpPr>
          <p:cNvPr id="495" name="Rounded Rectangle 494"/>
          <p:cNvSpPr/>
          <p:nvPr/>
        </p:nvSpPr>
        <p:spPr>
          <a:xfrm>
            <a:off x="366364" y="2747222"/>
            <a:ext cx="383855" cy="2265404"/>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2800" dirty="0" smtClean="0">
                <a:solidFill>
                  <a:schemeClr val="bg1">
                    <a:lumMod val="65000"/>
                  </a:schemeClr>
                </a:solidFill>
              </a:rPr>
              <a:t>Row Decoder</a:t>
            </a:r>
            <a:endParaRPr lang="en-US" sz="2800" dirty="0">
              <a:solidFill>
                <a:schemeClr val="bg1">
                  <a:lumMod val="65000"/>
                </a:schemeClr>
              </a:solidFill>
            </a:endParaRPr>
          </a:p>
        </p:txBody>
      </p:sp>
      <p:sp>
        <p:nvSpPr>
          <p:cNvPr id="542" name="Oval 541"/>
          <p:cNvSpPr/>
          <p:nvPr/>
        </p:nvSpPr>
        <p:spPr>
          <a:xfrm>
            <a:off x="1048803" y="2746103"/>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3" name="Oval 542"/>
          <p:cNvSpPr/>
          <p:nvPr/>
        </p:nvSpPr>
        <p:spPr>
          <a:xfrm>
            <a:off x="1525088" y="2746103"/>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4" name="Oval 543"/>
          <p:cNvSpPr/>
          <p:nvPr/>
        </p:nvSpPr>
        <p:spPr>
          <a:xfrm>
            <a:off x="2001373" y="2746103"/>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5" name="Oval 544"/>
          <p:cNvSpPr/>
          <p:nvPr/>
        </p:nvSpPr>
        <p:spPr>
          <a:xfrm>
            <a:off x="2477659" y="2746103"/>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6" name="Oval 545"/>
          <p:cNvSpPr/>
          <p:nvPr/>
        </p:nvSpPr>
        <p:spPr>
          <a:xfrm>
            <a:off x="2953944" y="2746103"/>
            <a:ext cx="476285" cy="512967"/>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53" name="Chord 552"/>
          <p:cNvSpPr/>
          <p:nvPr/>
        </p:nvSpPr>
        <p:spPr>
          <a:xfrm>
            <a:off x="1048803" y="2746102"/>
            <a:ext cx="476285" cy="512967"/>
          </a:xfrm>
          <a:prstGeom prst="chord">
            <a:avLst>
              <a:gd name="adj1" fmla="val 11755707"/>
              <a:gd name="adj2" fmla="val 2065686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4" name="Chord 553"/>
          <p:cNvSpPr/>
          <p:nvPr/>
        </p:nvSpPr>
        <p:spPr>
          <a:xfrm>
            <a:off x="1525088" y="2746102"/>
            <a:ext cx="476285" cy="512967"/>
          </a:xfrm>
          <a:prstGeom prst="chord">
            <a:avLst>
              <a:gd name="adj1" fmla="val 12747321"/>
              <a:gd name="adj2" fmla="val 1965980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5" name="Chord 554"/>
          <p:cNvSpPr/>
          <p:nvPr/>
        </p:nvSpPr>
        <p:spPr>
          <a:xfrm>
            <a:off x="2001373" y="2746102"/>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6" name="Chord 555"/>
          <p:cNvSpPr/>
          <p:nvPr/>
        </p:nvSpPr>
        <p:spPr>
          <a:xfrm>
            <a:off x="2477658" y="2746102"/>
            <a:ext cx="476285" cy="512967"/>
          </a:xfrm>
          <a:prstGeom prst="chord">
            <a:avLst>
              <a:gd name="adj1" fmla="val 12350173"/>
              <a:gd name="adj2" fmla="val 200350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7" name="Chord 556"/>
          <p:cNvSpPr/>
          <p:nvPr/>
        </p:nvSpPr>
        <p:spPr>
          <a:xfrm>
            <a:off x="2953944" y="2746102"/>
            <a:ext cx="476285" cy="512967"/>
          </a:xfrm>
          <a:prstGeom prst="chord">
            <a:avLst>
              <a:gd name="adj1" fmla="val 11541880"/>
              <a:gd name="adj2" fmla="val 20869922"/>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Oval 559"/>
          <p:cNvSpPr/>
          <p:nvPr/>
        </p:nvSpPr>
        <p:spPr>
          <a:xfrm>
            <a:off x="1525823" y="2745625"/>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61" name="Oval 560"/>
          <p:cNvSpPr/>
          <p:nvPr/>
        </p:nvSpPr>
        <p:spPr>
          <a:xfrm>
            <a:off x="2002108" y="2745625"/>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62" name="Oval 561"/>
          <p:cNvSpPr/>
          <p:nvPr/>
        </p:nvSpPr>
        <p:spPr>
          <a:xfrm>
            <a:off x="2478394" y="2745625"/>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63" name="Oval 562"/>
          <p:cNvSpPr/>
          <p:nvPr/>
        </p:nvSpPr>
        <p:spPr>
          <a:xfrm>
            <a:off x="2954679" y="2745625"/>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4" name="Content Placeholder 3"/>
          <p:cNvSpPr txBox="1">
            <a:spLocks/>
          </p:cNvSpPr>
          <p:nvPr/>
        </p:nvSpPr>
        <p:spPr>
          <a:xfrm>
            <a:off x="6271636" y="4026679"/>
            <a:ext cx="1908747" cy="7081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smtClean="0">
                <a:solidFill>
                  <a:srgbClr val="C00000"/>
                </a:solidFill>
              </a:rPr>
              <a:t>Fails with refresh interval </a:t>
            </a:r>
            <a:r>
              <a:rPr lang="en-US" sz="2400" b="1" dirty="0" smtClean="0">
                <a:solidFill>
                  <a:srgbClr val="C00000"/>
                </a:solidFill>
              </a:rPr>
              <a:t>X</a:t>
            </a:r>
          </a:p>
        </p:txBody>
      </p:sp>
      <p:cxnSp>
        <p:nvCxnSpPr>
          <p:cNvPr id="205" name="Straight Arrow Connector 204"/>
          <p:cNvCxnSpPr/>
          <p:nvPr/>
        </p:nvCxnSpPr>
        <p:spPr>
          <a:xfrm flipH="1" flipV="1">
            <a:off x="5925504" y="4253638"/>
            <a:ext cx="662628" cy="149518"/>
          </a:xfrm>
          <a:prstGeom prst="straightConnector1">
            <a:avLst/>
          </a:prstGeom>
          <a:ln w="76200">
            <a:solidFill>
              <a:srgbClr val="C00000"/>
            </a:solidFill>
            <a:tailEnd type="triangle"/>
          </a:ln>
        </p:spPr>
        <p:style>
          <a:lnRef idx="1">
            <a:schemeClr val="dk1"/>
          </a:lnRef>
          <a:fillRef idx="0">
            <a:schemeClr val="dk1"/>
          </a:fillRef>
          <a:effectRef idx="0">
            <a:schemeClr val="dk1"/>
          </a:effectRef>
          <a:fontRef idx="minor">
            <a:schemeClr val="tx1"/>
          </a:fontRef>
        </p:style>
      </p:cxnSp>
      <p:sp>
        <p:nvSpPr>
          <p:cNvPr id="207" name="Content Placeholder 3"/>
          <p:cNvSpPr txBox="1">
            <a:spLocks/>
          </p:cNvSpPr>
          <p:nvPr/>
        </p:nvSpPr>
        <p:spPr>
          <a:xfrm>
            <a:off x="6503652" y="2011527"/>
            <a:ext cx="2151006" cy="10590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smtClean="0">
                <a:solidFill>
                  <a:schemeClr val="accent6">
                    <a:lumMod val="75000"/>
                  </a:schemeClr>
                </a:solidFill>
              </a:rPr>
              <a:t>Can handle a longer refresh interval</a:t>
            </a:r>
          </a:p>
        </p:txBody>
      </p:sp>
      <p:cxnSp>
        <p:nvCxnSpPr>
          <p:cNvPr id="208" name="Straight Arrow Connector 207"/>
          <p:cNvCxnSpPr>
            <a:stCxn id="207" idx="1"/>
          </p:cNvCxnSpPr>
          <p:nvPr/>
        </p:nvCxnSpPr>
        <p:spPr>
          <a:xfrm flipH="1">
            <a:off x="5925504" y="2541028"/>
            <a:ext cx="578148" cy="284603"/>
          </a:xfrm>
          <a:prstGeom prst="straightConnector1">
            <a:avLst/>
          </a:prstGeom>
          <a:ln w="76200">
            <a:solidFill>
              <a:schemeClr val="accent6">
                <a:lumMod val="75000"/>
              </a:schemeClr>
            </a:solidFill>
            <a:tailEnd type="triangle"/>
          </a:ln>
        </p:spPr>
        <p:style>
          <a:lnRef idx="1">
            <a:schemeClr val="dk1"/>
          </a:lnRef>
          <a:fillRef idx="0">
            <a:schemeClr val="dk1"/>
          </a:fillRef>
          <a:effectRef idx="0">
            <a:schemeClr val="dk1"/>
          </a:effectRef>
          <a:fontRef idx="minor">
            <a:schemeClr val="tx1"/>
          </a:fontRef>
        </p:style>
      </p:cxnSp>
      <p:grpSp>
        <p:nvGrpSpPr>
          <p:cNvPr id="317" name="Group 316"/>
          <p:cNvGrpSpPr/>
          <p:nvPr/>
        </p:nvGrpSpPr>
        <p:grpSpPr>
          <a:xfrm>
            <a:off x="3416314" y="5136123"/>
            <a:ext cx="2381426" cy="316503"/>
            <a:chOff x="2223532" y="4533556"/>
            <a:chExt cx="3200400" cy="394932"/>
          </a:xfrm>
        </p:grpSpPr>
        <p:sp>
          <p:nvSpPr>
            <p:cNvPr id="318" name="Rounded Rectangle 317"/>
            <p:cNvSpPr/>
            <p:nvPr/>
          </p:nvSpPr>
          <p:spPr>
            <a:xfrm>
              <a:off x="2223532" y="4533556"/>
              <a:ext cx="640080" cy="394932"/>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lumMod val="65000"/>
                    </a:schemeClr>
                  </a:solidFill>
                </a:rPr>
                <a:t>SA</a:t>
              </a:r>
              <a:endParaRPr lang="en-US" sz="2400" dirty="0">
                <a:solidFill>
                  <a:schemeClr val="bg1">
                    <a:lumMod val="65000"/>
                  </a:schemeClr>
                </a:solidFill>
              </a:endParaRPr>
            </a:p>
          </p:txBody>
        </p:sp>
        <p:sp>
          <p:nvSpPr>
            <p:cNvPr id="319" name="Rounded Rectangle 318"/>
            <p:cNvSpPr/>
            <p:nvPr/>
          </p:nvSpPr>
          <p:spPr>
            <a:xfrm>
              <a:off x="2863612" y="4533556"/>
              <a:ext cx="640080" cy="394932"/>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sz="2400" dirty="0">
                <a:solidFill>
                  <a:schemeClr val="bg1">
                    <a:lumMod val="65000"/>
                  </a:schemeClr>
                </a:solidFill>
              </a:endParaRPr>
            </a:p>
          </p:txBody>
        </p:sp>
        <p:sp>
          <p:nvSpPr>
            <p:cNvPr id="320" name="Rounded Rectangle 319"/>
            <p:cNvSpPr/>
            <p:nvPr/>
          </p:nvSpPr>
          <p:spPr>
            <a:xfrm>
              <a:off x="3503692" y="4533556"/>
              <a:ext cx="640080" cy="394932"/>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sz="2400" dirty="0">
                <a:solidFill>
                  <a:schemeClr val="bg1">
                    <a:lumMod val="65000"/>
                  </a:schemeClr>
                </a:solidFill>
              </a:endParaRPr>
            </a:p>
          </p:txBody>
        </p:sp>
        <p:sp>
          <p:nvSpPr>
            <p:cNvPr id="321" name="Rounded Rectangle 320"/>
            <p:cNvSpPr/>
            <p:nvPr/>
          </p:nvSpPr>
          <p:spPr>
            <a:xfrm>
              <a:off x="4143772" y="4533556"/>
              <a:ext cx="640080" cy="394932"/>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sp>
          <p:nvSpPr>
            <p:cNvPr id="322" name="Rounded Rectangle 321"/>
            <p:cNvSpPr/>
            <p:nvPr/>
          </p:nvSpPr>
          <p:spPr>
            <a:xfrm>
              <a:off x="4783852" y="4533556"/>
              <a:ext cx="640080" cy="394932"/>
            </a:xfrm>
            <a:prstGeom prst="roundRect">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schemeClr val="bg1">
                      <a:lumMod val="65000"/>
                    </a:schemeClr>
                  </a:solidFill>
                </a:rPr>
                <a:t>SA</a:t>
              </a:r>
              <a:endParaRPr lang="en-US" dirty="0">
                <a:solidFill>
                  <a:schemeClr val="bg1">
                    <a:lumMod val="65000"/>
                  </a:schemeClr>
                </a:solidFill>
              </a:endParaRPr>
            </a:p>
          </p:txBody>
        </p:sp>
      </p:grpSp>
      <p:sp>
        <p:nvSpPr>
          <p:cNvPr id="6" name="TextBox 5"/>
          <p:cNvSpPr txBox="1"/>
          <p:nvPr/>
        </p:nvSpPr>
        <p:spPr>
          <a:xfrm>
            <a:off x="466344" y="5545118"/>
            <a:ext cx="8451613" cy="954107"/>
          </a:xfrm>
          <a:prstGeom prst="rect">
            <a:avLst/>
          </a:prstGeom>
          <a:noFill/>
        </p:spPr>
        <p:txBody>
          <a:bodyPr wrap="square" rtlCol="0">
            <a:spAutoFit/>
          </a:bodyPr>
          <a:lstStyle/>
          <a:p>
            <a:r>
              <a:rPr lang="en-US" sz="2800" dirty="0" smtClean="0"/>
              <a:t>The pattern of retention failures across a segment of DRAM is </a:t>
            </a:r>
            <a:r>
              <a:rPr lang="en-US" sz="2800" b="1" dirty="0" smtClean="0">
                <a:solidFill>
                  <a:schemeClr val="accent6"/>
                </a:solidFill>
              </a:rPr>
              <a:t>unique</a:t>
            </a:r>
            <a:r>
              <a:rPr lang="en-US" sz="2800" dirty="0" smtClean="0"/>
              <a:t> to the device</a:t>
            </a:r>
            <a:endParaRPr lang="en-US" sz="2800" dirty="0"/>
          </a:p>
        </p:txBody>
      </p:sp>
      <p:sp>
        <p:nvSpPr>
          <p:cNvPr id="559" name="Oval 558"/>
          <p:cNvSpPr/>
          <p:nvPr/>
        </p:nvSpPr>
        <p:spPr>
          <a:xfrm>
            <a:off x="1049538" y="2745625"/>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0" name="Oval 349"/>
          <p:cNvSpPr/>
          <p:nvPr/>
        </p:nvSpPr>
        <p:spPr>
          <a:xfrm>
            <a:off x="1527256" y="3322672"/>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1" name="Chord 350"/>
          <p:cNvSpPr/>
          <p:nvPr/>
        </p:nvSpPr>
        <p:spPr>
          <a:xfrm>
            <a:off x="1527256" y="3322671"/>
            <a:ext cx="476285" cy="512967"/>
          </a:xfrm>
          <a:prstGeom prst="chord">
            <a:avLst>
              <a:gd name="adj1" fmla="val 11755707"/>
              <a:gd name="adj2" fmla="val 2065686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p:cNvSpPr/>
          <p:nvPr/>
        </p:nvSpPr>
        <p:spPr>
          <a:xfrm>
            <a:off x="1527991" y="3322194"/>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4" name="Oval 353"/>
          <p:cNvSpPr/>
          <p:nvPr/>
        </p:nvSpPr>
        <p:spPr>
          <a:xfrm>
            <a:off x="3907493" y="3341295"/>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5" name="Chord 354"/>
          <p:cNvSpPr/>
          <p:nvPr/>
        </p:nvSpPr>
        <p:spPr>
          <a:xfrm>
            <a:off x="3907493" y="3341294"/>
            <a:ext cx="476285" cy="512967"/>
          </a:xfrm>
          <a:prstGeom prst="chord">
            <a:avLst>
              <a:gd name="adj1" fmla="val 11755707"/>
              <a:gd name="adj2" fmla="val 2065686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p:cNvSpPr/>
          <p:nvPr/>
        </p:nvSpPr>
        <p:spPr>
          <a:xfrm>
            <a:off x="3908228" y="3340817"/>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8" name="Oval 357"/>
          <p:cNvSpPr/>
          <p:nvPr/>
        </p:nvSpPr>
        <p:spPr>
          <a:xfrm>
            <a:off x="4873153" y="4537604"/>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9" name="Chord 358"/>
          <p:cNvSpPr/>
          <p:nvPr/>
        </p:nvSpPr>
        <p:spPr>
          <a:xfrm>
            <a:off x="4873153" y="4537603"/>
            <a:ext cx="476285" cy="512967"/>
          </a:xfrm>
          <a:prstGeom prst="chord">
            <a:avLst>
              <a:gd name="adj1" fmla="val 11755707"/>
              <a:gd name="adj2" fmla="val 2065686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a:off x="4873888" y="4537126"/>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2" name="Oval 361"/>
          <p:cNvSpPr/>
          <p:nvPr/>
        </p:nvSpPr>
        <p:spPr>
          <a:xfrm>
            <a:off x="2498772" y="4498202"/>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3" name="Chord 362"/>
          <p:cNvSpPr/>
          <p:nvPr/>
        </p:nvSpPr>
        <p:spPr>
          <a:xfrm>
            <a:off x="2498772" y="4498201"/>
            <a:ext cx="476285" cy="512967"/>
          </a:xfrm>
          <a:prstGeom prst="chord">
            <a:avLst>
              <a:gd name="adj1" fmla="val 11424034"/>
              <a:gd name="adj2" fmla="val 20947182"/>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p:cNvSpPr/>
          <p:nvPr/>
        </p:nvSpPr>
        <p:spPr>
          <a:xfrm>
            <a:off x="2499507" y="4497724"/>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6" name="Oval 365"/>
          <p:cNvSpPr/>
          <p:nvPr/>
        </p:nvSpPr>
        <p:spPr>
          <a:xfrm>
            <a:off x="1057598" y="4494391"/>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7" name="Chord 366"/>
          <p:cNvSpPr/>
          <p:nvPr/>
        </p:nvSpPr>
        <p:spPr>
          <a:xfrm>
            <a:off x="1057598" y="4494390"/>
            <a:ext cx="476285" cy="512967"/>
          </a:xfrm>
          <a:prstGeom prst="chord">
            <a:avLst>
              <a:gd name="adj1" fmla="val 11755707"/>
              <a:gd name="adj2" fmla="val 2065686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p:cNvSpPr/>
          <p:nvPr/>
        </p:nvSpPr>
        <p:spPr>
          <a:xfrm>
            <a:off x="1058333" y="4493913"/>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0" name="Oval 369"/>
          <p:cNvSpPr/>
          <p:nvPr/>
        </p:nvSpPr>
        <p:spPr>
          <a:xfrm>
            <a:off x="1065013" y="3899627"/>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1" name="Chord 370"/>
          <p:cNvSpPr/>
          <p:nvPr/>
        </p:nvSpPr>
        <p:spPr>
          <a:xfrm>
            <a:off x="1065013" y="3899626"/>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a:off x="1065748" y="3899149"/>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4" name="Oval 373"/>
          <p:cNvSpPr/>
          <p:nvPr/>
        </p:nvSpPr>
        <p:spPr>
          <a:xfrm>
            <a:off x="3430559" y="3914554"/>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5" name="Chord 374"/>
          <p:cNvSpPr/>
          <p:nvPr/>
        </p:nvSpPr>
        <p:spPr>
          <a:xfrm>
            <a:off x="3430559" y="3914553"/>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p:cNvSpPr/>
          <p:nvPr/>
        </p:nvSpPr>
        <p:spPr>
          <a:xfrm>
            <a:off x="3431294" y="3914076"/>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8" name="Oval 377"/>
          <p:cNvSpPr/>
          <p:nvPr/>
        </p:nvSpPr>
        <p:spPr>
          <a:xfrm>
            <a:off x="3906843" y="3904932"/>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9" name="Chord 378"/>
          <p:cNvSpPr/>
          <p:nvPr/>
        </p:nvSpPr>
        <p:spPr>
          <a:xfrm>
            <a:off x="3906843" y="3904931"/>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p:cNvSpPr/>
          <p:nvPr/>
        </p:nvSpPr>
        <p:spPr>
          <a:xfrm>
            <a:off x="3907578" y="3904454"/>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2" name="Oval 381"/>
          <p:cNvSpPr/>
          <p:nvPr/>
        </p:nvSpPr>
        <p:spPr>
          <a:xfrm>
            <a:off x="2498772" y="3922123"/>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83" name="Chord 382"/>
          <p:cNvSpPr/>
          <p:nvPr/>
        </p:nvSpPr>
        <p:spPr>
          <a:xfrm>
            <a:off x="2498772" y="3922122"/>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p:cNvSpPr/>
          <p:nvPr/>
        </p:nvSpPr>
        <p:spPr>
          <a:xfrm>
            <a:off x="2499507" y="3921645"/>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6" name="Oval 105"/>
          <p:cNvSpPr/>
          <p:nvPr/>
        </p:nvSpPr>
        <p:spPr>
          <a:xfrm>
            <a:off x="3435864" y="2751509"/>
            <a:ext cx="476285" cy="512967"/>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7" name="Chord 106"/>
          <p:cNvSpPr/>
          <p:nvPr/>
        </p:nvSpPr>
        <p:spPr>
          <a:xfrm>
            <a:off x="3435864" y="2751508"/>
            <a:ext cx="476285" cy="512967"/>
          </a:xfrm>
          <a:prstGeom prst="chord">
            <a:avLst>
              <a:gd name="adj1" fmla="val 10745381"/>
              <a:gd name="adj2" fmla="val 6645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3436599" y="2751031"/>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0" name="Oval 109"/>
          <p:cNvSpPr/>
          <p:nvPr/>
        </p:nvSpPr>
        <p:spPr>
          <a:xfrm>
            <a:off x="4385014" y="3342112"/>
            <a:ext cx="476285" cy="512967"/>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1" name="Chord 110"/>
          <p:cNvSpPr/>
          <p:nvPr/>
        </p:nvSpPr>
        <p:spPr>
          <a:xfrm>
            <a:off x="4385014" y="3342111"/>
            <a:ext cx="476285" cy="512967"/>
          </a:xfrm>
          <a:prstGeom prst="chord">
            <a:avLst>
              <a:gd name="adj1" fmla="val 10745381"/>
              <a:gd name="adj2" fmla="val 6645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4385749" y="3341634"/>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4" name="Oval 113"/>
          <p:cNvSpPr/>
          <p:nvPr/>
        </p:nvSpPr>
        <p:spPr>
          <a:xfrm>
            <a:off x="1537696" y="3896744"/>
            <a:ext cx="476285" cy="512967"/>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5" name="Chord 114"/>
          <p:cNvSpPr/>
          <p:nvPr/>
        </p:nvSpPr>
        <p:spPr>
          <a:xfrm>
            <a:off x="1537696" y="3896743"/>
            <a:ext cx="476285" cy="512967"/>
          </a:xfrm>
          <a:prstGeom prst="chord">
            <a:avLst>
              <a:gd name="adj1" fmla="val 10745381"/>
              <a:gd name="adj2" fmla="val 6645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538431" y="3896266"/>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8" name="Oval 117"/>
          <p:cNvSpPr/>
          <p:nvPr/>
        </p:nvSpPr>
        <p:spPr>
          <a:xfrm>
            <a:off x="3903420" y="4496405"/>
            <a:ext cx="476285" cy="512967"/>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9" name="Chord 118"/>
          <p:cNvSpPr/>
          <p:nvPr/>
        </p:nvSpPr>
        <p:spPr>
          <a:xfrm>
            <a:off x="3903420" y="4496404"/>
            <a:ext cx="476285" cy="512967"/>
          </a:xfrm>
          <a:prstGeom prst="chord">
            <a:avLst>
              <a:gd name="adj1" fmla="val 10745381"/>
              <a:gd name="adj2" fmla="val 6645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3904155" y="4495927"/>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2" name="Oval 121"/>
          <p:cNvSpPr/>
          <p:nvPr/>
        </p:nvSpPr>
        <p:spPr>
          <a:xfrm>
            <a:off x="2014971" y="4492917"/>
            <a:ext cx="476285" cy="512967"/>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3" name="Chord 122"/>
          <p:cNvSpPr/>
          <p:nvPr/>
        </p:nvSpPr>
        <p:spPr>
          <a:xfrm>
            <a:off x="2014971" y="4492916"/>
            <a:ext cx="476285" cy="512967"/>
          </a:xfrm>
          <a:prstGeom prst="chord">
            <a:avLst>
              <a:gd name="adj1" fmla="val 10745381"/>
              <a:gd name="adj2" fmla="val 6645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2015706" y="4492439"/>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6" name="Oval 125"/>
          <p:cNvSpPr/>
          <p:nvPr/>
        </p:nvSpPr>
        <p:spPr>
          <a:xfrm>
            <a:off x="5352152" y="3928571"/>
            <a:ext cx="476285" cy="512967"/>
          </a:xfrm>
          <a:prstGeom prst="ellipse">
            <a:avLst/>
          </a:prstGeom>
          <a:solidFill>
            <a:srgbClr val="C00000"/>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7" name="Chord 126"/>
          <p:cNvSpPr/>
          <p:nvPr/>
        </p:nvSpPr>
        <p:spPr>
          <a:xfrm>
            <a:off x="5352152" y="3928570"/>
            <a:ext cx="476285" cy="512967"/>
          </a:xfrm>
          <a:prstGeom prst="chord">
            <a:avLst>
              <a:gd name="adj1" fmla="val 10745381"/>
              <a:gd name="adj2" fmla="val 66455"/>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5352887" y="3928093"/>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0" name="Oval 129"/>
          <p:cNvSpPr/>
          <p:nvPr/>
        </p:nvSpPr>
        <p:spPr>
          <a:xfrm>
            <a:off x="4881780" y="3345216"/>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1" name="Chord 130"/>
          <p:cNvSpPr/>
          <p:nvPr/>
        </p:nvSpPr>
        <p:spPr>
          <a:xfrm>
            <a:off x="4881780" y="3345215"/>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4882515" y="3344738"/>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4" name="Oval 133"/>
          <p:cNvSpPr/>
          <p:nvPr/>
        </p:nvSpPr>
        <p:spPr>
          <a:xfrm>
            <a:off x="5346458" y="2748247"/>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5" name="Chord 134"/>
          <p:cNvSpPr/>
          <p:nvPr/>
        </p:nvSpPr>
        <p:spPr>
          <a:xfrm>
            <a:off x="5346458" y="2748246"/>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5347193" y="2747769"/>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8" name="Oval 137"/>
          <p:cNvSpPr/>
          <p:nvPr/>
        </p:nvSpPr>
        <p:spPr>
          <a:xfrm>
            <a:off x="1540664" y="4500947"/>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9" name="Chord 138"/>
          <p:cNvSpPr/>
          <p:nvPr/>
        </p:nvSpPr>
        <p:spPr>
          <a:xfrm>
            <a:off x="1540664" y="4500946"/>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541399" y="4500469"/>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2" name="Oval 141"/>
          <p:cNvSpPr/>
          <p:nvPr/>
        </p:nvSpPr>
        <p:spPr>
          <a:xfrm>
            <a:off x="3906201" y="2754332"/>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3" name="Chord 142"/>
          <p:cNvSpPr/>
          <p:nvPr/>
        </p:nvSpPr>
        <p:spPr>
          <a:xfrm>
            <a:off x="3906201" y="2754331"/>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3906936" y="2753854"/>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6" name="Oval 145"/>
          <p:cNvSpPr/>
          <p:nvPr/>
        </p:nvSpPr>
        <p:spPr>
          <a:xfrm>
            <a:off x="4387855" y="4506632"/>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7" name="Chord 146"/>
          <p:cNvSpPr/>
          <p:nvPr/>
        </p:nvSpPr>
        <p:spPr>
          <a:xfrm>
            <a:off x="4387855" y="4506631"/>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4388590" y="4506154"/>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0" name="Oval 149"/>
          <p:cNvSpPr/>
          <p:nvPr/>
        </p:nvSpPr>
        <p:spPr>
          <a:xfrm>
            <a:off x="2950156" y="3324137"/>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1" name="Chord 150"/>
          <p:cNvSpPr/>
          <p:nvPr/>
        </p:nvSpPr>
        <p:spPr>
          <a:xfrm>
            <a:off x="2950156" y="3324136"/>
            <a:ext cx="476285" cy="512967"/>
          </a:xfrm>
          <a:prstGeom prst="chord">
            <a:avLst>
              <a:gd name="adj1" fmla="val 12511964"/>
              <a:gd name="adj2" fmla="val 19955657"/>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2950891" y="3323659"/>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4" name="Oval 153"/>
          <p:cNvSpPr/>
          <p:nvPr/>
        </p:nvSpPr>
        <p:spPr>
          <a:xfrm>
            <a:off x="2005469" y="3320425"/>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5" name="Chord 154"/>
          <p:cNvSpPr/>
          <p:nvPr/>
        </p:nvSpPr>
        <p:spPr>
          <a:xfrm>
            <a:off x="2005469" y="3320424"/>
            <a:ext cx="476285" cy="512967"/>
          </a:xfrm>
          <a:prstGeom prst="chord">
            <a:avLst>
              <a:gd name="adj1" fmla="val 13083115"/>
              <a:gd name="adj2" fmla="val 19328634"/>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a:off x="2006204" y="3319947"/>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8" name="Oval 157"/>
          <p:cNvSpPr/>
          <p:nvPr/>
        </p:nvSpPr>
        <p:spPr>
          <a:xfrm>
            <a:off x="2005375" y="3895310"/>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9" name="Chord 158"/>
          <p:cNvSpPr/>
          <p:nvPr/>
        </p:nvSpPr>
        <p:spPr>
          <a:xfrm>
            <a:off x="2005375" y="3895309"/>
            <a:ext cx="476285" cy="512967"/>
          </a:xfrm>
          <a:prstGeom prst="chord">
            <a:avLst>
              <a:gd name="adj1" fmla="val 11755707"/>
              <a:gd name="adj2" fmla="val 2065686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2006110" y="3894832"/>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2" name="Oval 161"/>
          <p:cNvSpPr/>
          <p:nvPr/>
        </p:nvSpPr>
        <p:spPr>
          <a:xfrm>
            <a:off x="2965765" y="4499325"/>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3" name="Chord 162"/>
          <p:cNvSpPr/>
          <p:nvPr/>
        </p:nvSpPr>
        <p:spPr>
          <a:xfrm>
            <a:off x="2965765" y="4499324"/>
            <a:ext cx="476285" cy="512967"/>
          </a:xfrm>
          <a:prstGeom prst="chord">
            <a:avLst>
              <a:gd name="adj1" fmla="val 11755707"/>
              <a:gd name="adj2" fmla="val 2065686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2966500" y="4498847"/>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6" name="Oval 165"/>
          <p:cNvSpPr/>
          <p:nvPr/>
        </p:nvSpPr>
        <p:spPr>
          <a:xfrm>
            <a:off x="4876602" y="2743848"/>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7" name="Chord 166"/>
          <p:cNvSpPr/>
          <p:nvPr/>
        </p:nvSpPr>
        <p:spPr>
          <a:xfrm>
            <a:off x="4876602" y="2743847"/>
            <a:ext cx="476285" cy="512967"/>
          </a:xfrm>
          <a:prstGeom prst="chord">
            <a:avLst>
              <a:gd name="adj1" fmla="val 11755707"/>
              <a:gd name="adj2" fmla="val 2065686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4877337" y="2743370"/>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0" name="Oval 169"/>
          <p:cNvSpPr/>
          <p:nvPr/>
        </p:nvSpPr>
        <p:spPr>
          <a:xfrm>
            <a:off x="5349254" y="3344815"/>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3" name="Chord 172"/>
          <p:cNvSpPr/>
          <p:nvPr/>
        </p:nvSpPr>
        <p:spPr>
          <a:xfrm>
            <a:off x="5349254" y="3344814"/>
            <a:ext cx="476285" cy="512967"/>
          </a:xfrm>
          <a:prstGeom prst="chord">
            <a:avLst>
              <a:gd name="adj1" fmla="val 11755707"/>
              <a:gd name="adj2" fmla="val 2065686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a:off x="5349989" y="3344337"/>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6" name="Oval 175"/>
          <p:cNvSpPr/>
          <p:nvPr/>
        </p:nvSpPr>
        <p:spPr>
          <a:xfrm>
            <a:off x="4380160" y="3920382"/>
            <a:ext cx="476285" cy="512967"/>
          </a:xfrm>
          <a:prstGeom prst="ellipse">
            <a:avLst/>
          </a:prstGeom>
          <a:solidFill>
            <a:schemeClr val="accent4"/>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7" name="Chord 176"/>
          <p:cNvSpPr/>
          <p:nvPr/>
        </p:nvSpPr>
        <p:spPr>
          <a:xfrm>
            <a:off x="4380160" y="3920381"/>
            <a:ext cx="476285" cy="512967"/>
          </a:xfrm>
          <a:prstGeom prst="chord">
            <a:avLst>
              <a:gd name="adj1" fmla="val 11755707"/>
              <a:gd name="adj2" fmla="val 20656863"/>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4380895" y="3919904"/>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0" name="Oval 179"/>
          <p:cNvSpPr/>
          <p:nvPr/>
        </p:nvSpPr>
        <p:spPr>
          <a:xfrm>
            <a:off x="3431652" y="4492439"/>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1" name="Chord 180"/>
          <p:cNvSpPr/>
          <p:nvPr/>
        </p:nvSpPr>
        <p:spPr>
          <a:xfrm>
            <a:off x="3431652" y="4492438"/>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3432387" y="4491961"/>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4" name="Oval 183"/>
          <p:cNvSpPr/>
          <p:nvPr/>
        </p:nvSpPr>
        <p:spPr>
          <a:xfrm>
            <a:off x="5343490" y="4526873"/>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5" name="Chord 184"/>
          <p:cNvSpPr/>
          <p:nvPr/>
        </p:nvSpPr>
        <p:spPr>
          <a:xfrm>
            <a:off x="5343490" y="4526872"/>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a:off x="5344225" y="4526395"/>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8" name="Oval 187"/>
          <p:cNvSpPr/>
          <p:nvPr/>
        </p:nvSpPr>
        <p:spPr>
          <a:xfrm>
            <a:off x="2472338" y="3329627"/>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9" name="Chord 188"/>
          <p:cNvSpPr/>
          <p:nvPr/>
        </p:nvSpPr>
        <p:spPr>
          <a:xfrm>
            <a:off x="2472338" y="3329626"/>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2473073" y="3329149"/>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2" name="Oval 191"/>
          <p:cNvSpPr/>
          <p:nvPr/>
        </p:nvSpPr>
        <p:spPr>
          <a:xfrm>
            <a:off x="4867885" y="3933533"/>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3" name="Chord 192"/>
          <p:cNvSpPr/>
          <p:nvPr/>
        </p:nvSpPr>
        <p:spPr>
          <a:xfrm>
            <a:off x="4867885" y="3933532"/>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4868620" y="3933055"/>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6" name="Oval 195"/>
          <p:cNvSpPr/>
          <p:nvPr/>
        </p:nvSpPr>
        <p:spPr>
          <a:xfrm>
            <a:off x="1046659" y="3321825"/>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7" name="Chord 196"/>
          <p:cNvSpPr/>
          <p:nvPr/>
        </p:nvSpPr>
        <p:spPr>
          <a:xfrm>
            <a:off x="1046659" y="3321824"/>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1047394" y="3321347"/>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0" name="Oval 199"/>
          <p:cNvSpPr/>
          <p:nvPr/>
        </p:nvSpPr>
        <p:spPr>
          <a:xfrm>
            <a:off x="4384194" y="2754324"/>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1" name="Chord 200"/>
          <p:cNvSpPr/>
          <p:nvPr/>
        </p:nvSpPr>
        <p:spPr>
          <a:xfrm>
            <a:off x="4384194" y="2754323"/>
            <a:ext cx="476285" cy="512967"/>
          </a:xfrm>
          <a:prstGeom prst="chord">
            <a:avLst>
              <a:gd name="adj1" fmla="val 12931907"/>
              <a:gd name="adj2" fmla="val 19491954"/>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4384929" y="2753846"/>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 name="Oval 205"/>
          <p:cNvSpPr/>
          <p:nvPr/>
        </p:nvSpPr>
        <p:spPr>
          <a:xfrm>
            <a:off x="2965274" y="3933055"/>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9" name="Chord 208"/>
          <p:cNvSpPr/>
          <p:nvPr/>
        </p:nvSpPr>
        <p:spPr>
          <a:xfrm>
            <a:off x="2965274" y="3933054"/>
            <a:ext cx="476285" cy="512967"/>
          </a:xfrm>
          <a:prstGeom prst="chord">
            <a:avLst>
              <a:gd name="adj1" fmla="val 12646583"/>
              <a:gd name="adj2" fmla="val 19740409"/>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2966009" y="3932577"/>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2" name="Oval 211"/>
          <p:cNvSpPr/>
          <p:nvPr/>
        </p:nvSpPr>
        <p:spPr>
          <a:xfrm>
            <a:off x="3432593" y="3330433"/>
            <a:ext cx="476285" cy="512967"/>
          </a:xfrm>
          <a:prstGeom prst="ellipse">
            <a:avLst/>
          </a:prstGeom>
          <a:solidFill>
            <a:schemeClr val="accent6"/>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3" name="Chord 212"/>
          <p:cNvSpPr/>
          <p:nvPr/>
        </p:nvSpPr>
        <p:spPr>
          <a:xfrm>
            <a:off x="3432593" y="3330432"/>
            <a:ext cx="476285" cy="512967"/>
          </a:xfrm>
          <a:prstGeom prst="chord">
            <a:avLst>
              <a:gd name="adj1" fmla="val 13564824"/>
              <a:gd name="adj2" fmla="val 18857836"/>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3433328" y="3329955"/>
            <a:ext cx="476285" cy="512967"/>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2" name="Group 1"/>
          <p:cNvGrpSpPr/>
          <p:nvPr/>
        </p:nvGrpSpPr>
        <p:grpSpPr>
          <a:xfrm>
            <a:off x="1056953" y="2817402"/>
            <a:ext cx="4767939" cy="1932958"/>
            <a:chOff x="1056953" y="2817402"/>
            <a:chExt cx="4767939" cy="1932958"/>
          </a:xfrm>
        </p:grpSpPr>
        <p:cxnSp>
          <p:nvCxnSpPr>
            <p:cNvPr id="618" name="Straight Connector 617"/>
            <p:cNvCxnSpPr/>
            <p:nvPr/>
          </p:nvCxnSpPr>
          <p:spPr>
            <a:xfrm flipV="1">
              <a:off x="1560073" y="2864050"/>
              <a:ext cx="40824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9" name="Straight Connector 618"/>
            <p:cNvCxnSpPr/>
            <p:nvPr/>
          </p:nvCxnSpPr>
          <p:spPr>
            <a:xfrm flipV="1">
              <a:off x="2066838" y="2817402"/>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0" name="Straight Connector 619"/>
            <p:cNvCxnSpPr/>
            <p:nvPr/>
          </p:nvCxnSpPr>
          <p:spPr>
            <a:xfrm flipV="1">
              <a:off x="2510580" y="2887943"/>
              <a:ext cx="421248"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1" name="Straight Connector 620"/>
            <p:cNvCxnSpPr/>
            <p:nvPr/>
          </p:nvCxnSpPr>
          <p:spPr>
            <a:xfrm flipV="1">
              <a:off x="2950399" y="2945194"/>
              <a:ext cx="47628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flipV="1">
              <a:off x="1056953" y="2932699"/>
              <a:ext cx="45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3" name="Straight Connector 352"/>
            <p:cNvCxnSpPr/>
            <p:nvPr/>
          </p:nvCxnSpPr>
          <p:spPr>
            <a:xfrm flipV="1">
              <a:off x="1535406" y="3509268"/>
              <a:ext cx="45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p:nvCxnSpPr>
          <p:spPr>
            <a:xfrm flipV="1">
              <a:off x="3915643" y="3527891"/>
              <a:ext cx="45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flipV="1">
              <a:off x="4881303" y="4724200"/>
              <a:ext cx="45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flipV="1">
              <a:off x="2506922" y="4703554"/>
              <a:ext cx="45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1065748" y="4680987"/>
              <a:ext cx="45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1130478" y="3970926"/>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flipV="1">
              <a:off x="3496024" y="3985853"/>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flipV="1">
              <a:off x="3972308" y="3976231"/>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85" name="Straight Connector 384"/>
            <p:cNvCxnSpPr/>
            <p:nvPr/>
          </p:nvCxnSpPr>
          <p:spPr>
            <a:xfrm flipV="1">
              <a:off x="2564237" y="3993422"/>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V="1">
              <a:off x="3432319" y="3005464"/>
              <a:ext cx="47628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V="1">
              <a:off x="4381469" y="3596067"/>
              <a:ext cx="47628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1534151" y="4150699"/>
              <a:ext cx="47628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3899875" y="4750360"/>
              <a:ext cx="47628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2011426" y="4746872"/>
              <a:ext cx="47628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V="1">
              <a:off x="5348607" y="4182526"/>
              <a:ext cx="476285"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4947245" y="3416515"/>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5411923" y="2819546"/>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1606129" y="4572246"/>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V="1">
              <a:off x="3971666" y="2825631"/>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4453320" y="4577931"/>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V="1">
              <a:off x="3020310" y="3456393"/>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V="1">
              <a:off x="2070934" y="3419858"/>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2013525" y="4081906"/>
              <a:ext cx="45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2973915" y="4685921"/>
              <a:ext cx="45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flipV="1">
              <a:off x="4884752" y="2930444"/>
              <a:ext cx="45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flipV="1">
              <a:off x="5357404" y="3531411"/>
              <a:ext cx="45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4388310" y="4106978"/>
              <a:ext cx="45587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3497117" y="4563738"/>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5408955" y="4598172"/>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flipV="1">
              <a:off x="2537803" y="3400926"/>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V="1">
              <a:off x="4933350" y="4004832"/>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flipV="1">
              <a:off x="1112124" y="3393124"/>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flipV="1">
              <a:off x="4449659" y="2858446"/>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V="1">
              <a:off x="3030739" y="4055933"/>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V="1">
              <a:off x="3498058" y="3401732"/>
              <a:ext cx="340204"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a:xfrm>
            <a:off x="230" y="776384"/>
            <a:ext cx="9144000" cy="5600091"/>
          </a:xfrm>
          <a:prstGeom prst="rect">
            <a:avLst/>
          </a:prstGeom>
          <a:solidFill>
            <a:schemeClr val="bg1">
              <a:alpha val="72000"/>
            </a:schemeClr>
          </a:solidFill>
          <a:ln>
            <a:solidFill>
              <a:schemeClr val="bg1"/>
            </a:solid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TextBox 215"/>
          <p:cNvSpPr txBox="1"/>
          <p:nvPr/>
        </p:nvSpPr>
        <p:spPr>
          <a:xfrm>
            <a:off x="322441" y="2356280"/>
            <a:ext cx="8494721" cy="3662541"/>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3200" b="1" dirty="0" smtClean="0">
              <a:latin typeface="Cambria" charset="0"/>
              <a:ea typeface="Cambria" charset="0"/>
              <a:cs typeface="Cambria" charset="0"/>
            </a:endParaRPr>
          </a:p>
          <a:p>
            <a:pPr algn="ctr"/>
            <a:r>
              <a:rPr lang="en-US" sz="4000" b="1" dirty="0">
                <a:latin typeface="Cambria" charset="0"/>
                <a:ea typeface="Cambria" charset="0"/>
                <a:cs typeface="Cambria" charset="0"/>
              </a:rPr>
              <a:t>W</a:t>
            </a:r>
            <a:r>
              <a:rPr lang="en-US" sz="4000" b="1" dirty="0" smtClean="0">
                <a:latin typeface="Cambria" charset="0"/>
                <a:ea typeface="Cambria" charset="0"/>
                <a:cs typeface="Cambria" charset="0"/>
              </a:rPr>
              <a:t>e </a:t>
            </a:r>
            <a:r>
              <a:rPr lang="en-US" sz="4000" b="1" dirty="0">
                <a:latin typeface="Cambria" charset="0"/>
                <a:ea typeface="Cambria" charset="0"/>
                <a:cs typeface="Cambria" charset="0"/>
              </a:rPr>
              <a:t>use the </a:t>
            </a:r>
            <a:r>
              <a:rPr lang="en-US" sz="4000" b="1" dirty="0">
                <a:solidFill>
                  <a:schemeClr val="accent6">
                    <a:lumMod val="75000"/>
                  </a:schemeClr>
                </a:solidFill>
                <a:latin typeface="Cambria" charset="0"/>
                <a:ea typeface="Cambria" charset="0"/>
                <a:cs typeface="Cambria" charset="0"/>
              </a:rPr>
              <a:t>best methods</a:t>
            </a:r>
            <a:r>
              <a:rPr lang="en-US" sz="4000" b="1" dirty="0">
                <a:latin typeface="Cambria" charset="0"/>
                <a:ea typeface="Cambria" charset="0"/>
                <a:cs typeface="Cambria" charset="0"/>
              </a:rPr>
              <a:t> </a:t>
            </a:r>
            <a:endParaRPr lang="en-US" sz="4000" b="1" dirty="0" smtClean="0">
              <a:latin typeface="Cambria" charset="0"/>
              <a:ea typeface="Cambria" charset="0"/>
              <a:cs typeface="Cambria" charset="0"/>
            </a:endParaRPr>
          </a:p>
          <a:p>
            <a:pPr algn="ctr"/>
            <a:r>
              <a:rPr lang="en-US" sz="4000" b="1" dirty="0">
                <a:latin typeface="Cambria" charset="0"/>
                <a:ea typeface="Cambria" charset="0"/>
                <a:cs typeface="Cambria" charset="0"/>
              </a:rPr>
              <a:t>f</a:t>
            </a:r>
            <a:r>
              <a:rPr lang="en-US" sz="4000" b="1" dirty="0" smtClean="0">
                <a:latin typeface="Cambria" charset="0"/>
                <a:ea typeface="Cambria" charset="0"/>
                <a:cs typeface="Cambria" charset="0"/>
              </a:rPr>
              <a:t>rom prior </a:t>
            </a:r>
            <a:r>
              <a:rPr lang="en-US" sz="4000" b="1" dirty="0">
                <a:latin typeface="Cambria" charset="0"/>
                <a:ea typeface="Cambria" charset="0"/>
                <a:cs typeface="Cambria" charset="0"/>
              </a:rPr>
              <a:t>work </a:t>
            </a:r>
            <a:endParaRPr lang="en-US" sz="4000" b="1" dirty="0" smtClean="0">
              <a:latin typeface="Cambria" charset="0"/>
              <a:ea typeface="Cambria" charset="0"/>
              <a:cs typeface="Cambria" charset="0"/>
            </a:endParaRPr>
          </a:p>
          <a:p>
            <a:pPr algn="ctr"/>
            <a:r>
              <a:rPr lang="en-US" sz="4000" b="1" dirty="0" smtClean="0">
                <a:latin typeface="Cambria" charset="0"/>
                <a:ea typeface="Cambria" charset="0"/>
                <a:cs typeface="Cambria" charset="0"/>
              </a:rPr>
              <a:t>and </a:t>
            </a:r>
            <a:r>
              <a:rPr lang="en-US" sz="4000" b="1" dirty="0">
                <a:solidFill>
                  <a:schemeClr val="accent5"/>
                </a:solidFill>
                <a:latin typeface="Cambria" charset="0"/>
                <a:ea typeface="Cambria" charset="0"/>
                <a:cs typeface="Cambria" charset="0"/>
              </a:rPr>
              <a:t>optimize </a:t>
            </a:r>
            <a:r>
              <a:rPr lang="en-US" sz="4000" b="1" dirty="0" smtClean="0">
                <a:latin typeface="Cambria" charset="0"/>
                <a:ea typeface="Cambria" charset="0"/>
                <a:cs typeface="Cambria" charset="0"/>
              </a:rPr>
              <a:t>the retention PUF </a:t>
            </a:r>
          </a:p>
          <a:p>
            <a:pPr algn="ctr"/>
            <a:r>
              <a:rPr lang="en-US" sz="4000" b="1" dirty="0" smtClean="0">
                <a:latin typeface="Cambria" charset="0"/>
                <a:ea typeface="Cambria" charset="0"/>
                <a:cs typeface="Cambria" charset="0"/>
              </a:rPr>
              <a:t>for </a:t>
            </a:r>
            <a:r>
              <a:rPr lang="en-US" sz="4000" b="1" dirty="0">
                <a:latin typeface="Cambria" charset="0"/>
                <a:ea typeface="Cambria" charset="0"/>
                <a:cs typeface="Cambria" charset="0"/>
              </a:rPr>
              <a:t>our </a:t>
            </a:r>
            <a:r>
              <a:rPr lang="en-US" sz="4000" b="1" dirty="0" smtClean="0">
                <a:latin typeface="Cambria" charset="0"/>
                <a:ea typeface="Cambria" charset="0"/>
                <a:cs typeface="Cambria" charset="0"/>
              </a:rPr>
              <a:t>devices</a:t>
            </a:r>
          </a:p>
          <a:p>
            <a:pPr algn="ctr"/>
            <a:endParaRPr lang="en-US" sz="4000" b="1" dirty="0" smtClean="0">
              <a:latin typeface="Cambria" charset="0"/>
              <a:ea typeface="Cambria" charset="0"/>
              <a:cs typeface="Cambria" charset="0"/>
            </a:endParaRPr>
          </a:p>
        </p:txBody>
      </p:sp>
    </p:spTree>
    <p:extLst>
      <p:ext uri="{BB962C8B-B14F-4D97-AF65-F5344CB8AC3E}">
        <p14:creationId xmlns:p14="http://schemas.microsoft.com/office/powerpoint/2010/main" val="17154616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64730" y="5840033"/>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64730" y="5347422"/>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64730" y="4851875"/>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73303" y="4407877"/>
            <a:ext cx="8094161" cy="365121"/>
          </a:xfrm>
          <a:prstGeom prst="rect">
            <a:avLst/>
          </a:prstGeom>
          <a:solidFill>
            <a:srgbClr val="53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73992" y="2745179"/>
            <a:ext cx="8094161" cy="3243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71757" y="1852296"/>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70268" y="1340844"/>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64123" y="3143056"/>
            <a:ext cx="8805213" cy="455930"/>
          </a:xfrm>
          <a:prstGeom prst="rect">
            <a:avLst/>
          </a:prstGeom>
          <a:solidFill>
            <a:srgbClr val="53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65971" y="2370745"/>
            <a:ext cx="8102183" cy="3243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3548" y="831660"/>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smtClean="0"/>
              <a:t>The DRAM Latency PUF Outline</a:t>
            </a:r>
            <a:endParaRPr lang="en-US" b="1" dirty="0"/>
          </a:p>
        </p:txBody>
      </p:sp>
      <p:sp>
        <p:nvSpPr>
          <p:cNvPr id="29" name="Rectangle 28"/>
          <p:cNvSpPr/>
          <p:nvPr/>
        </p:nvSpPr>
        <p:spPr>
          <a:xfrm>
            <a:off x="873992" y="4009292"/>
            <a:ext cx="8094161" cy="3587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65971" y="3634154"/>
            <a:ext cx="8102183" cy="3360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318753"/>
          </a:xfrm>
        </p:spPr>
        <p:txBody>
          <a:bodyPr/>
          <a:lstStyle/>
          <a:p>
            <a:pPr marL="0" indent="0">
              <a:buNone/>
            </a:pPr>
            <a:r>
              <a:rPr lang="en-US" sz="2800" dirty="0">
                <a:solidFill>
                  <a:schemeClr val="bg1"/>
                </a:solidFill>
              </a:rPr>
              <a:t>Motivation </a:t>
            </a:r>
            <a:endParaRPr lang="en-US" sz="2800" dirty="0" smtClean="0">
              <a:solidFill>
                <a:schemeClr val="bg1"/>
              </a:solidFill>
            </a:endParaRPr>
          </a:p>
          <a:p>
            <a:pPr marL="0" indent="0">
              <a:buNone/>
            </a:pPr>
            <a:r>
              <a:rPr lang="en-US" sz="2800" dirty="0" smtClean="0">
                <a:solidFill>
                  <a:schemeClr val="bg1"/>
                </a:solidFill>
              </a:rPr>
              <a:t>Effective PUF Characteristics</a:t>
            </a:r>
          </a:p>
          <a:p>
            <a:pPr marL="0" indent="0">
              <a:buNone/>
            </a:pPr>
            <a:r>
              <a:rPr lang="en-US" sz="2800" dirty="0">
                <a:solidFill>
                  <a:schemeClr val="bg1"/>
                </a:solidFill>
              </a:rPr>
              <a:t>DRAM Latency PUF</a:t>
            </a:r>
          </a:p>
          <a:p>
            <a:pPr marL="457200" lvl="1" indent="0">
              <a:buNone/>
            </a:pPr>
            <a:r>
              <a:rPr lang="en-US" sz="2400" dirty="0">
                <a:solidFill>
                  <a:schemeClr val="bg1"/>
                </a:solidFill>
              </a:rPr>
              <a:t>DRAM Operation</a:t>
            </a:r>
          </a:p>
          <a:p>
            <a:pPr marL="457200" lvl="1" indent="0">
              <a:buNone/>
            </a:pPr>
            <a:r>
              <a:rPr lang="en-US" sz="2400" dirty="0">
                <a:solidFill>
                  <a:schemeClr val="bg1"/>
                </a:solidFill>
              </a:rPr>
              <a:t>Key </a:t>
            </a:r>
            <a:r>
              <a:rPr lang="en-US" sz="2400" dirty="0" smtClean="0">
                <a:solidFill>
                  <a:schemeClr val="bg1"/>
                </a:solidFill>
              </a:rPr>
              <a:t>Idea</a:t>
            </a:r>
          </a:p>
          <a:p>
            <a:pPr marL="0" indent="0">
              <a:buNone/>
            </a:pPr>
            <a:r>
              <a:rPr lang="en-US" sz="2800" b="1" dirty="0" smtClean="0">
                <a:solidFill>
                  <a:schemeClr val="bg1"/>
                </a:solidFill>
              </a:rPr>
              <a:t>Prior Best DRAM PUF: DRAM Retention PUF</a:t>
            </a:r>
          </a:p>
          <a:p>
            <a:pPr marL="457200" lvl="1" indent="0">
              <a:buNone/>
            </a:pPr>
            <a:r>
              <a:rPr lang="en-US" sz="2400" dirty="0" smtClean="0">
                <a:solidFill>
                  <a:schemeClr val="bg1"/>
                </a:solidFill>
              </a:rPr>
              <a:t>DRAM Cell Retention</a:t>
            </a:r>
          </a:p>
          <a:p>
            <a:pPr marL="457200" lvl="1" indent="0">
              <a:buNone/>
            </a:pPr>
            <a:r>
              <a:rPr lang="en-US" sz="2400" dirty="0" smtClean="0">
                <a:solidFill>
                  <a:schemeClr val="bg1"/>
                </a:solidFill>
              </a:rPr>
              <a:t>Key Idea </a:t>
            </a:r>
          </a:p>
          <a:p>
            <a:pPr marL="457200" lvl="1" indent="0">
              <a:buNone/>
            </a:pPr>
            <a:r>
              <a:rPr lang="en-US" sz="2400" b="1" dirty="0" smtClean="0">
                <a:solidFill>
                  <a:schemeClr val="bg1"/>
                </a:solidFill>
              </a:rPr>
              <a:t>Weaknesses</a:t>
            </a:r>
          </a:p>
          <a:p>
            <a:pPr marL="0" indent="0">
              <a:buNone/>
            </a:pPr>
            <a:r>
              <a:rPr lang="en-US" sz="2800" dirty="0" smtClean="0">
                <a:solidFill>
                  <a:schemeClr val="bg1"/>
                </a:solidFill>
              </a:rPr>
              <a:t>Methodology</a:t>
            </a:r>
          </a:p>
          <a:p>
            <a:pPr marL="0" indent="0">
              <a:buNone/>
            </a:pPr>
            <a:r>
              <a:rPr lang="en-US" sz="2800" dirty="0" smtClean="0">
                <a:solidFill>
                  <a:schemeClr val="bg1"/>
                </a:solidFill>
              </a:rPr>
              <a:t>Results</a:t>
            </a:r>
          </a:p>
          <a:p>
            <a:pPr marL="0" indent="0">
              <a:buNone/>
            </a:pPr>
            <a:r>
              <a:rPr lang="en-US" sz="2800" dirty="0" smtClean="0">
                <a:solidFill>
                  <a:schemeClr val="bg1"/>
                </a:solidFill>
              </a:rPr>
              <a:t>Summary</a:t>
            </a:r>
            <a:endParaRPr lang="en-US" sz="2800" dirty="0">
              <a:solidFill>
                <a:schemeClr val="bg1"/>
              </a:solidFill>
            </a:endParaRPr>
          </a:p>
        </p:txBody>
      </p:sp>
    </p:spTree>
    <p:extLst>
      <p:ext uri="{BB962C8B-B14F-4D97-AF65-F5344CB8AC3E}">
        <p14:creationId xmlns:p14="http://schemas.microsoft.com/office/powerpoint/2010/main" val="2113940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smtClean="0"/>
              <a:t>DRAM Retention PUF Weaknesses</a:t>
            </a:r>
            <a:endParaRPr lang="en-US" sz="4400" b="1" dirty="0"/>
          </a:p>
        </p:txBody>
      </p:sp>
      <p:sp>
        <p:nvSpPr>
          <p:cNvPr id="3" name="Content Placeholder 2"/>
          <p:cNvSpPr>
            <a:spLocks noGrp="1"/>
          </p:cNvSpPr>
          <p:nvPr>
            <p:ph idx="1"/>
          </p:nvPr>
        </p:nvSpPr>
        <p:spPr>
          <a:xfrm>
            <a:off x="203199" y="763307"/>
            <a:ext cx="8860414" cy="5223156"/>
          </a:xfrm>
        </p:spPr>
        <p:txBody>
          <a:bodyPr/>
          <a:lstStyle/>
          <a:p>
            <a:pPr marL="0" indent="0">
              <a:buNone/>
            </a:pPr>
            <a:r>
              <a:rPr lang="en-US" sz="3000" dirty="0" smtClean="0"/>
              <a:t>DRAM Retention PUF evaluation time is </a:t>
            </a:r>
            <a:r>
              <a:rPr lang="en-US" sz="3000" b="1" dirty="0" smtClean="0">
                <a:solidFill>
                  <a:srgbClr val="C00000"/>
                </a:solidFill>
              </a:rPr>
              <a:t>very long</a:t>
            </a:r>
            <a:r>
              <a:rPr lang="en-US" sz="3000" b="1" dirty="0" smtClean="0"/>
              <a:t> </a:t>
            </a:r>
            <a:r>
              <a:rPr lang="en-US" sz="3000" dirty="0" smtClean="0"/>
              <a:t>and leads to </a:t>
            </a:r>
            <a:r>
              <a:rPr lang="en-US" sz="3000" b="1" dirty="0" smtClean="0">
                <a:solidFill>
                  <a:srgbClr val="C00000"/>
                </a:solidFill>
              </a:rPr>
              <a:t>high system interference</a:t>
            </a:r>
          </a:p>
          <a:p>
            <a:pPr marL="0" indent="0">
              <a:buNone/>
            </a:pPr>
            <a:r>
              <a:rPr lang="en-US" sz="2800" b="1" dirty="0" smtClean="0">
                <a:solidFill>
                  <a:srgbClr val="C00000"/>
                </a:solidFill>
              </a:rPr>
              <a:t>Long evaluation time:</a:t>
            </a:r>
            <a:r>
              <a:rPr lang="en-US" sz="2800" dirty="0" smtClean="0"/>
              <a:t> </a:t>
            </a:r>
          </a:p>
          <a:p>
            <a:pPr marL="914400" lvl="1" indent="-457200">
              <a:buAutoNum type="arabicPeriod"/>
            </a:pPr>
            <a:r>
              <a:rPr lang="en-US" sz="2400" dirty="0" smtClean="0"/>
              <a:t>Most DRAM cells are strong </a:t>
            </a:r>
            <a:r>
              <a:rPr lang="en-US" sz="2400" dirty="0" smtClean="0">
                <a:sym typeface="Wingdings"/>
              </a:rPr>
              <a:t> need to wait for long time to drain charge from capacitors</a:t>
            </a:r>
          </a:p>
          <a:p>
            <a:pPr marL="914400" lvl="1" indent="-457200">
              <a:buAutoNum type="arabicPeriod"/>
            </a:pPr>
            <a:r>
              <a:rPr lang="en-US" sz="2400" dirty="0" smtClean="0"/>
              <a:t>Especially at low temperatures</a:t>
            </a:r>
          </a:p>
          <a:p>
            <a:pPr marL="914400" lvl="1" indent="-457200">
              <a:buAutoNum type="arabicPeriod"/>
            </a:pPr>
            <a:endParaRPr lang="en-US" sz="2400" dirty="0" smtClean="0"/>
          </a:p>
          <a:p>
            <a:pPr marL="0" indent="0">
              <a:buNone/>
            </a:pPr>
            <a:r>
              <a:rPr lang="en-US" sz="2800" b="1" dirty="0" smtClean="0">
                <a:solidFill>
                  <a:srgbClr val="C00000"/>
                </a:solidFill>
              </a:rPr>
              <a:t>High system interference:</a:t>
            </a:r>
          </a:p>
          <a:p>
            <a:pPr marL="914400" lvl="1" indent="-457200">
              <a:buFont typeface="+mj-lt"/>
              <a:buAutoNum type="arabicPeriod"/>
            </a:pPr>
            <a:r>
              <a:rPr lang="en-US" sz="2400" dirty="0" smtClean="0"/>
              <a:t>DRAM refresh can only be disabled at a </a:t>
            </a:r>
            <a:r>
              <a:rPr lang="en-US" sz="2400" b="1" dirty="0" smtClean="0">
                <a:solidFill>
                  <a:srgbClr val="0070C0"/>
                </a:solidFill>
              </a:rPr>
              <a:t>channel granularity </a:t>
            </a:r>
            <a:r>
              <a:rPr lang="en-US" sz="2400" b="1" dirty="0" smtClean="0"/>
              <a:t>(512MB </a:t>
            </a:r>
            <a:r>
              <a:rPr lang="mr-IN" sz="2400" b="1" dirty="0" smtClean="0"/>
              <a:t>–</a:t>
            </a:r>
            <a:r>
              <a:rPr lang="en-US" sz="2400" b="1" dirty="0" smtClean="0"/>
              <a:t> 2GB)</a:t>
            </a:r>
          </a:p>
          <a:p>
            <a:pPr marL="914400" lvl="1" indent="-457200">
              <a:buFont typeface="+mj-lt"/>
              <a:buAutoNum type="arabicPeriod"/>
            </a:pPr>
            <a:r>
              <a:rPr lang="en-US" sz="2400" dirty="0" smtClean="0"/>
              <a:t>Must issue </a:t>
            </a:r>
            <a:r>
              <a:rPr lang="en-US" sz="2400" b="1" dirty="0" smtClean="0">
                <a:solidFill>
                  <a:srgbClr val="0070C0"/>
                </a:solidFill>
              </a:rPr>
              <a:t>manual refreshes</a:t>
            </a:r>
            <a:r>
              <a:rPr lang="en-US" sz="2400" dirty="0" smtClean="0">
                <a:solidFill>
                  <a:srgbClr val="0070C0"/>
                </a:solidFill>
              </a:rPr>
              <a:t> </a:t>
            </a:r>
            <a:r>
              <a:rPr lang="en-US" sz="2400" dirty="0" smtClean="0"/>
              <a:t>to maintain data correctness in the rest of the channel </a:t>
            </a:r>
            <a:r>
              <a:rPr lang="en-US" sz="2400" b="1" dirty="0" smtClean="0">
                <a:solidFill>
                  <a:srgbClr val="C00000"/>
                </a:solidFill>
              </a:rPr>
              <a:t>during entire evaluation time</a:t>
            </a:r>
          </a:p>
          <a:p>
            <a:pPr marL="914400" lvl="1" indent="-457200">
              <a:buFont typeface="+mj-lt"/>
              <a:buAutoNum type="arabicPeriod"/>
            </a:pPr>
            <a:r>
              <a:rPr lang="en-US" sz="2400" dirty="0" smtClean="0"/>
              <a:t>Manually refreshing DRAM consumes </a:t>
            </a:r>
            <a:r>
              <a:rPr lang="en-US" sz="2400" b="1" dirty="0" smtClean="0">
                <a:solidFill>
                  <a:srgbClr val="C00000"/>
                </a:solidFill>
              </a:rPr>
              <a:t>significant</a:t>
            </a:r>
            <a:r>
              <a:rPr lang="en-US" sz="2400" dirty="0" smtClean="0"/>
              <a:t> bandwidth on the DRAM bus </a:t>
            </a:r>
            <a:endParaRPr lang="en-US" sz="2400" dirty="0"/>
          </a:p>
          <a:p>
            <a:pPr marL="0" indent="0">
              <a:buNone/>
            </a:pPr>
            <a:endParaRPr lang="en-US" sz="900" b="1" dirty="0" smtClean="0"/>
          </a:p>
          <a:p>
            <a:pPr marL="0" indent="0">
              <a:buNone/>
            </a:pPr>
            <a:endParaRPr lang="en-US" sz="2400" dirty="0" smtClean="0"/>
          </a:p>
          <a:p>
            <a:pPr marL="0" indent="0">
              <a:buNone/>
            </a:pPr>
            <a:endParaRPr lang="en-US" sz="2400" b="1" dirty="0" smtClean="0"/>
          </a:p>
        </p:txBody>
      </p:sp>
    </p:spTree>
    <p:extLst>
      <p:ext uri="{BB962C8B-B14F-4D97-AF65-F5344CB8AC3E}">
        <p14:creationId xmlns:p14="http://schemas.microsoft.com/office/powerpoint/2010/main" val="96980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smtClean="0"/>
              <a:t>DRAM Retention PUF Weaknesses</a:t>
            </a:r>
            <a:endParaRPr lang="en-US" sz="4400" b="1" dirty="0"/>
          </a:p>
        </p:txBody>
      </p:sp>
      <p:sp>
        <p:nvSpPr>
          <p:cNvPr id="3" name="Content Placeholder 2"/>
          <p:cNvSpPr>
            <a:spLocks noGrp="1"/>
          </p:cNvSpPr>
          <p:nvPr>
            <p:ph idx="1"/>
          </p:nvPr>
        </p:nvSpPr>
        <p:spPr>
          <a:xfrm>
            <a:off x="75991" y="813916"/>
            <a:ext cx="8987622" cy="5586884"/>
          </a:xfrm>
        </p:spPr>
        <p:txBody>
          <a:bodyPr/>
          <a:lstStyle/>
          <a:p>
            <a:pPr marL="0" indent="0">
              <a:buNone/>
            </a:pPr>
            <a:r>
              <a:rPr lang="en-US" sz="3000" dirty="0" smtClean="0"/>
              <a:t>Long evaluation time could be ameliorated in 2 ways:</a:t>
            </a:r>
          </a:p>
          <a:p>
            <a:pPr marL="514350" indent="-514350">
              <a:buFont typeface="+mj-lt"/>
              <a:buAutoNum type="arabicPeriod"/>
            </a:pPr>
            <a:r>
              <a:rPr lang="en-US" sz="2400" b="1" dirty="0" smtClean="0"/>
              <a:t>Increase </a:t>
            </a:r>
            <a:r>
              <a:rPr lang="en-US" sz="2400" b="1" dirty="0"/>
              <a:t>temperature </a:t>
            </a:r>
            <a:r>
              <a:rPr lang="mr-IN" sz="2400" dirty="0"/>
              <a:t>–</a:t>
            </a:r>
            <a:r>
              <a:rPr lang="en-US" sz="2400" dirty="0"/>
              <a:t> higher rate of charge leakage</a:t>
            </a:r>
          </a:p>
          <a:p>
            <a:pPr marL="0" indent="0">
              <a:buNone/>
            </a:pPr>
            <a:r>
              <a:rPr lang="en-US" sz="2400" dirty="0">
                <a:sym typeface="Wingdings"/>
              </a:rPr>
              <a:t>	 </a:t>
            </a:r>
            <a:r>
              <a:rPr lang="en-US" sz="2400" b="1" dirty="0">
                <a:solidFill>
                  <a:schemeClr val="accent6">
                    <a:lumMod val="75000"/>
                  </a:schemeClr>
                </a:solidFill>
                <a:sym typeface="Wingdings"/>
              </a:rPr>
              <a:t>Observe failures </a:t>
            </a:r>
            <a:r>
              <a:rPr lang="en-US" sz="2400" b="1" dirty="0" smtClean="0">
                <a:solidFill>
                  <a:schemeClr val="accent6">
                    <a:lumMod val="75000"/>
                  </a:schemeClr>
                </a:solidFill>
                <a:sym typeface="Wingdings"/>
              </a:rPr>
              <a:t>faster</a:t>
            </a:r>
          </a:p>
          <a:p>
            <a:pPr marL="0" indent="0">
              <a:buNone/>
            </a:pPr>
            <a:r>
              <a:rPr lang="en-US" sz="2400" b="1" dirty="0" smtClean="0">
                <a:solidFill>
                  <a:srgbClr val="C00000"/>
                </a:solidFill>
              </a:rPr>
              <a:t>Unfortunately</a:t>
            </a:r>
            <a:r>
              <a:rPr lang="en-US" sz="2400" b="1" dirty="0" smtClean="0"/>
              <a:t>:</a:t>
            </a:r>
            <a:endParaRPr lang="en-US" sz="2400" dirty="0"/>
          </a:p>
          <a:p>
            <a:pPr marL="0" indent="0">
              <a:buNone/>
            </a:pPr>
            <a:r>
              <a:rPr lang="en-US" sz="2400" dirty="0" smtClean="0"/>
              <a:t>	1. Difficult to control DRAM temperature in the field</a:t>
            </a:r>
          </a:p>
          <a:p>
            <a:pPr marL="0" indent="0">
              <a:buNone/>
            </a:pPr>
            <a:r>
              <a:rPr lang="en-US" sz="2400" dirty="0"/>
              <a:t>	</a:t>
            </a:r>
            <a:r>
              <a:rPr lang="en-US" sz="2400" dirty="0" smtClean="0"/>
              <a:t>2. Operating </a:t>
            </a:r>
            <a:r>
              <a:rPr lang="en-US" sz="2400" dirty="0" smtClean="0"/>
              <a:t>at high </a:t>
            </a:r>
            <a:r>
              <a:rPr lang="en-US" sz="2400" dirty="0" smtClean="0"/>
              <a:t>temperatures is undesirable </a:t>
            </a:r>
          </a:p>
          <a:p>
            <a:pPr marL="0" indent="0">
              <a:buNone/>
            </a:pPr>
            <a:endParaRPr lang="en-US" sz="1050" dirty="0"/>
          </a:p>
          <a:p>
            <a:pPr marL="457200" indent="-457200">
              <a:buFont typeface="+mj-lt"/>
              <a:buAutoNum type="arabicPeriod" startAt="2"/>
            </a:pPr>
            <a:r>
              <a:rPr lang="en-US" sz="2400" b="1" dirty="0"/>
              <a:t>Increase PUF memory segment size </a:t>
            </a:r>
            <a:r>
              <a:rPr lang="mr-IN" sz="2400" dirty="0"/>
              <a:t>–</a:t>
            </a:r>
            <a:r>
              <a:rPr lang="en-US" sz="2400" dirty="0"/>
              <a:t> more cells with low         retention time in PUF memory segment </a:t>
            </a:r>
          </a:p>
          <a:p>
            <a:pPr marL="0" indent="0">
              <a:buNone/>
            </a:pPr>
            <a:r>
              <a:rPr lang="en-US" sz="2400" dirty="0">
                <a:sym typeface="Wingdings"/>
              </a:rPr>
              <a:t>	</a:t>
            </a:r>
            <a:r>
              <a:rPr lang="en-US" sz="2400" dirty="0"/>
              <a:t> </a:t>
            </a:r>
            <a:r>
              <a:rPr lang="en-US" sz="2400" b="1" dirty="0">
                <a:solidFill>
                  <a:schemeClr val="accent6">
                    <a:lumMod val="75000"/>
                  </a:schemeClr>
                </a:solidFill>
              </a:rPr>
              <a:t>Observe more failures </a:t>
            </a:r>
            <a:r>
              <a:rPr lang="en-US" sz="2400" b="1" dirty="0" smtClean="0">
                <a:solidFill>
                  <a:schemeClr val="accent6">
                    <a:lumMod val="75000"/>
                  </a:schemeClr>
                </a:solidFill>
              </a:rPr>
              <a:t>faster</a:t>
            </a:r>
          </a:p>
          <a:p>
            <a:pPr marL="0" indent="0">
              <a:buNone/>
            </a:pPr>
            <a:r>
              <a:rPr lang="en-US" sz="2400" b="1" dirty="0" smtClean="0">
                <a:solidFill>
                  <a:srgbClr val="C00000"/>
                </a:solidFill>
              </a:rPr>
              <a:t>Unfortunately:</a:t>
            </a:r>
            <a:endParaRPr lang="en-US" sz="2400" b="1" dirty="0">
              <a:solidFill>
                <a:srgbClr val="C00000"/>
              </a:solidFill>
            </a:endParaRPr>
          </a:p>
          <a:p>
            <a:pPr lvl="2"/>
            <a:r>
              <a:rPr lang="en-US" dirty="0" smtClean="0"/>
              <a:t>Large </a:t>
            </a:r>
            <a:r>
              <a:rPr lang="en-US" dirty="0"/>
              <a:t>PUF memory segment </a:t>
            </a:r>
            <a:endParaRPr lang="en-US" dirty="0" smtClean="0"/>
          </a:p>
          <a:p>
            <a:pPr marL="0" indent="0">
              <a:buNone/>
            </a:pPr>
            <a:r>
              <a:rPr lang="en-US" sz="2400" dirty="0">
                <a:sym typeface="Wingdings"/>
              </a:rPr>
              <a:t>	 </a:t>
            </a:r>
            <a:r>
              <a:rPr lang="en-US" sz="2400" dirty="0" smtClean="0">
                <a:sym typeface="Wingdings"/>
              </a:rPr>
              <a:t>   </a:t>
            </a:r>
            <a:r>
              <a:rPr lang="en-US" sz="2400" b="1" dirty="0">
                <a:solidFill>
                  <a:srgbClr val="C00000"/>
                </a:solidFill>
                <a:sym typeface="Wingdings"/>
              </a:rPr>
              <a:t>high </a:t>
            </a:r>
            <a:r>
              <a:rPr lang="en-US" sz="2400" b="1" dirty="0" smtClean="0">
                <a:solidFill>
                  <a:srgbClr val="C00000"/>
                </a:solidFill>
                <a:sym typeface="Wingdings"/>
              </a:rPr>
              <a:t>DRAM capacity overhead</a:t>
            </a:r>
            <a:endParaRPr lang="en-US" sz="2400" b="1" dirty="0">
              <a:solidFill>
                <a:srgbClr val="C00000"/>
              </a:solidFill>
            </a:endParaRPr>
          </a:p>
          <a:p>
            <a:endParaRPr lang="en-US" sz="2400" dirty="0"/>
          </a:p>
        </p:txBody>
      </p:sp>
    </p:spTree>
    <p:extLst>
      <p:ext uri="{BB962C8B-B14F-4D97-AF65-F5344CB8AC3E}">
        <p14:creationId xmlns:p14="http://schemas.microsoft.com/office/powerpoint/2010/main" val="176166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64730" y="5840033"/>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64730" y="5347422"/>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64730" y="4851875"/>
            <a:ext cx="8805213" cy="455930"/>
          </a:xfrm>
          <a:prstGeom prst="rect">
            <a:avLst/>
          </a:prstGeom>
          <a:solidFill>
            <a:srgbClr val="53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73303" y="4407877"/>
            <a:ext cx="8094161" cy="3651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73992" y="2745179"/>
            <a:ext cx="8094161" cy="3243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71757" y="1852296"/>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70268" y="1340844"/>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64123" y="3143056"/>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65971" y="2370745"/>
            <a:ext cx="8102183" cy="3243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3548" y="831660"/>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smtClean="0"/>
              <a:t>The DRAM Latency PUF Outline</a:t>
            </a:r>
            <a:endParaRPr lang="en-US" b="1" dirty="0"/>
          </a:p>
        </p:txBody>
      </p:sp>
      <p:sp>
        <p:nvSpPr>
          <p:cNvPr id="29" name="Rectangle 28"/>
          <p:cNvSpPr/>
          <p:nvPr/>
        </p:nvSpPr>
        <p:spPr>
          <a:xfrm>
            <a:off x="873992" y="4009292"/>
            <a:ext cx="8094161" cy="3587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65971" y="3634154"/>
            <a:ext cx="8102183" cy="3360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318753"/>
          </a:xfrm>
        </p:spPr>
        <p:txBody>
          <a:bodyPr/>
          <a:lstStyle/>
          <a:p>
            <a:pPr marL="0" indent="0">
              <a:buNone/>
            </a:pPr>
            <a:r>
              <a:rPr lang="en-US" sz="2800" dirty="0">
                <a:solidFill>
                  <a:schemeClr val="bg1"/>
                </a:solidFill>
              </a:rPr>
              <a:t>Motivation </a:t>
            </a:r>
            <a:endParaRPr lang="en-US" sz="2800" dirty="0" smtClean="0">
              <a:solidFill>
                <a:schemeClr val="bg1"/>
              </a:solidFill>
            </a:endParaRPr>
          </a:p>
          <a:p>
            <a:pPr marL="0" indent="0">
              <a:buNone/>
            </a:pPr>
            <a:r>
              <a:rPr lang="en-US" sz="2800" dirty="0" smtClean="0">
                <a:solidFill>
                  <a:schemeClr val="bg1"/>
                </a:solidFill>
              </a:rPr>
              <a:t>Effective PUF Characteristics</a:t>
            </a:r>
          </a:p>
          <a:p>
            <a:pPr marL="0" indent="0">
              <a:buNone/>
            </a:pPr>
            <a:r>
              <a:rPr lang="en-US" sz="2800" dirty="0">
                <a:solidFill>
                  <a:schemeClr val="bg1"/>
                </a:solidFill>
              </a:rPr>
              <a:t>DRAM Latency PUF</a:t>
            </a:r>
          </a:p>
          <a:p>
            <a:pPr marL="457200" lvl="1" indent="0">
              <a:buNone/>
            </a:pPr>
            <a:r>
              <a:rPr lang="en-US" sz="2400" dirty="0">
                <a:solidFill>
                  <a:schemeClr val="bg1"/>
                </a:solidFill>
              </a:rPr>
              <a:t>DRAM Operation</a:t>
            </a:r>
          </a:p>
          <a:p>
            <a:pPr marL="457200" lvl="1" indent="0">
              <a:buNone/>
            </a:pPr>
            <a:r>
              <a:rPr lang="en-US" sz="2400" dirty="0">
                <a:solidFill>
                  <a:schemeClr val="bg1"/>
                </a:solidFill>
              </a:rPr>
              <a:t>Key </a:t>
            </a:r>
            <a:r>
              <a:rPr lang="en-US" sz="2400" dirty="0" smtClean="0">
                <a:solidFill>
                  <a:schemeClr val="bg1"/>
                </a:solidFill>
              </a:rPr>
              <a:t>Idea</a:t>
            </a:r>
          </a:p>
          <a:p>
            <a:pPr marL="0" indent="0">
              <a:buNone/>
            </a:pPr>
            <a:r>
              <a:rPr lang="en-US" sz="2800" dirty="0" smtClean="0">
                <a:solidFill>
                  <a:schemeClr val="bg1"/>
                </a:solidFill>
              </a:rPr>
              <a:t>Prior Best DRAM PUF: DRAM Retention PUF</a:t>
            </a:r>
          </a:p>
          <a:p>
            <a:pPr marL="457200" lvl="1" indent="0">
              <a:buNone/>
            </a:pPr>
            <a:r>
              <a:rPr lang="en-US" sz="2400" dirty="0" smtClean="0">
                <a:solidFill>
                  <a:schemeClr val="bg1"/>
                </a:solidFill>
              </a:rPr>
              <a:t>DRAM Cell Retention</a:t>
            </a:r>
          </a:p>
          <a:p>
            <a:pPr marL="457200" lvl="1" indent="0">
              <a:buNone/>
            </a:pPr>
            <a:r>
              <a:rPr lang="en-US" sz="2400" dirty="0" smtClean="0">
                <a:solidFill>
                  <a:schemeClr val="bg1"/>
                </a:solidFill>
              </a:rPr>
              <a:t>Key Idea </a:t>
            </a:r>
          </a:p>
          <a:p>
            <a:pPr marL="457200" lvl="1" indent="0">
              <a:buNone/>
            </a:pPr>
            <a:r>
              <a:rPr lang="en-US" sz="2400" dirty="0" smtClean="0">
                <a:solidFill>
                  <a:schemeClr val="bg1"/>
                </a:solidFill>
              </a:rPr>
              <a:t>Weaknesses</a:t>
            </a:r>
          </a:p>
          <a:p>
            <a:pPr marL="0" indent="0">
              <a:buNone/>
            </a:pPr>
            <a:r>
              <a:rPr lang="en-US" sz="2800" b="1" dirty="0" smtClean="0">
                <a:solidFill>
                  <a:schemeClr val="bg1"/>
                </a:solidFill>
              </a:rPr>
              <a:t>Methodology</a:t>
            </a:r>
          </a:p>
          <a:p>
            <a:pPr marL="0" indent="0">
              <a:buNone/>
            </a:pPr>
            <a:r>
              <a:rPr lang="en-US" sz="2800" dirty="0" smtClean="0">
                <a:solidFill>
                  <a:schemeClr val="bg1"/>
                </a:solidFill>
              </a:rPr>
              <a:t>Results</a:t>
            </a:r>
          </a:p>
          <a:p>
            <a:pPr marL="0" indent="0">
              <a:buNone/>
            </a:pPr>
            <a:r>
              <a:rPr lang="en-US" sz="2800" dirty="0" smtClean="0">
                <a:solidFill>
                  <a:schemeClr val="bg1"/>
                </a:solidFill>
              </a:rPr>
              <a:t>Summary</a:t>
            </a:r>
            <a:endParaRPr lang="en-US" sz="2800" dirty="0">
              <a:solidFill>
                <a:schemeClr val="bg1"/>
              </a:solidFill>
            </a:endParaRPr>
          </a:p>
        </p:txBody>
      </p:sp>
    </p:spTree>
    <p:extLst>
      <p:ext uri="{BB962C8B-B14F-4D97-AF65-F5344CB8AC3E}">
        <p14:creationId xmlns:p14="http://schemas.microsoft.com/office/powerpoint/2010/main" val="18625699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Methodology</a:t>
            </a:r>
            <a:endParaRPr lang="en-US" b="1" dirty="0"/>
          </a:p>
        </p:txBody>
      </p:sp>
      <p:sp>
        <p:nvSpPr>
          <p:cNvPr id="3" name="Content Placeholder 2"/>
          <p:cNvSpPr>
            <a:spLocks noGrp="1"/>
          </p:cNvSpPr>
          <p:nvPr>
            <p:ph idx="1"/>
          </p:nvPr>
        </p:nvSpPr>
        <p:spPr/>
        <p:txBody>
          <a:bodyPr/>
          <a:lstStyle/>
          <a:p>
            <a:r>
              <a:rPr lang="en-US" b="1" dirty="0" smtClean="0">
                <a:solidFill>
                  <a:schemeClr val="accent6">
                    <a:lumMod val="75000"/>
                  </a:schemeClr>
                </a:solidFill>
              </a:rPr>
              <a:t>223 2y-nm </a:t>
            </a:r>
            <a:r>
              <a:rPr lang="en-US" b="1" dirty="0">
                <a:solidFill>
                  <a:schemeClr val="accent6">
                    <a:lumMod val="75000"/>
                  </a:schemeClr>
                </a:solidFill>
              </a:rPr>
              <a:t>LPDDR4 DRAM </a:t>
            </a:r>
            <a:r>
              <a:rPr lang="en-US" b="1" dirty="0" smtClean="0">
                <a:solidFill>
                  <a:schemeClr val="accent6">
                    <a:lumMod val="75000"/>
                  </a:schemeClr>
                </a:solidFill>
              </a:rPr>
              <a:t>devices</a:t>
            </a:r>
            <a:endParaRPr lang="en-US" b="1" dirty="0">
              <a:solidFill>
                <a:schemeClr val="accent6">
                  <a:lumMod val="75000"/>
                </a:schemeClr>
              </a:solidFill>
            </a:endParaRPr>
          </a:p>
          <a:p>
            <a:pPr lvl="1"/>
            <a:r>
              <a:rPr lang="en-US" sz="2400" b="1" dirty="0" smtClean="0">
                <a:solidFill>
                  <a:srgbClr val="538235"/>
                </a:solidFill>
              </a:rPr>
              <a:t>2GB</a:t>
            </a:r>
            <a:r>
              <a:rPr lang="en-US" sz="2400" dirty="0" smtClean="0"/>
              <a:t> device size</a:t>
            </a:r>
            <a:endParaRPr lang="en-US" sz="2400" dirty="0"/>
          </a:p>
          <a:p>
            <a:pPr lvl="1"/>
            <a:r>
              <a:rPr lang="en-US" sz="2400" dirty="0"/>
              <a:t>From </a:t>
            </a:r>
            <a:r>
              <a:rPr lang="en-US" sz="2400" b="1" dirty="0">
                <a:solidFill>
                  <a:srgbClr val="538235"/>
                </a:solidFill>
              </a:rPr>
              <a:t>3 major DRAM </a:t>
            </a:r>
            <a:r>
              <a:rPr lang="en-US" sz="2400" b="1" dirty="0" smtClean="0">
                <a:solidFill>
                  <a:srgbClr val="538235"/>
                </a:solidFill>
              </a:rPr>
              <a:t>manufacturers</a:t>
            </a:r>
          </a:p>
          <a:p>
            <a:pPr lvl="1"/>
            <a:endParaRPr lang="en-US" sz="2000" dirty="0"/>
          </a:p>
          <a:p>
            <a:r>
              <a:rPr lang="en-US" b="1" dirty="0">
                <a:solidFill>
                  <a:schemeClr val="accent5"/>
                </a:solidFill>
              </a:rPr>
              <a:t>Thermally controlled testing chamber</a:t>
            </a:r>
          </a:p>
          <a:p>
            <a:pPr lvl="1"/>
            <a:r>
              <a:rPr lang="en-US" sz="2400" dirty="0"/>
              <a:t>Ambient temperature range: </a:t>
            </a:r>
            <a:r>
              <a:rPr lang="en-US" sz="2400" b="1" dirty="0">
                <a:solidFill>
                  <a:schemeClr val="accent5"/>
                </a:solidFill>
              </a:rPr>
              <a:t>{40°C – 55°C} ± 0.25°C</a:t>
            </a:r>
          </a:p>
          <a:p>
            <a:pPr lvl="1"/>
            <a:r>
              <a:rPr lang="en-US" sz="2400" dirty="0"/>
              <a:t>DRAM temperature is held at 15°C above </a:t>
            </a:r>
            <a:r>
              <a:rPr lang="en-US" sz="2400" dirty="0" smtClean="0"/>
              <a:t>ambient</a:t>
            </a:r>
          </a:p>
          <a:p>
            <a:pPr lvl="1"/>
            <a:endParaRPr lang="en-US" sz="2000" dirty="0" smtClean="0"/>
          </a:p>
          <a:p>
            <a:r>
              <a:rPr lang="en-US" b="1" dirty="0" smtClean="0">
                <a:solidFill>
                  <a:srgbClr val="7030A0"/>
                </a:solidFill>
              </a:rPr>
              <a:t>Precise control over DRAM commands and timing parameters</a:t>
            </a:r>
          </a:p>
          <a:p>
            <a:pPr lvl="1"/>
            <a:r>
              <a:rPr lang="en-US" sz="2400" dirty="0" smtClean="0"/>
              <a:t>Test retention time effects by </a:t>
            </a:r>
            <a:r>
              <a:rPr lang="en-US" sz="2400" b="1" dirty="0" smtClean="0">
                <a:solidFill>
                  <a:srgbClr val="7030A0"/>
                </a:solidFill>
              </a:rPr>
              <a:t>disabling refresh</a:t>
            </a:r>
          </a:p>
          <a:p>
            <a:pPr lvl="1"/>
            <a:r>
              <a:rPr lang="en-US" sz="2400" dirty="0" smtClean="0"/>
              <a:t>Test reduced latency effects by </a:t>
            </a:r>
            <a:r>
              <a:rPr lang="en-US" sz="2400" b="1" dirty="0" smtClean="0">
                <a:solidFill>
                  <a:srgbClr val="7030A0"/>
                </a:solidFill>
              </a:rPr>
              <a:t>reducing </a:t>
            </a:r>
            <a:r>
              <a:rPr lang="en-US" sz="2400" b="1" dirty="0" err="1" smtClean="0">
                <a:solidFill>
                  <a:srgbClr val="7030A0"/>
                </a:solidFill>
              </a:rPr>
              <a:t>t</a:t>
            </a:r>
            <a:r>
              <a:rPr lang="en-US" sz="2400" b="1" baseline="-25000" dirty="0" err="1" smtClean="0">
                <a:solidFill>
                  <a:srgbClr val="7030A0"/>
                </a:solidFill>
              </a:rPr>
              <a:t>RCD</a:t>
            </a:r>
            <a:r>
              <a:rPr lang="en-US" sz="2400" b="1" dirty="0" smtClean="0">
                <a:solidFill>
                  <a:srgbClr val="7030A0"/>
                </a:solidFill>
              </a:rPr>
              <a:t> parameter</a:t>
            </a:r>
            <a:endParaRPr lang="en-US" sz="2400" b="1" baseline="-25000" dirty="0">
              <a:solidFill>
                <a:srgbClr val="7030A0"/>
              </a:solidFill>
            </a:endParaRPr>
          </a:p>
        </p:txBody>
      </p:sp>
    </p:spTree>
    <p:extLst>
      <p:ext uri="{BB962C8B-B14F-4D97-AF65-F5344CB8AC3E}">
        <p14:creationId xmlns:p14="http://schemas.microsoft.com/office/powerpoint/2010/main" val="148557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64730" y="5840033"/>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64730" y="5347422"/>
            <a:ext cx="8805213" cy="455930"/>
          </a:xfrm>
          <a:prstGeom prst="rect">
            <a:avLst/>
          </a:prstGeom>
          <a:solidFill>
            <a:srgbClr val="53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64730" y="4851875"/>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73303" y="4407877"/>
            <a:ext cx="8094161" cy="3651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73992" y="2745179"/>
            <a:ext cx="8094161" cy="3243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71757" y="1852296"/>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70268" y="1340844"/>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64123" y="3143056"/>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65971" y="2370745"/>
            <a:ext cx="8102183" cy="3243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3548" y="831660"/>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smtClean="0"/>
              <a:t>The DRAM Latency PUF Outline</a:t>
            </a:r>
            <a:endParaRPr lang="en-US" b="1" dirty="0"/>
          </a:p>
        </p:txBody>
      </p:sp>
      <p:sp>
        <p:nvSpPr>
          <p:cNvPr id="29" name="Rectangle 28"/>
          <p:cNvSpPr/>
          <p:nvPr/>
        </p:nvSpPr>
        <p:spPr>
          <a:xfrm>
            <a:off x="873992" y="4009292"/>
            <a:ext cx="8094161" cy="3587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65971" y="3634154"/>
            <a:ext cx="8102183" cy="3360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318753"/>
          </a:xfrm>
        </p:spPr>
        <p:txBody>
          <a:bodyPr/>
          <a:lstStyle/>
          <a:p>
            <a:pPr marL="0" indent="0">
              <a:buNone/>
            </a:pPr>
            <a:r>
              <a:rPr lang="en-US" sz="2800" dirty="0">
                <a:solidFill>
                  <a:schemeClr val="bg1"/>
                </a:solidFill>
              </a:rPr>
              <a:t>Motivation </a:t>
            </a:r>
            <a:endParaRPr lang="en-US" sz="2800" dirty="0" smtClean="0">
              <a:solidFill>
                <a:schemeClr val="bg1"/>
              </a:solidFill>
            </a:endParaRPr>
          </a:p>
          <a:p>
            <a:pPr marL="0" indent="0">
              <a:buNone/>
            </a:pPr>
            <a:r>
              <a:rPr lang="en-US" sz="2800" dirty="0" smtClean="0">
                <a:solidFill>
                  <a:schemeClr val="bg1"/>
                </a:solidFill>
              </a:rPr>
              <a:t>Effective PUF Characteristics</a:t>
            </a:r>
          </a:p>
          <a:p>
            <a:pPr marL="0" indent="0">
              <a:buNone/>
            </a:pPr>
            <a:r>
              <a:rPr lang="en-US" sz="2800" dirty="0">
                <a:solidFill>
                  <a:schemeClr val="bg1"/>
                </a:solidFill>
              </a:rPr>
              <a:t>DRAM Latency PUF</a:t>
            </a:r>
          </a:p>
          <a:p>
            <a:pPr marL="457200" lvl="1" indent="0">
              <a:buNone/>
            </a:pPr>
            <a:r>
              <a:rPr lang="en-US" sz="2400" dirty="0">
                <a:solidFill>
                  <a:schemeClr val="bg1"/>
                </a:solidFill>
              </a:rPr>
              <a:t>DRAM Operation</a:t>
            </a:r>
          </a:p>
          <a:p>
            <a:pPr marL="457200" lvl="1" indent="0">
              <a:buNone/>
            </a:pPr>
            <a:r>
              <a:rPr lang="en-US" sz="2400" dirty="0">
                <a:solidFill>
                  <a:schemeClr val="bg1"/>
                </a:solidFill>
              </a:rPr>
              <a:t>Key </a:t>
            </a:r>
            <a:r>
              <a:rPr lang="en-US" sz="2400" dirty="0" smtClean="0">
                <a:solidFill>
                  <a:schemeClr val="bg1"/>
                </a:solidFill>
              </a:rPr>
              <a:t>Idea</a:t>
            </a:r>
          </a:p>
          <a:p>
            <a:pPr marL="0" indent="0">
              <a:buNone/>
            </a:pPr>
            <a:r>
              <a:rPr lang="en-US" sz="2800" dirty="0" smtClean="0">
                <a:solidFill>
                  <a:schemeClr val="bg1"/>
                </a:solidFill>
              </a:rPr>
              <a:t>Prior Best DRAM PUF: DRAM Retention PUF</a:t>
            </a:r>
          </a:p>
          <a:p>
            <a:pPr marL="457200" lvl="1" indent="0">
              <a:buNone/>
            </a:pPr>
            <a:r>
              <a:rPr lang="en-US" sz="2400" dirty="0" smtClean="0">
                <a:solidFill>
                  <a:schemeClr val="bg1"/>
                </a:solidFill>
              </a:rPr>
              <a:t>DRAM Cell Retention</a:t>
            </a:r>
          </a:p>
          <a:p>
            <a:pPr marL="457200" lvl="1" indent="0">
              <a:buNone/>
            </a:pPr>
            <a:r>
              <a:rPr lang="en-US" sz="2400" dirty="0" smtClean="0">
                <a:solidFill>
                  <a:schemeClr val="bg1"/>
                </a:solidFill>
              </a:rPr>
              <a:t>Key Idea </a:t>
            </a:r>
          </a:p>
          <a:p>
            <a:pPr marL="457200" lvl="1" indent="0">
              <a:buNone/>
            </a:pPr>
            <a:r>
              <a:rPr lang="en-US" sz="2400" dirty="0" smtClean="0">
                <a:solidFill>
                  <a:schemeClr val="bg1"/>
                </a:solidFill>
              </a:rPr>
              <a:t>Weaknesses</a:t>
            </a:r>
          </a:p>
          <a:p>
            <a:pPr marL="0" indent="0">
              <a:buNone/>
            </a:pPr>
            <a:r>
              <a:rPr lang="en-US" sz="2800" dirty="0" smtClean="0">
                <a:solidFill>
                  <a:schemeClr val="bg1"/>
                </a:solidFill>
              </a:rPr>
              <a:t>Methodology</a:t>
            </a:r>
          </a:p>
          <a:p>
            <a:pPr marL="0" indent="0">
              <a:buNone/>
            </a:pPr>
            <a:r>
              <a:rPr lang="en-US" sz="2800" b="1" dirty="0" smtClean="0">
                <a:solidFill>
                  <a:schemeClr val="bg1"/>
                </a:solidFill>
              </a:rPr>
              <a:t>Results</a:t>
            </a:r>
          </a:p>
          <a:p>
            <a:pPr marL="0" indent="0">
              <a:buNone/>
            </a:pPr>
            <a:r>
              <a:rPr lang="en-US" sz="2800" dirty="0" smtClean="0">
                <a:solidFill>
                  <a:schemeClr val="bg1"/>
                </a:solidFill>
              </a:rPr>
              <a:t>Summary</a:t>
            </a:r>
            <a:endParaRPr lang="en-US" sz="2800" dirty="0">
              <a:solidFill>
                <a:schemeClr val="bg1"/>
              </a:solidFill>
            </a:endParaRPr>
          </a:p>
        </p:txBody>
      </p:sp>
    </p:spTree>
    <p:extLst>
      <p:ext uri="{BB962C8B-B14F-4D97-AF65-F5344CB8AC3E}">
        <p14:creationId xmlns:p14="http://schemas.microsoft.com/office/powerpoint/2010/main" val="15968927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1516" t="26764" r="1866" b="2452"/>
          <a:stretch/>
        </p:blipFill>
        <p:spPr>
          <a:xfrm>
            <a:off x="1183341" y="803285"/>
            <a:ext cx="7089290" cy="3564319"/>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l="4264" t="30071" r="4412" b="37637"/>
          <a:stretch/>
        </p:blipFill>
        <p:spPr>
          <a:xfrm>
            <a:off x="1387735" y="978946"/>
            <a:ext cx="6680499" cy="1624405"/>
          </a:xfrm>
          <a:prstGeom prst="rect">
            <a:avLst/>
          </a:prstGeom>
        </p:spPr>
      </p:pic>
      <p:pic>
        <p:nvPicPr>
          <p:cNvPr id="17" name="Content Placeholder 3"/>
          <p:cNvPicPr>
            <a:picLocks noGrp="1" noChangeAspect="1"/>
          </p:cNvPicPr>
          <p:nvPr>
            <p:ph idx="1"/>
          </p:nvPr>
        </p:nvPicPr>
        <p:blipFill rotWithShape="1">
          <a:blip r:embed="rId5">
            <a:extLst>
              <a:ext uri="{28A0092B-C50C-407E-A947-70E740481C1C}">
                <a14:useLocalDpi xmlns:a14="http://schemas.microsoft.com/office/drawing/2010/main" val="0"/>
              </a:ext>
            </a:extLst>
          </a:blip>
          <a:srcRect r="91442"/>
          <a:stretch/>
        </p:blipFill>
        <p:spPr>
          <a:xfrm>
            <a:off x="498104" y="813916"/>
            <a:ext cx="657940" cy="3992380"/>
          </a:xfrm>
        </p:spPr>
      </p:pic>
      <p:pic>
        <p:nvPicPr>
          <p:cNvPr id="31" name="Content Placeholder 3"/>
          <p:cNvPicPr>
            <a:picLocks noChangeAspect="1"/>
          </p:cNvPicPr>
          <p:nvPr/>
        </p:nvPicPr>
        <p:blipFill rotWithShape="1">
          <a:blip r:embed="rId5">
            <a:extLst>
              <a:ext uri="{28A0092B-C50C-407E-A947-70E740481C1C}">
                <a14:useLocalDpi xmlns:a14="http://schemas.microsoft.com/office/drawing/2010/main" val="0"/>
              </a:ext>
            </a:extLst>
          </a:blip>
          <a:srcRect l="69243" t="1709" r="871" b="64523"/>
          <a:stretch/>
        </p:blipFill>
        <p:spPr>
          <a:xfrm>
            <a:off x="5920756" y="864195"/>
            <a:ext cx="2297723" cy="1348154"/>
          </a:xfrm>
          <a:prstGeom prst="rect">
            <a:avLst/>
          </a:prstGeom>
        </p:spPr>
      </p:pic>
      <p:pic>
        <p:nvPicPr>
          <p:cNvPr id="32" name="Content Placeholder 3"/>
          <p:cNvPicPr>
            <a:picLocks noChangeAspect="1"/>
          </p:cNvPicPr>
          <p:nvPr/>
        </p:nvPicPr>
        <p:blipFill rotWithShape="1">
          <a:blip r:embed="rId5">
            <a:extLst>
              <a:ext uri="{28A0092B-C50C-407E-A947-70E740481C1C}">
                <a14:useLocalDpi xmlns:a14="http://schemas.microsoft.com/office/drawing/2010/main" val="0"/>
              </a:ext>
            </a:extLst>
          </a:blip>
          <a:srcRect t="88780"/>
          <a:stretch/>
        </p:blipFill>
        <p:spPr>
          <a:xfrm>
            <a:off x="584181" y="4401808"/>
            <a:ext cx="7645420" cy="447957"/>
          </a:xfrm>
          <a:prstGeom prst="rect">
            <a:avLst/>
          </a:prstGeom>
        </p:spPr>
      </p:pic>
      <p:sp>
        <p:nvSpPr>
          <p:cNvPr id="2" name="Title 1"/>
          <p:cNvSpPr>
            <a:spLocks noGrp="1"/>
          </p:cNvSpPr>
          <p:nvPr>
            <p:ph type="title"/>
          </p:nvPr>
        </p:nvSpPr>
        <p:spPr/>
        <p:txBody>
          <a:bodyPr/>
          <a:lstStyle/>
          <a:p>
            <a:r>
              <a:rPr lang="en-US" sz="4400" b="1" dirty="0" smtClean="0"/>
              <a:t>Results </a:t>
            </a:r>
            <a:r>
              <a:rPr lang="mr-IN" sz="4400" b="1" dirty="0" smtClean="0"/>
              <a:t>–</a:t>
            </a:r>
            <a:r>
              <a:rPr lang="en-US" sz="4400" b="1" dirty="0" smtClean="0"/>
              <a:t> PUF Evaluation Latency</a:t>
            </a:r>
            <a:endParaRPr lang="en-US" sz="4400" b="1" dirty="0"/>
          </a:p>
        </p:txBody>
      </p:sp>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t="92647" b="4412"/>
          <a:stretch/>
        </p:blipFill>
        <p:spPr>
          <a:xfrm>
            <a:off x="1072453" y="4120179"/>
            <a:ext cx="7315200" cy="161366"/>
          </a:xfrm>
          <a:prstGeom prst="rect">
            <a:avLst/>
          </a:prstGeom>
        </p:spPr>
      </p:pic>
      <p:sp>
        <p:nvSpPr>
          <p:cNvPr id="33" name="Rectangle 32"/>
          <p:cNvSpPr/>
          <p:nvPr/>
        </p:nvSpPr>
        <p:spPr>
          <a:xfrm>
            <a:off x="5949234" y="928471"/>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949234" y="1122935"/>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949234" y="1300464"/>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949234" y="1490786"/>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956397" y="1748943"/>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5956397" y="1926883"/>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3281116" y="1338187"/>
            <a:ext cx="180622" cy="32151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493118" y="987265"/>
            <a:ext cx="2307491" cy="369332"/>
          </a:xfrm>
          <a:prstGeom prst="rect">
            <a:avLst/>
          </a:prstGeom>
          <a:noFill/>
        </p:spPr>
        <p:txBody>
          <a:bodyPr wrap="none" rtlCol="0">
            <a:spAutoFit/>
          </a:bodyPr>
          <a:lstStyle/>
          <a:p>
            <a:r>
              <a:rPr lang="en-US" dirty="0"/>
              <a:t>8</a:t>
            </a:r>
            <a:r>
              <a:rPr lang="en-US" dirty="0" smtClean="0"/>
              <a:t>KiB memory segment</a:t>
            </a:r>
            <a:endParaRPr lang="en-US" dirty="0"/>
          </a:p>
        </p:txBody>
      </p:sp>
      <p:cxnSp>
        <p:nvCxnSpPr>
          <p:cNvPr id="63" name="Straight Arrow Connector 62"/>
          <p:cNvCxnSpPr/>
          <p:nvPr/>
        </p:nvCxnSpPr>
        <p:spPr>
          <a:xfrm>
            <a:off x="3777878" y="4036654"/>
            <a:ext cx="170757" cy="166386"/>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092641" y="3716615"/>
            <a:ext cx="2307491" cy="369332"/>
          </a:xfrm>
          <a:prstGeom prst="rect">
            <a:avLst/>
          </a:prstGeom>
          <a:noFill/>
        </p:spPr>
        <p:txBody>
          <a:bodyPr wrap="square" rtlCol="0">
            <a:spAutoFit/>
          </a:bodyPr>
          <a:lstStyle/>
          <a:p>
            <a:r>
              <a:rPr lang="en-US" dirty="0"/>
              <a:t>8</a:t>
            </a:r>
            <a:r>
              <a:rPr lang="en-US" dirty="0" smtClean="0"/>
              <a:t>KiB memory segment</a:t>
            </a:r>
            <a:endParaRPr lang="en-US" dirty="0"/>
          </a:p>
        </p:txBody>
      </p:sp>
      <p:sp>
        <p:nvSpPr>
          <p:cNvPr id="4" name="Rectangle 3"/>
          <p:cNvSpPr/>
          <p:nvPr/>
        </p:nvSpPr>
        <p:spPr>
          <a:xfrm>
            <a:off x="2120891" y="7420409"/>
            <a:ext cx="4572000" cy="1200329"/>
          </a:xfrm>
          <a:prstGeom prst="rect">
            <a:avLst/>
          </a:prstGeom>
        </p:spPr>
        <p:txBody>
          <a:bodyPr>
            <a:spAutoFit/>
          </a:bodyPr>
          <a:lstStyle/>
          <a:p>
            <a:r>
              <a:rPr lang="en-US" b="1" dirty="0">
                <a:latin typeface="Cambria" charset="0"/>
                <a:ea typeface="Cambria" charset="0"/>
                <a:cs typeface="Cambria" charset="0"/>
              </a:rPr>
              <a:t>Can evaluate a DRAM Latency PUF (88ms) orders of magnitudes </a:t>
            </a:r>
            <a:r>
              <a:rPr lang="en-US" b="1" dirty="0">
                <a:solidFill>
                  <a:schemeClr val="accent6"/>
                </a:solidFill>
                <a:latin typeface="Cambria" charset="0"/>
                <a:ea typeface="Cambria" charset="0"/>
                <a:cs typeface="Cambria" charset="0"/>
              </a:rPr>
              <a:t>faster</a:t>
            </a:r>
            <a:r>
              <a:rPr lang="en-US" b="1" dirty="0">
                <a:latin typeface="Cambria" charset="0"/>
                <a:ea typeface="Cambria" charset="0"/>
                <a:cs typeface="Cambria" charset="0"/>
              </a:rPr>
              <a:t> </a:t>
            </a:r>
            <a:r>
              <a:rPr lang="en-US" b="1" dirty="0">
                <a:solidFill>
                  <a:schemeClr val="accent6"/>
                </a:solidFill>
                <a:latin typeface="Cambria" charset="0"/>
                <a:ea typeface="Cambria" charset="0"/>
                <a:cs typeface="Cambria" charset="0"/>
              </a:rPr>
              <a:t>(152x/1426x at 55</a:t>
            </a:r>
            <a:r>
              <a:rPr lang="en-US" b="1" dirty="0">
                <a:solidFill>
                  <a:srgbClr val="70AD47"/>
                </a:solidFill>
                <a:latin typeface="Cambria" charset="0"/>
                <a:ea typeface="Cambria" charset="0"/>
                <a:cs typeface="Cambria" charset="0"/>
              </a:rPr>
              <a:t>°</a:t>
            </a:r>
            <a:r>
              <a:rPr lang="en-US" b="1" dirty="0">
                <a:solidFill>
                  <a:schemeClr val="accent6"/>
                </a:solidFill>
                <a:latin typeface="Cambria" charset="0"/>
                <a:ea typeface="Cambria" charset="0"/>
                <a:cs typeface="Cambria" charset="0"/>
              </a:rPr>
              <a:t>C/70</a:t>
            </a:r>
            <a:r>
              <a:rPr lang="en-US" b="1" dirty="0">
                <a:solidFill>
                  <a:srgbClr val="70AD47"/>
                </a:solidFill>
                <a:latin typeface="Cambria" charset="0"/>
                <a:ea typeface="Cambria" charset="0"/>
                <a:cs typeface="Cambria" charset="0"/>
              </a:rPr>
              <a:t>°</a:t>
            </a:r>
            <a:r>
              <a:rPr lang="en-US" b="1" dirty="0">
                <a:solidFill>
                  <a:schemeClr val="accent6"/>
                </a:solidFill>
                <a:latin typeface="Cambria" charset="0"/>
                <a:ea typeface="Cambria" charset="0"/>
                <a:cs typeface="Cambria" charset="0"/>
              </a:rPr>
              <a:t>C) </a:t>
            </a:r>
            <a:r>
              <a:rPr lang="en-US" b="1" dirty="0">
                <a:latin typeface="Cambria" charset="0"/>
                <a:ea typeface="Cambria" charset="0"/>
                <a:cs typeface="Cambria" charset="0"/>
              </a:rPr>
              <a:t>than the prior best DRAM PUF with the </a:t>
            </a:r>
            <a:r>
              <a:rPr lang="en-US" b="1" dirty="0">
                <a:solidFill>
                  <a:srgbClr val="7030A0"/>
                </a:solidFill>
                <a:latin typeface="Cambria" charset="0"/>
                <a:ea typeface="Cambria" charset="0"/>
                <a:cs typeface="Cambria" charset="0"/>
              </a:rPr>
              <a:t>same memory segment size</a:t>
            </a:r>
          </a:p>
        </p:txBody>
      </p:sp>
      <p:sp>
        <p:nvSpPr>
          <p:cNvPr id="6" name="Rectangle 5"/>
          <p:cNvSpPr/>
          <p:nvPr/>
        </p:nvSpPr>
        <p:spPr>
          <a:xfrm>
            <a:off x="584181" y="4885295"/>
            <a:ext cx="3096553" cy="461665"/>
          </a:xfrm>
          <a:prstGeom prst="rect">
            <a:avLst/>
          </a:prstGeom>
        </p:spPr>
        <p:txBody>
          <a:bodyPr wrap="none">
            <a:spAutoFit/>
          </a:bodyPr>
          <a:lstStyle/>
          <a:p>
            <a:r>
              <a:rPr lang="en-US" sz="2400" b="1" dirty="0">
                <a:latin typeface="Cambria" charset="0"/>
                <a:ea typeface="Cambria" charset="0"/>
                <a:cs typeface="Cambria" charset="0"/>
              </a:rPr>
              <a:t>DRAM latency PUF is</a:t>
            </a:r>
          </a:p>
        </p:txBody>
      </p:sp>
      <p:sp>
        <p:nvSpPr>
          <p:cNvPr id="7" name="Rectangle 6"/>
          <p:cNvSpPr/>
          <p:nvPr/>
        </p:nvSpPr>
        <p:spPr>
          <a:xfrm>
            <a:off x="1068571" y="5349635"/>
            <a:ext cx="4541756" cy="400110"/>
          </a:xfrm>
          <a:prstGeom prst="rect">
            <a:avLst/>
          </a:prstGeom>
        </p:spPr>
        <p:txBody>
          <a:bodyPr wrap="none">
            <a:spAutoFit/>
          </a:bodyPr>
          <a:lstStyle/>
          <a:p>
            <a:r>
              <a:rPr lang="en-US" sz="2000" b="1" dirty="0" smtClean="0">
                <a:latin typeface="Cambria" charset="0"/>
                <a:ea typeface="Cambria" charset="0"/>
                <a:cs typeface="Cambria" charset="0"/>
              </a:rPr>
              <a:t>1. Fast </a:t>
            </a:r>
            <a:r>
              <a:rPr lang="en-US" sz="2000" b="1" dirty="0">
                <a:latin typeface="Cambria" charset="0"/>
                <a:ea typeface="Cambria" charset="0"/>
                <a:cs typeface="Cambria" charset="0"/>
              </a:rPr>
              <a:t>and constant latency (</a:t>
            </a:r>
            <a:r>
              <a:rPr lang="en-US" sz="2000" b="1" dirty="0">
                <a:solidFill>
                  <a:schemeClr val="accent5"/>
                </a:solidFill>
                <a:latin typeface="Cambria" charset="0"/>
                <a:ea typeface="Cambria" charset="0"/>
                <a:cs typeface="Cambria" charset="0"/>
              </a:rPr>
              <a:t>88.2ms</a:t>
            </a:r>
            <a:r>
              <a:rPr lang="en-US" sz="2000" b="1" dirty="0">
                <a:latin typeface="Cambria" charset="0"/>
                <a:ea typeface="Cambria" charset="0"/>
                <a:cs typeface="Cambria" charset="0"/>
              </a:rPr>
              <a:t>)</a:t>
            </a:r>
          </a:p>
        </p:txBody>
      </p:sp>
      <p:cxnSp>
        <p:nvCxnSpPr>
          <p:cNvPr id="9" name="Straight Arrow Connector 8"/>
          <p:cNvCxnSpPr/>
          <p:nvPr/>
        </p:nvCxnSpPr>
        <p:spPr>
          <a:xfrm>
            <a:off x="1428752" y="1071563"/>
            <a:ext cx="0" cy="3100387"/>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450675" y="2357446"/>
            <a:ext cx="1420582" cy="461665"/>
          </a:xfrm>
          <a:prstGeom prst="rect">
            <a:avLst/>
          </a:prstGeom>
          <a:noFill/>
        </p:spPr>
        <p:txBody>
          <a:bodyPr wrap="none" rtlCol="0">
            <a:spAutoFit/>
          </a:bodyPr>
          <a:lstStyle/>
          <a:p>
            <a:r>
              <a:rPr lang="en-US" sz="2400" b="1" i="1" dirty="0" smtClean="0"/>
              <a:t>33,806.6</a:t>
            </a:r>
            <a:r>
              <a:rPr lang="en-US" sz="2400" b="1" dirty="0" smtClean="0"/>
              <a:t>x</a:t>
            </a:r>
            <a:endParaRPr lang="en-US" sz="2400" b="1" dirty="0"/>
          </a:p>
        </p:txBody>
      </p:sp>
      <p:cxnSp>
        <p:nvCxnSpPr>
          <p:cNvPr id="51" name="Straight Arrow Connector 50"/>
          <p:cNvCxnSpPr/>
          <p:nvPr/>
        </p:nvCxnSpPr>
        <p:spPr>
          <a:xfrm>
            <a:off x="7996240" y="2566988"/>
            <a:ext cx="4760" cy="1604962"/>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995921" y="3078958"/>
            <a:ext cx="1029449" cy="461665"/>
          </a:xfrm>
          <a:prstGeom prst="rect">
            <a:avLst/>
          </a:prstGeom>
          <a:noFill/>
        </p:spPr>
        <p:txBody>
          <a:bodyPr wrap="none" rtlCol="0">
            <a:spAutoFit/>
          </a:bodyPr>
          <a:lstStyle/>
          <a:p>
            <a:r>
              <a:rPr lang="en-US" sz="2400" b="1" i="1" smtClean="0"/>
              <a:t>318.3</a:t>
            </a:r>
            <a:r>
              <a:rPr lang="en-US" sz="2400" b="1" smtClean="0"/>
              <a:t>x</a:t>
            </a:r>
            <a:endParaRPr lang="en-US" sz="2400" b="1" dirty="0"/>
          </a:p>
        </p:txBody>
      </p:sp>
    </p:spTree>
    <p:extLst>
      <p:ext uri="{BB962C8B-B14F-4D97-AF65-F5344CB8AC3E}">
        <p14:creationId xmlns:p14="http://schemas.microsoft.com/office/powerpoint/2010/main" val="339720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1000"/>
                                        <p:tgtEl>
                                          <p:spTgt spid="27"/>
                                        </p:tgtEl>
                                      </p:cBhvr>
                                    </p:animEffect>
                                  </p:childTnLst>
                                </p:cTn>
                              </p:par>
                              <p:par>
                                <p:cTn id="16" presetID="1" presetClass="exit"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hidden"/>
                                      </p:to>
                                    </p:set>
                                  </p:childTnLst>
                                </p:cTn>
                              </p:par>
                              <p:par>
                                <p:cTn id="18" presetID="1" presetClass="exit" presetSubtype="0" fill="hold" grpId="0" nodeType="withEffect">
                                  <p:stCondLst>
                                    <p:cond delay="0"/>
                                  </p:stCondLst>
                                  <p:childTnLst>
                                    <p:set>
                                      <p:cBhvr>
                                        <p:cTn id="19" dur="1" fill="hold">
                                          <p:stCondLst>
                                            <p:cond delay="0"/>
                                          </p:stCondLst>
                                        </p:cTn>
                                        <p:tgtEl>
                                          <p:spTgt spid="38"/>
                                        </p:tgtEl>
                                        <p:attrNameLst>
                                          <p:attrName>style.visibility</p:attrName>
                                        </p:attrNameLst>
                                      </p:cBhvr>
                                      <p:to>
                                        <p:strVal val="hidden"/>
                                      </p:to>
                                    </p:set>
                                  </p:childTnLst>
                                </p:cTn>
                              </p:par>
                              <p:par>
                                <p:cTn id="20" presetID="1"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wipe(left)">
                                      <p:cBhvr>
                                        <p:cTn id="36" dur="1000"/>
                                        <p:tgtEl>
                                          <p:spTgt spid="24"/>
                                        </p:tgtEl>
                                      </p:cBhvr>
                                    </p:animEffect>
                                  </p:childTnLst>
                                </p:cTn>
                              </p:par>
                              <p:par>
                                <p:cTn id="37" presetID="1" presetClass="exit"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par>
                          <p:cTn id="43" fill="hold">
                            <p:stCondLst>
                              <p:cond delay="1000"/>
                            </p:stCondLst>
                            <p:childTnLst>
                              <p:par>
                                <p:cTn id="44" presetID="1" presetClass="entr" presetSubtype="0" fill="hold" nodeType="after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4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53"/>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7" grpId="0" animBg="1"/>
      <p:bldP spid="38" grpId="0" animBg="1"/>
      <p:bldP spid="47" grpId="0"/>
      <p:bldP spid="64" grpId="0"/>
      <p:bldP spid="6" grpId="0"/>
      <p:bldP spid="7" grpId="0"/>
      <p:bldP spid="13" grpId="0"/>
      <p:bldP spid="5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1516" t="26764" r="1866" b="2452"/>
          <a:stretch/>
        </p:blipFill>
        <p:spPr>
          <a:xfrm>
            <a:off x="1183341" y="803285"/>
            <a:ext cx="7089290" cy="3564319"/>
          </a:xfrm>
          <a:prstGeom prst="rect">
            <a:avLst/>
          </a:prstGeom>
        </p:spPr>
      </p:pic>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l="4069" t="54390" r="4166" b="29614"/>
          <a:stretch/>
        </p:blipFill>
        <p:spPr>
          <a:xfrm>
            <a:off x="1376979" y="2205318"/>
            <a:ext cx="6712772" cy="796066"/>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l="4264" t="30071" r="4412" b="37637"/>
          <a:stretch/>
        </p:blipFill>
        <p:spPr>
          <a:xfrm>
            <a:off x="1387735" y="978946"/>
            <a:ext cx="6680499" cy="1624405"/>
          </a:xfrm>
          <a:prstGeom prst="rect">
            <a:avLst/>
          </a:prstGeom>
        </p:spPr>
      </p:pic>
      <p:pic>
        <p:nvPicPr>
          <p:cNvPr id="17"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r="91442"/>
          <a:stretch/>
        </p:blipFill>
        <p:spPr>
          <a:xfrm>
            <a:off x="498104" y="813916"/>
            <a:ext cx="657940" cy="3992380"/>
          </a:xfrm>
        </p:spPr>
      </p:pic>
      <p:pic>
        <p:nvPicPr>
          <p:cNvPr id="31" name="Content Placeholder 3"/>
          <p:cNvPicPr>
            <a:picLocks noChangeAspect="1"/>
          </p:cNvPicPr>
          <p:nvPr/>
        </p:nvPicPr>
        <p:blipFill rotWithShape="1">
          <a:blip r:embed="rId6">
            <a:extLst>
              <a:ext uri="{28A0092B-C50C-407E-A947-70E740481C1C}">
                <a14:useLocalDpi xmlns:a14="http://schemas.microsoft.com/office/drawing/2010/main" val="0"/>
              </a:ext>
            </a:extLst>
          </a:blip>
          <a:srcRect l="69243" t="1709" r="871" b="64523"/>
          <a:stretch/>
        </p:blipFill>
        <p:spPr>
          <a:xfrm>
            <a:off x="5920756" y="864195"/>
            <a:ext cx="2297723" cy="1348154"/>
          </a:xfrm>
          <a:prstGeom prst="rect">
            <a:avLst/>
          </a:prstGeom>
        </p:spPr>
      </p:pic>
      <p:pic>
        <p:nvPicPr>
          <p:cNvPr id="32" name="Content Placeholder 3"/>
          <p:cNvPicPr>
            <a:picLocks noChangeAspect="1"/>
          </p:cNvPicPr>
          <p:nvPr/>
        </p:nvPicPr>
        <p:blipFill rotWithShape="1">
          <a:blip r:embed="rId6">
            <a:extLst>
              <a:ext uri="{28A0092B-C50C-407E-A947-70E740481C1C}">
                <a14:useLocalDpi xmlns:a14="http://schemas.microsoft.com/office/drawing/2010/main" val="0"/>
              </a:ext>
            </a:extLst>
          </a:blip>
          <a:srcRect t="88780"/>
          <a:stretch/>
        </p:blipFill>
        <p:spPr>
          <a:xfrm>
            <a:off x="584181" y="4401808"/>
            <a:ext cx="7645420" cy="447957"/>
          </a:xfrm>
          <a:prstGeom prst="rect">
            <a:avLst/>
          </a:prstGeom>
        </p:spPr>
      </p:pic>
      <p:sp>
        <p:nvSpPr>
          <p:cNvPr id="2" name="Title 1"/>
          <p:cNvSpPr>
            <a:spLocks noGrp="1"/>
          </p:cNvSpPr>
          <p:nvPr>
            <p:ph type="title"/>
          </p:nvPr>
        </p:nvSpPr>
        <p:spPr/>
        <p:txBody>
          <a:bodyPr/>
          <a:lstStyle/>
          <a:p>
            <a:r>
              <a:rPr lang="en-US" sz="4400" b="1" dirty="0" smtClean="0"/>
              <a:t>Results </a:t>
            </a:r>
            <a:r>
              <a:rPr lang="mr-IN" sz="4400" b="1" dirty="0" smtClean="0"/>
              <a:t>–</a:t>
            </a:r>
            <a:r>
              <a:rPr lang="en-US" sz="4400" b="1" dirty="0" smtClean="0"/>
              <a:t> PUF Evaluation Latency</a:t>
            </a:r>
            <a:endParaRPr lang="en-US" sz="4400" b="1" dirty="0"/>
          </a:p>
        </p:txBody>
      </p:sp>
      <p:pic>
        <p:nvPicPr>
          <p:cNvPr id="27" name="Picture 26"/>
          <p:cNvPicPr>
            <a:picLocks noChangeAspect="1"/>
          </p:cNvPicPr>
          <p:nvPr/>
        </p:nvPicPr>
        <p:blipFill rotWithShape="1">
          <a:blip r:embed="rId7">
            <a:extLst>
              <a:ext uri="{28A0092B-C50C-407E-A947-70E740481C1C}">
                <a14:useLocalDpi xmlns:a14="http://schemas.microsoft.com/office/drawing/2010/main" val="0"/>
              </a:ext>
            </a:extLst>
          </a:blip>
          <a:srcRect t="92647" b="4412"/>
          <a:stretch/>
        </p:blipFill>
        <p:spPr>
          <a:xfrm>
            <a:off x="1072453" y="4120179"/>
            <a:ext cx="7315200" cy="161366"/>
          </a:xfrm>
          <a:prstGeom prst="rect">
            <a:avLst/>
          </a:prstGeom>
        </p:spPr>
      </p:pic>
      <p:sp>
        <p:nvSpPr>
          <p:cNvPr id="35" name="Rectangle 34"/>
          <p:cNvSpPr/>
          <p:nvPr/>
        </p:nvSpPr>
        <p:spPr>
          <a:xfrm>
            <a:off x="5949234" y="1300464"/>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949234" y="1490786"/>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3281116" y="1338187"/>
            <a:ext cx="180622" cy="32151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493118" y="987265"/>
            <a:ext cx="2307491" cy="369332"/>
          </a:xfrm>
          <a:prstGeom prst="rect">
            <a:avLst/>
          </a:prstGeom>
          <a:noFill/>
        </p:spPr>
        <p:txBody>
          <a:bodyPr wrap="none" rtlCol="0">
            <a:spAutoFit/>
          </a:bodyPr>
          <a:lstStyle/>
          <a:p>
            <a:r>
              <a:rPr lang="en-US" dirty="0"/>
              <a:t>8</a:t>
            </a:r>
            <a:r>
              <a:rPr lang="en-US" dirty="0" smtClean="0"/>
              <a:t>KiB memory segment</a:t>
            </a:r>
            <a:endParaRPr lang="en-US" dirty="0"/>
          </a:p>
        </p:txBody>
      </p:sp>
      <p:sp>
        <p:nvSpPr>
          <p:cNvPr id="48" name="TextBox 47"/>
          <p:cNvSpPr txBox="1"/>
          <p:nvPr/>
        </p:nvSpPr>
        <p:spPr>
          <a:xfrm>
            <a:off x="1213411" y="1958952"/>
            <a:ext cx="2424510" cy="369332"/>
          </a:xfrm>
          <a:prstGeom prst="rect">
            <a:avLst/>
          </a:prstGeom>
          <a:noFill/>
        </p:spPr>
        <p:txBody>
          <a:bodyPr wrap="none" rtlCol="0">
            <a:spAutoFit/>
          </a:bodyPr>
          <a:lstStyle/>
          <a:p>
            <a:r>
              <a:rPr lang="en-US" dirty="0" smtClean="0"/>
              <a:t>64KiB memory segment</a:t>
            </a:r>
            <a:endParaRPr lang="en-US" dirty="0"/>
          </a:p>
        </p:txBody>
      </p:sp>
      <p:cxnSp>
        <p:nvCxnSpPr>
          <p:cNvPr id="54" name="Straight Arrow Connector 53"/>
          <p:cNvCxnSpPr/>
          <p:nvPr/>
        </p:nvCxnSpPr>
        <p:spPr>
          <a:xfrm>
            <a:off x="2425666" y="2286339"/>
            <a:ext cx="476925" cy="17091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2120891" y="7420409"/>
            <a:ext cx="4572000" cy="1200329"/>
          </a:xfrm>
          <a:prstGeom prst="rect">
            <a:avLst/>
          </a:prstGeom>
        </p:spPr>
        <p:txBody>
          <a:bodyPr>
            <a:spAutoFit/>
          </a:bodyPr>
          <a:lstStyle/>
          <a:p>
            <a:r>
              <a:rPr lang="en-US" b="1" dirty="0">
                <a:latin typeface="Cambria" charset="0"/>
                <a:ea typeface="Cambria" charset="0"/>
                <a:cs typeface="Cambria" charset="0"/>
              </a:rPr>
              <a:t>Can evaluate a DRAM Latency PUF (88ms) orders of magnitudes </a:t>
            </a:r>
            <a:r>
              <a:rPr lang="en-US" b="1" dirty="0">
                <a:solidFill>
                  <a:schemeClr val="accent6"/>
                </a:solidFill>
                <a:latin typeface="Cambria" charset="0"/>
                <a:ea typeface="Cambria" charset="0"/>
                <a:cs typeface="Cambria" charset="0"/>
              </a:rPr>
              <a:t>faster</a:t>
            </a:r>
            <a:r>
              <a:rPr lang="en-US" b="1" dirty="0">
                <a:latin typeface="Cambria" charset="0"/>
                <a:ea typeface="Cambria" charset="0"/>
                <a:cs typeface="Cambria" charset="0"/>
              </a:rPr>
              <a:t> </a:t>
            </a:r>
            <a:r>
              <a:rPr lang="en-US" b="1" dirty="0">
                <a:solidFill>
                  <a:schemeClr val="accent6"/>
                </a:solidFill>
                <a:latin typeface="Cambria" charset="0"/>
                <a:ea typeface="Cambria" charset="0"/>
                <a:cs typeface="Cambria" charset="0"/>
              </a:rPr>
              <a:t>(152x/1426x at 55</a:t>
            </a:r>
            <a:r>
              <a:rPr lang="en-US" b="1" dirty="0">
                <a:solidFill>
                  <a:srgbClr val="70AD47"/>
                </a:solidFill>
                <a:latin typeface="Cambria" charset="0"/>
                <a:ea typeface="Cambria" charset="0"/>
                <a:cs typeface="Cambria" charset="0"/>
              </a:rPr>
              <a:t>°</a:t>
            </a:r>
            <a:r>
              <a:rPr lang="en-US" b="1" dirty="0">
                <a:solidFill>
                  <a:schemeClr val="accent6"/>
                </a:solidFill>
                <a:latin typeface="Cambria" charset="0"/>
                <a:ea typeface="Cambria" charset="0"/>
                <a:cs typeface="Cambria" charset="0"/>
              </a:rPr>
              <a:t>C/70</a:t>
            </a:r>
            <a:r>
              <a:rPr lang="en-US" b="1" dirty="0">
                <a:solidFill>
                  <a:srgbClr val="70AD47"/>
                </a:solidFill>
                <a:latin typeface="Cambria" charset="0"/>
                <a:ea typeface="Cambria" charset="0"/>
                <a:cs typeface="Cambria" charset="0"/>
              </a:rPr>
              <a:t>°</a:t>
            </a:r>
            <a:r>
              <a:rPr lang="en-US" b="1" dirty="0">
                <a:solidFill>
                  <a:schemeClr val="accent6"/>
                </a:solidFill>
                <a:latin typeface="Cambria" charset="0"/>
                <a:ea typeface="Cambria" charset="0"/>
                <a:cs typeface="Cambria" charset="0"/>
              </a:rPr>
              <a:t>C) </a:t>
            </a:r>
            <a:r>
              <a:rPr lang="en-US" b="1" dirty="0">
                <a:latin typeface="Cambria" charset="0"/>
                <a:ea typeface="Cambria" charset="0"/>
                <a:cs typeface="Cambria" charset="0"/>
              </a:rPr>
              <a:t>than the prior best DRAM PUF with the </a:t>
            </a:r>
            <a:r>
              <a:rPr lang="en-US" b="1" dirty="0">
                <a:solidFill>
                  <a:srgbClr val="7030A0"/>
                </a:solidFill>
                <a:latin typeface="Cambria" charset="0"/>
                <a:ea typeface="Cambria" charset="0"/>
                <a:cs typeface="Cambria" charset="0"/>
              </a:rPr>
              <a:t>same memory segment size</a:t>
            </a:r>
          </a:p>
        </p:txBody>
      </p:sp>
      <p:sp>
        <p:nvSpPr>
          <p:cNvPr id="43" name="Rectangle 42"/>
          <p:cNvSpPr/>
          <p:nvPr/>
        </p:nvSpPr>
        <p:spPr>
          <a:xfrm>
            <a:off x="584181" y="4885295"/>
            <a:ext cx="3096553" cy="461665"/>
          </a:xfrm>
          <a:prstGeom prst="rect">
            <a:avLst/>
          </a:prstGeom>
        </p:spPr>
        <p:txBody>
          <a:bodyPr wrap="none">
            <a:spAutoFit/>
          </a:bodyPr>
          <a:lstStyle/>
          <a:p>
            <a:r>
              <a:rPr lang="en-US" sz="2400" b="1" dirty="0">
                <a:latin typeface="Cambria" charset="0"/>
                <a:ea typeface="Cambria" charset="0"/>
                <a:cs typeface="Cambria" charset="0"/>
              </a:rPr>
              <a:t>DRAM latency PUF is</a:t>
            </a:r>
          </a:p>
        </p:txBody>
      </p:sp>
      <p:sp>
        <p:nvSpPr>
          <p:cNvPr id="45" name="Rectangle 44"/>
          <p:cNvSpPr/>
          <p:nvPr/>
        </p:nvSpPr>
        <p:spPr>
          <a:xfrm>
            <a:off x="1068571" y="5349635"/>
            <a:ext cx="4541756" cy="400110"/>
          </a:xfrm>
          <a:prstGeom prst="rect">
            <a:avLst/>
          </a:prstGeom>
        </p:spPr>
        <p:txBody>
          <a:bodyPr wrap="none">
            <a:spAutoFit/>
          </a:bodyPr>
          <a:lstStyle/>
          <a:p>
            <a:r>
              <a:rPr lang="en-US" sz="2000" b="1" dirty="0" smtClean="0">
                <a:latin typeface="Cambria" charset="0"/>
                <a:ea typeface="Cambria" charset="0"/>
                <a:cs typeface="Cambria" charset="0"/>
              </a:rPr>
              <a:t>1. Fast </a:t>
            </a:r>
            <a:r>
              <a:rPr lang="en-US" sz="2000" b="1" dirty="0">
                <a:latin typeface="Cambria" charset="0"/>
                <a:ea typeface="Cambria" charset="0"/>
                <a:cs typeface="Cambria" charset="0"/>
              </a:rPr>
              <a:t>and constant latency (</a:t>
            </a:r>
            <a:r>
              <a:rPr lang="en-US" sz="2000" b="1" dirty="0">
                <a:solidFill>
                  <a:schemeClr val="accent5"/>
                </a:solidFill>
                <a:latin typeface="Cambria" charset="0"/>
                <a:ea typeface="Cambria" charset="0"/>
                <a:cs typeface="Cambria" charset="0"/>
              </a:rPr>
              <a:t>88.2ms</a:t>
            </a:r>
            <a:r>
              <a:rPr lang="en-US" sz="2000" b="1" dirty="0">
                <a:latin typeface="Cambria" charset="0"/>
                <a:ea typeface="Cambria" charset="0"/>
                <a:cs typeface="Cambria" charset="0"/>
              </a:rPr>
              <a:t>)</a:t>
            </a:r>
          </a:p>
        </p:txBody>
      </p:sp>
      <p:cxnSp>
        <p:nvCxnSpPr>
          <p:cNvPr id="51" name="Straight Arrow Connector 50"/>
          <p:cNvCxnSpPr/>
          <p:nvPr/>
        </p:nvCxnSpPr>
        <p:spPr>
          <a:xfrm>
            <a:off x="3777878" y="4036654"/>
            <a:ext cx="170757" cy="166386"/>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092641" y="3716615"/>
            <a:ext cx="2307491" cy="369332"/>
          </a:xfrm>
          <a:prstGeom prst="rect">
            <a:avLst/>
          </a:prstGeom>
          <a:noFill/>
        </p:spPr>
        <p:txBody>
          <a:bodyPr wrap="square" rtlCol="0">
            <a:spAutoFit/>
          </a:bodyPr>
          <a:lstStyle/>
          <a:p>
            <a:r>
              <a:rPr lang="en-US" dirty="0"/>
              <a:t>8</a:t>
            </a:r>
            <a:r>
              <a:rPr lang="en-US" dirty="0" smtClean="0"/>
              <a:t>KiB memory segment</a:t>
            </a:r>
            <a:endParaRPr lang="en-US" dirty="0"/>
          </a:p>
        </p:txBody>
      </p:sp>
      <p:cxnSp>
        <p:nvCxnSpPr>
          <p:cNvPr id="55" name="Straight Arrow Connector 54"/>
          <p:cNvCxnSpPr/>
          <p:nvPr/>
        </p:nvCxnSpPr>
        <p:spPr>
          <a:xfrm>
            <a:off x="1428750" y="2357438"/>
            <a:ext cx="2" cy="1814512"/>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428750" y="3001384"/>
            <a:ext cx="1029449" cy="461665"/>
          </a:xfrm>
          <a:prstGeom prst="rect">
            <a:avLst/>
          </a:prstGeom>
          <a:noFill/>
        </p:spPr>
        <p:txBody>
          <a:bodyPr wrap="none" rtlCol="0">
            <a:spAutoFit/>
          </a:bodyPr>
          <a:lstStyle/>
          <a:p>
            <a:r>
              <a:rPr lang="en-US" sz="2400" b="1" i="1" dirty="0" smtClean="0"/>
              <a:t>869.8</a:t>
            </a:r>
            <a:r>
              <a:rPr lang="en-US" sz="2400" b="1" dirty="0" smtClean="0"/>
              <a:t>x</a:t>
            </a:r>
            <a:endParaRPr lang="en-US" sz="2400" b="1" dirty="0"/>
          </a:p>
        </p:txBody>
      </p:sp>
      <p:cxnSp>
        <p:nvCxnSpPr>
          <p:cNvPr id="58" name="Straight Arrow Connector 57"/>
          <p:cNvCxnSpPr/>
          <p:nvPr/>
        </p:nvCxnSpPr>
        <p:spPr>
          <a:xfrm>
            <a:off x="7994669" y="2924869"/>
            <a:ext cx="6331" cy="1247081"/>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6965220" y="3293733"/>
            <a:ext cx="1029449" cy="461665"/>
          </a:xfrm>
          <a:prstGeom prst="rect">
            <a:avLst/>
          </a:prstGeom>
          <a:noFill/>
        </p:spPr>
        <p:txBody>
          <a:bodyPr wrap="none" rtlCol="0">
            <a:spAutoFit/>
          </a:bodyPr>
          <a:lstStyle/>
          <a:p>
            <a:r>
              <a:rPr lang="en-US" sz="2400" b="1" i="1" dirty="0" smtClean="0"/>
              <a:t>108.9</a:t>
            </a:r>
            <a:r>
              <a:rPr lang="en-US" sz="2400" b="1" dirty="0" smtClean="0"/>
              <a:t>x</a:t>
            </a:r>
            <a:endParaRPr lang="en-US" sz="2400" b="1" dirty="0"/>
          </a:p>
        </p:txBody>
      </p:sp>
    </p:spTree>
    <p:extLst>
      <p:ext uri="{BB962C8B-B14F-4D97-AF65-F5344CB8AC3E}">
        <p14:creationId xmlns:p14="http://schemas.microsoft.com/office/powerpoint/2010/main" val="1699230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1000"/>
                                        <p:tgtEl>
                                          <p:spTgt spid="25"/>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6" grpId="0"/>
      <p:bldP spid="6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1516" t="26764" r="1866" b="2452"/>
          <a:stretch/>
        </p:blipFill>
        <p:spPr>
          <a:xfrm>
            <a:off x="1183341" y="803285"/>
            <a:ext cx="7089290" cy="3564319"/>
          </a:xfrm>
          <a:prstGeom prst="rect">
            <a:avLst/>
          </a:prstGeom>
        </p:spPr>
      </p:pic>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l="4069" t="54390" r="4166" b="29614"/>
          <a:stretch/>
        </p:blipFill>
        <p:spPr>
          <a:xfrm>
            <a:off x="1376979" y="2205318"/>
            <a:ext cx="6712772" cy="796066"/>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l="4264" t="30071" r="4412" b="37637"/>
          <a:stretch/>
        </p:blipFill>
        <p:spPr>
          <a:xfrm>
            <a:off x="1387735" y="978946"/>
            <a:ext cx="6680499" cy="1624405"/>
          </a:xfrm>
          <a:prstGeom prst="rect">
            <a:avLst/>
          </a:prstGeom>
        </p:spPr>
      </p:pic>
      <p:pic>
        <p:nvPicPr>
          <p:cNvPr id="17" name="Content Placeholder 3"/>
          <p:cNvPicPr>
            <a:picLocks noGrp="1" noChangeAspect="1"/>
          </p:cNvPicPr>
          <p:nvPr>
            <p:ph idx="1"/>
          </p:nvPr>
        </p:nvPicPr>
        <p:blipFill rotWithShape="1">
          <a:blip r:embed="rId6">
            <a:extLst>
              <a:ext uri="{28A0092B-C50C-407E-A947-70E740481C1C}">
                <a14:useLocalDpi xmlns:a14="http://schemas.microsoft.com/office/drawing/2010/main" val="0"/>
              </a:ext>
            </a:extLst>
          </a:blip>
          <a:srcRect r="91442"/>
          <a:stretch/>
        </p:blipFill>
        <p:spPr>
          <a:xfrm>
            <a:off x="498104" y="813916"/>
            <a:ext cx="657940" cy="3992380"/>
          </a:xfrm>
        </p:spPr>
      </p:pic>
      <p:pic>
        <p:nvPicPr>
          <p:cNvPr id="31" name="Content Placeholder 3"/>
          <p:cNvPicPr>
            <a:picLocks noChangeAspect="1"/>
          </p:cNvPicPr>
          <p:nvPr/>
        </p:nvPicPr>
        <p:blipFill rotWithShape="1">
          <a:blip r:embed="rId6">
            <a:extLst>
              <a:ext uri="{28A0092B-C50C-407E-A947-70E740481C1C}">
                <a14:useLocalDpi xmlns:a14="http://schemas.microsoft.com/office/drawing/2010/main" val="0"/>
              </a:ext>
            </a:extLst>
          </a:blip>
          <a:srcRect l="69243" t="1709" r="871" b="64523"/>
          <a:stretch/>
        </p:blipFill>
        <p:spPr>
          <a:xfrm>
            <a:off x="5920756" y="864195"/>
            <a:ext cx="2297723" cy="1348154"/>
          </a:xfrm>
          <a:prstGeom prst="rect">
            <a:avLst/>
          </a:prstGeom>
        </p:spPr>
      </p:pic>
      <p:pic>
        <p:nvPicPr>
          <p:cNvPr id="32" name="Content Placeholder 3"/>
          <p:cNvPicPr>
            <a:picLocks noChangeAspect="1"/>
          </p:cNvPicPr>
          <p:nvPr/>
        </p:nvPicPr>
        <p:blipFill rotWithShape="1">
          <a:blip r:embed="rId6">
            <a:extLst>
              <a:ext uri="{28A0092B-C50C-407E-A947-70E740481C1C}">
                <a14:useLocalDpi xmlns:a14="http://schemas.microsoft.com/office/drawing/2010/main" val="0"/>
              </a:ext>
            </a:extLst>
          </a:blip>
          <a:srcRect t="88780"/>
          <a:stretch/>
        </p:blipFill>
        <p:spPr>
          <a:xfrm>
            <a:off x="584181" y="4401808"/>
            <a:ext cx="7645420" cy="447957"/>
          </a:xfrm>
          <a:prstGeom prst="rect">
            <a:avLst/>
          </a:prstGeom>
        </p:spPr>
      </p:pic>
      <p:sp>
        <p:nvSpPr>
          <p:cNvPr id="2" name="Title 1"/>
          <p:cNvSpPr>
            <a:spLocks noGrp="1"/>
          </p:cNvSpPr>
          <p:nvPr>
            <p:ph type="title"/>
          </p:nvPr>
        </p:nvSpPr>
        <p:spPr/>
        <p:txBody>
          <a:bodyPr/>
          <a:lstStyle/>
          <a:p>
            <a:r>
              <a:rPr lang="en-US" sz="4400" b="1" dirty="0" smtClean="0"/>
              <a:t>Results </a:t>
            </a:r>
            <a:r>
              <a:rPr lang="mr-IN" sz="4400" b="1" dirty="0" smtClean="0"/>
              <a:t>–</a:t>
            </a:r>
            <a:r>
              <a:rPr lang="en-US" sz="4400" b="1" dirty="0" smtClean="0"/>
              <a:t> PUF Evaluation Latency</a:t>
            </a:r>
            <a:endParaRPr lang="en-US" sz="4400" b="1" dirty="0"/>
          </a:p>
        </p:txBody>
      </p:sp>
      <p:pic>
        <p:nvPicPr>
          <p:cNvPr id="27" name="Picture 26"/>
          <p:cNvPicPr>
            <a:picLocks noChangeAspect="1"/>
          </p:cNvPicPr>
          <p:nvPr/>
        </p:nvPicPr>
        <p:blipFill rotWithShape="1">
          <a:blip r:embed="rId7">
            <a:extLst>
              <a:ext uri="{28A0092B-C50C-407E-A947-70E740481C1C}">
                <a14:useLocalDpi xmlns:a14="http://schemas.microsoft.com/office/drawing/2010/main" val="0"/>
              </a:ext>
            </a:extLst>
          </a:blip>
          <a:srcRect t="92647" b="4412"/>
          <a:stretch/>
        </p:blipFill>
        <p:spPr>
          <a:xfrm>
            <a:off x="1072453" y="4120179"/>
            <a:ext cx="7315200" cy="161366"/>
          </a:xfrm>
          <a:prstGeom prst="rect">
            <a:avLst/>
          </a:prstGeom>
        </p:spPr>
      </p:pic>
      <p:sp>
        <p:nvSpPr>
          <p:cNvPr id="35" name="Rectangle 34"/>
          <p:cNvSpPr/>
          <p:nvPr/>
        </p:nvSpPr>
        <p:spPr>
          <a:xfrm>
            <a:off x="5949234" y="1300464"/>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949234" y="1490786"/>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3281116" y="1338187"/>
            <a:ext cx="180622" cy="32151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493118" y="987265"/>
            <a:ext cx="2307491" cy="369332"/>
          </a:xfrm>
          <a:prstGeom prst="rect">
            <a:avLst/>
          </a:prstGeom>
          <a:noFill/>
        </p:spPr>
        <p:txBody>
          <a:bodyPr wrap="none" rtlCol="0">
            <a:spAutoFit/>
          </a:bodyPr>
          <a:lstStyle/>
          <a:p>
            <a:r>
              <a:rPr lang="en-US" dirty="0"/>
              <a:t>8</a:t>
            </a:r>
            <a:r>
              <a:rPr lang="en-US" dirty="0" smtClean="0"/>
              <a:t>KiB memory segment</a:t>
            </a:r>
            <a:endParaRPr lang="en-US" dirty="0"/>
          </a:p>
        </p:txBody>
      </p:sp>
      <p:sp>
        <p:nvSpPr>
          <p:cNvPr id="48" name="TextBox 47"/>
          <p:cNvSpPr txBox="1"/>
          <p:nvPr/>
        </p:nvSpPr>
        <p:spPr>
          <a:xfrm>
            <a:off x="1213411" y="1958952"/>
            <a:ext cx="2424510" cy="369332"/>
          </a:xfrm>
          <a:prstGeom prst="rect">
            <a:avLst/>
          </a:prstGeom>
          <a:noFill/>
        </p:spPr>
        <p:txBody>
          <a:bodyPr wrap="none" rtlCol="0">
            <a:spAutoFit/>
          </a:bodyPr>
          <a:lstStyle/>
          <a:p>
            <a:r>
              <a:rPr lang="en-US" dirty="0" smtClean="0"/>
              <a:t>64KiB memory segment</a:t>
            </a:r>
            <a:endParaRPr lang="en-US" dirty="0"/>
          </a:p>
        </p:txBody>
      </p:sp>
      <p:cxnSp>
        <p:nvCxnSpPr>
          <p:cNvPr id="54" name="Straight Arrow Connector 53"/>
          <p:cNvCxnSpPr/>
          <p:nvPr/>
        </p:nvCxnSpPr>
        <p:spPr>
          <a:xfrm>
            <a:off x="2425666" y="2286339"/>
            <a:ext cx="476925" cy="17091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2120891" y="7420409"/>
            <a:ext cx="4572000" cy="1200329"/>
          </a:xfrm>
          <a:prstGeom prst="rect">
            <a:avLst/>
          </a:prstGeom>
        </p:spPr>
        <p:txBody>
          <a:bodyPr>
            <a:spAutoFit/>
          </a:bodyPr>
          <a:lstStyle/>
          <a:p>
            <a:r>
              <a:rPr lang="en-US" b="1" dirty="0">
                <a:latin typeface="Cambria" charset="0"/>
                <a:ea typeface="Cambria" charset="0"/>
                <a:cs typeface="Cambria" charset="0"/>
              </a:rPr>
              <a:t>Can evaluate a DRAM Latency PUF (88ms) orders of magnitudes </a:t>
            </a:r>
            <a:r>
              <a:rPr lang="en-US" b="1" dirty="0">
                <a:solidFill>
                  <a:schemeClr val="accent6"/>
                </a:solidFill>
                <a:latin typeface="Cambria" charset="0"/>
                <a:ea typeface="Cambria" charset="0"/>
                <a:cs typeface="Cambria" charset="0"/>
              </a:rPr>
              <a:t>faster</a:t>
            </a:r>
            <a:r>
              <a:rPr lang="en-US" b="1" dirty="0">
                <a:latin typeface="Cambria" charset="0"/>
                <a:ea typeface="Cambria" charset="0"/>
                <a:cs typeface="Cambria" charset="0"/>
              </a:rPr>
              <a:t> </a:t>
            </a:r>
            <a:r>
              <a:rPr lang="en-US" b="1" dirty="0">
                <a:solidFill>
                  <a:schemeClr val="accent6"/>
                </a:solidFill>
                <a:latin typeface="Cambria" charset="0"/>
                <a:ea typeface="Cambria" charset="0"/>
                <a:cs typeface="Cambria" charset="0"/>
              </a:rPr>
              <a:t>(152x/1426x at 55</a:t>
            </a:r>
            <a:r>
              <a:rPr lang="en-US" b="1" dirty="0">
                <a:solidFill>
                  <a:srgbClr val="70AD47"/>
                </a:solidFill>
                <a:latin typeface="Cambria" charset="0"/>
                <a:ea typeface="Cambria" charset="0"/>
                <a:cs typeface="Cambria" charset="0"/>
              </a:rPr>
              <a:t>°</a:t>
            </a:r>
            <a:r>
              <a:rPr lang="en-US" b="1" dirty="0">
                <a:solidFill>
                  <a:schemeClr val="accent6"/>
                </a:solidFill>
                <a:latin typeface="Cambria" charset="0"/>
                <a:ea typeface="Cambria" charset="0"/>
                <a:cs typeface="Cambria" charset="0"/>
              </a:rPr>
              <a:t>C/70</a:t>
            </a:r>
            <a:r>
              <a:rPr lang="en-US" b="1" dirty="0">
                <a:solidFill>
                  <a:srgbClr val="70AD47"/>
                </a:solidFill>
                <a:latin typeface="Cambria" charset="0"/>
                <a:ea typeface="Cambria" charset="0"/>
                <a:cs typeface="Cambria" charset="0"/>
              </a:rPr>
              <a:t>°</a:t>
            </a:r>
            <a:r>
              <a:rPr lang="en-US" b="1" dirty="0">
                <a:solidFill>
                  <a:schemeClr val="accent6"/>
                </a:solidFill>
                <a:latin typeface="Cambria" charset="0"/>
                <a:ea typeface="Cambria" charset="0"/>
                <a:cs typeface="Cambria" charset="0"/>
              </a:rPr>
              <a:t>C) </a:t>
            </a:r>
            <a:r>
              <a:rPr lang="en-US" b="1" dirty="0">
                <a:latin typeface="Cambria" charset="0"/>
                <a:ea typeface="Cambria" charset="0"/>
                <a:cs typeface="Cambria" charset="0"/>
              </a:rPr>
              <a:t>than the prior best DRAM PUF with the </a:t>
            </a:r>
            <a:r>
              <a:rPr lang="en-US" b="1" dirty="0">
                <a:solidFill>
                  <a:srgbClr val="7030A0"/>
                </a:solidFill>
                <a:latin typeface="Cambria" charset="0"/>
                <a:ea typeface="Cambria" charset="0"/>
                <a:cs typeface="Cambria" charset="0"/>
              </a:rPr>
              <a:t>same memory segment size</a:t>
            </a:r>
          </a:p>
        </p:txBody>
      </p:sp>
      <p:sp>
        <p:nvSpPr>
          <p:cNvPr id="43" name="Rectangle 42"/>
          <p:cNvSpPr/>
          <p:nvPr/>
        </p:nvSpPr>
        <p:spPr>
          <a:xfrm>
            <a:off x="584181" y="4885295"/>
            <a:ext cx="3096553" cy="461665"/>
          </a:xfrm>
          <a:prstGeom prst="rect">
            <a:avLst/>
          </a:prstGeom>
        </p:spPr>
        <p:txBody>
          <a:bodyPr wrap="none">
            <a:spAutoFit/>
          </a:bodyPr>
          <a:lstStyle/>
          <a:p>
            <a:r>
              <a:rPr lang="en-US" sz="2400" b="1" dirty="0">
                <a:latin typeface="Cambria" charset="0"/>
                <a:ea typeface="Cambria" charset="0"/>
                <a:cs typeface="Cambria" charset="0"/>
              </a:rPr>
              <a:t>DRAM latency PUF is</a:t>
            </a:r>
          </a:p>
        </p:txBody>
      </p:sp>
      <p:sp>
        <p:nvSpPr>
          <p:cNvPr id="45" name="Rectangle 44"/>
          <p:cNvSpPr/>
          <p:nvPr/>
        </p:nvSpPr>
        <p:spPr>
          <a:xfrm>
            <a:off x="1068571" y="5349635"/>
            <a:ext cx="4541756" cy="400110"/>
          </a:xfrm>
          <a:prstGeom prst="rect">
            <a:avLst/>
          </a:prstGeom>
        </p:spPr>
        <p:txBody>
          <a:bodyPr wrap="none">
            <a:spAutoFit/>
          </a:bodyPr>
          <a:lstStyle/>
          <a:p>
            <a:r>
              <a:rPr lang="en-US" sz="2000" b="1" dirty="0" smtClean="0">
                <a:latin typeface="Cambria" charset="0"/>
                <a:ea typeface="Cambria" charset="0"/>
                <a:cs typeface="Cambria" charset="0"/>
              </a:rPr>
              <a:t>1. Fast </a:t>
            </a:r>
            <a:r>
              <a:rPr lang="en-US" sz="2000" b="1" dirty="0">
                <a:latin typeface="Cambria" charset="0"/>
                <a:ea typeface="Cambria" charset="0"/>
                <a:cs typeface="Cambria" charset="0"/>
              </a:rPr>
              <a:t>and constant latency (</a:t>
            </a:r>
            <a:r>
              <a:rPr lang="en-US" sz="2000" b="1" dirty="0">
                <a:solidFill>
                  <a:schemeClr val="accent5"/>
                </a:solidFill>
                <a:latin typeface="Cambria" charset="0"/>
                <a:ea typeface="Cambria" charset="0"/>
                <a:cs typeface="Cambria" charset="0"/>
              </a:rPr>
              <a:t>88.2ms</a:t>
            </a:r>
            <a:r>
              <a:rPr lang="en-US" sz="2000" b="1" dirty="0">
                <a:latin typeface="Cambria" charset="0"/>
                <a:ea typeface="Cambria" charset="0"/>
                <a:cs typeface="Cambria" charset="0"/>
              </a:rPr>
              <a:t>)</a:t>
            </a:r>
          </a:p>
        </p:txBody>
      </p:sp>
      <p:pic>
        <p:nvPicPr>
          <p:cNvPr id="21" name="Picture 20"/>
          <p:cNvPicPr>
            <a:picLocks noChangeAspect="1"/>
          </p:cNvPicPr>
          <p:nvPr/>
        </p:nvPicPr>
        <p:blipFill rotWithShape="1">
          <a:blip r:embed="rId8">
            <a:extLst>
              <a:ext uri="{28A0092B-C50C-407E-A947-70E740481C1C}">
                <a14:useLocalDpi xmlns:a14="http://schemas.microsoft.com/office/drawing/2010/main" val="0"/>
              </a:ext>
            </a:extLst>
          </a:blip>
          <a:srcRect t="76323" b="16618"/>
          <a:stretch/>
        </p:blipFill>
        <p:spPr>
          <a:xfrm>
            <a:off x="1072453" y="3291840"/>
            <a:ext cx="7315200" cy="387276"/>
          </a:xfrm>
          <a:prstGeom prst="rect">
            <a:avLst/>
          </a:prstGeom>
        </p:spPr>
      </p:pic>
      <p:sp>
        <p:nvSpPr>
          <p:cNvPr id="22" name="TextBox 21"/>
          <p:cNvSpPr txBox="1"/>
          <p:nvPr/>
        </p:nvSpPr>
        <p:spPr>
          <a:xfrm>
            <a:off x="1247918" y="2750857"/>
            <a:ext cx="2501454" cy="369332"/>
          </a:xfrm>
          <a:prstGeom prst="rect">
            <a:avLst/>
          </a:prstGeom>
          <a:noFill/>
        </p:spPr>
        <p:txBody>
          <a:bodyPr wrap="none" rtlCol="0">
            <a:spAutoFit/>
          </a:bodyPr>
          <a:lstStyle/>
          <a:p>
            <a:r>
              <a:rPr lang="en-US" dirty="0" smtClean="0"/>
              <a:t>64MiB memory segment</a:t>
            </a:r>
            <a:endParaRPr lang="en-US" dirty="0"/>
          </a:p>
        </p:txBody>
      </p:sp>
      <p:cxnSp>
        <p:nvCxnSpPr>
          <p:cNvPr id="23" name="Straight Arrow Connector 22"/>
          <p:cNvCxnSpPr/>
          <p:nvPr/>
        </p:nvCxnSpPr>
        <p:spPr>
          <a:xfrm>
            <a:off x="2392517" y="3070460"/>
            <a:ext cx="205272" cy="35881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777878" y="4036654"/>
            <a:ext cx="170757" cy="166386"/>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092641" y="3716615"/>
            <a:ext cx="2307491" cy="369332"/>
          </a:xfrm>
          <a:prstGeom prst="rect">
            <a:avLst/>
          </a:prstGeom>
          <a:noFill/>
        </p:spPr>
        <p:txBody>
          <a:bodyPr wrap="square" rtlCol="0">
            <a:spAutoFit/>
          </a:bodyPr>
          <a:lstStyle/>
          <a:p>
            <a:r>
              <a:rPr lang="en-US" dirty="0"/>
              <a:t>8</a:t>
            </a:r>
            <a:r>
              <a:rPr lang="en-US" dirty="0" smtClean="0"/>
              <a:t>KiB memory segment</a:t>
            </a:r>
            <a:endParaRPr lang="en-US" dirty="0"/>
          </a:p>
        </p:txBody>
      </p:sp>
      <p:cxnSp>
        <p:nvCxnSpPr>
          <p:cNvPr id="30" name="Straight Arrow Connector 29"/>
          <p:cNvCxnSpPr/>
          <p:nvPr/>
        </p:nvCxnSpPr>
        <p:spPr>
          <a:xfrm>
            <a:off x="1428750" y="3429000"/>
            <a:ext cx="2" cy="742950"/>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422166" y="3561252"/>
            <a:ext cx="873957" cy="461665"/>
          </a:xfrm>
          <a:prstGeom prst="rect">
            <a:avLst/>
          </a:prstGeom>
          <a:noFill/>
        </p:spPr>
        <p:txBody>
          <a:bodyPr wrap="none" rtlCol="0">
            <a:spAutoFit/>
          </a:bodyPr>
          <a:lstStyle/>
          <a:p>
            <a:r>
              <a:rPr lang="en-US" sz="2400" b="1" i="1" dirty="0" smtClean="0"/>
              <a:t>17.3</a:t>
            </a:r>
            <a:r>
              <a:rPr lang="en-US" sz="2400" b="1" dirty="0" smtClean="0"/>
              <a:t>x</a:t>
            </a:r>
            <a:endParaRPr lang="en-US" sz="2400" b="1" dirty="0"/>
          </a:p>
        </p:txBody>
      </p:sp>
      <p:cxnSp>
        <p:nvCxnSpPr>
          <p:cNvPr id="34" name="Straight Arrow Connector 33"/>
          <p:cNvCxnSpPr/>
          <p:nvPr/>
        </p:nvCxnSpPr>
        <p:spPr>
          <a:xfrm>
            <a:off x="8001000" y="3614738"/>
            <a:ext cx="0" cy="557212"/>
          </a:xfrm>
          <a:prstGeom prst="straightConnector1">
            <a:avLst/>
          </a:prstGeom>
          <a:ln w="47625">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097511" y="3689924"/>
            <a:ext cx="873957" cy="461665"/>
          </a:xfrm>
          <a:prstGeom prst="rect">
            <a:avLst/>
          </a:prstGeom>
          <a:noFill/>
        </p:spPr>
        <p:txBody>
          <a:bodyPr wrap="none" rtlCol="0">
            <a:spAutoFit/>
          </a:bodyPr>
          <a:lstStyle/>
          <a:p>
            <a:r>
              <a:rPr lang="en-US" sz="2400" b="1" i="1" smtClean="0"/>
              <a:t>11.5</a:t>
            </a:r>
            <a:r>
              <a:rPr lang="en-US" sz="2400" b="1" smtClean="0"/>
              <a:t>x</a:t>
            </a:r>
            <a:endParaRPr lang="en-US" sz="2400" b="1" dirty="0"/>
          </a:p>
        </p:txBody>
      </p:sp>
    </p:spTree>
    <p:extLst>
      <p:ext uri="{BB962C8B-B14F-4D97-AF65-F5344CB8AC3E}">
        <p14:creationId xmlns:p14="http://schemas.microsoft.com/office/powerpoint/2010/main" val="104869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3" grpId="0"/>
      <p:bldP spid="3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64730" y="5840033"/>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64730" y="5347422"/>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64730" y="4851875"/>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73303" y="4407877"/>
            <a:ext cx="8094161" cy="3651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73992" y="2745179"/>
            <a:ext cx="8094161" cy="3243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71757" y="1852296"/>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70268" y="1340844"/>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64123" y="3143056"/>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65971" y="2370745"/>
            <a:ext cx="8102183" cy="3243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3548" y="831660"/>
            <a:ext cx="8799068" cy="477987"/>
          </a:xfrm>
          <a:prstGeom prst="rect">
            <a:avLst/>
          </a:prstGeom>
          <a:solidFill>
            <a:srgbClr val="53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smtClean="0"/>
              <a:t>The DRAM Latency PUF Outline</a:t>
            </a:r>
            <a:endParaRPr lang="en-US" b="1" dirty="0"/>
          </a:p>
        </p:txBody>
      </p:sp>
      <p:sp>
        <p:nvSpPr>
          <p:cNvPr id="29" name="Rectangle 28"/>
          <p:cNvSpPr/>
          <p:nvPr/>
        </p:nvSpPr>
        <p:spPr>
          <a:xfrm>
            <a:off x="873992" y="4009292"/>
            <a:ext cx="8094161" cy="3587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65971" y="3634154"/>
            <a:ext cx="8102183" cy="3360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318753"/>
          </a:xfrm>
        </p:spPr>
        <p:txBody>
          <a:bodyPr/>
          <a:lstStyle/>
          <a:p>
            <a:pPr marL="0" indent="0">
              <a:buNone/>
            </a:pPr>
            <a:r>
              <a:rPr lang="en-US" sz="2800" b="1" dirty="0">
                <a:solidFill>
                  <a:schemeClr val="bg1"/>
                </a:solidFill>
              </a:rPr>
              <a:t>Motivation </a:t>
            </a:r>
            <a:endParaRPr lang="en-US" sz="2800" b="1" dirty="0" smtClean="0">
              <a:solidFill>
                <a:schemeClr val="bg1"/>
              </a:solidFill>
            </a:endParaRPr>
          </a:p>
          <a:p>
            <a:pPr marL="0" indent="0">
              <a:buNone/>
            </a:pPr>
            <a:r>
              <a:rPr lang="en-US" sz="2800" dirty="0" smtClean="0">
                <a:solidFill>
                  <a:schemeClr val="bg1"/>
                </a:solidFill>
              </a:rPr>
              <a:t>Effective PUF Characteristics</a:t>
            </a:r>
          </a:p>
          <a:p>
            <a:pPr marL="0" indent="0">
              <a:buNone/>
            </a:pPr>
            <a:r>
              <a:rPr lang="en-US" sz="2800" dirty="0">
                <a:solidFill>
                  <a:schemeClr val="bg1"/>
                </a:solidFill>
              </a:rPr>
              <a:t>DRAM Latency PUF</a:t>
            </a:r>
          </a:p>
          <a:p>
            <a:pPr marL="457200" lvl="1" indent="0">
              <a:buNone/>
            </a:pPr>
            <a:r>
              <a:rPr lang="en-US" sz="2400" dirty="0">
                <a:solidFill>
                  <a:schemeClr val="bg1"/>
                </a:solidFill>
              </a:rPr>
              <a:t>DRAM Operation</a:t>
            </a:r>
          </a:p>
          <a:p>
            <a:pPr marL="457200" lvl="1" indent="0">
              <a:buNone/>
            </a:pPr>
            <a:r>
              <a:rPr lang="en-US" sz="2400" dirty="0">
                <a:solidFill>
                  <a:schemeClr val="bg1"/>
                </a:solidFill>
              </a:rPr>
              <a:t>Key </a:t>
            </a:r>
            <a:r>
              <a:rPr lang="en-US" sz="2400" dirty="0" smtClean="0">
                <a:solidFill>
                  <a:schemeClr val="bg1"/>
                </a:solidFill>
              </a:rPr>
              <a:t>Idea</a:t>
            </a:r>
          </a:p>
          <a:p>
            <a:pPr marL="0" indent="0">
              <a:buNone/>
            </a:pPr>
            <a:r>
              <a:rPr lang="en-US" sz="2800" dirty="0" smtClean="0">
                <a:solidFill>
                  <a:schemeClr val="bg1"/>
                </a:solidFill>
              </a:rPr>
              <a:t>Prior Best DRAM PUF: DRAM Retention PUF</a:t>
            </a:r>
          </a:p>
          <a:p>
            <a:pPr marL="457200" lvl="1" indent="0">
              <a:buNone/>
            </a:pPr>
            <a:r>
              <a:rPr lang="en-US" sz="2400" dirty="0" smtClean="0">
                <a:solidFill>
                  <a:schemeClr val="bg1"/>
                </a:solidFill>
              </a:rPr>
              <a:t>DRAM Cell Retention</a:t>
            </a:r>
          </a:p>
          <a:p>
            <a:pPr marL="457200" lvl="1" indent="0">
              <a:buNone/>
            </a:pPr>
            <a:r>
              <a:rPr lang="en-US" sz="2400" dirty="0" smtClean="0">
                <a:solidFill>
                  <a:schemeClr val="bg1"/>
                </a:solidFill>
              </a:rPr>
              <a:t>Key Idea </a:t>
            </a:r>
          </a:p>
          <a:p>
            <a:pPr marL="457200" lvl="1" indent="0">
              <a:buNone/>
            </a:pPr>
            <a:r>
              <a:rPr lang="en-US" sz="2400" dirty="0" smtClean="0">
                <a:solidFill>
                  <a:schemeClr val="bg1"/>
                </a:solidFill>
              </a:rPr>
              <a:t>Weaknesses</a:t>
            </a:r>
          </a:p>
          <a:p>
            <a:pPr marL="0" indent="0">
              <a:buNone/>
            </a:pPr>
            <a:r>
              <a:rPr lang="en-US" sz="2800" dirty="0" smtClean="0">
                <a:solidFill>
                  <a:schemeClr val="bg1"/>
                </a:solidFill>
              </a:rPr>
              <a:t>Methodology</a:t>
            </a:r>
          </a:p>
          <a:p>
            <a:pPr marL="0" indent="0">
              <a:buNone/>
            </a:pPr>
            <a:r>
              <a:rPr lang="en-US" sz="2800" dirty="0" smtClean="0">
                <a:solidFill>
                  <a:schemeClr val="bg1"/>
                </a:solidFill>
              </a:rPr>
              <a:t>Results</a:t>
            </a:r>
          </a:p>
          <a:p>
            <a:pPr marL="0" indent="0">
              <a:buNone/>
            </a:pPr>
            <a:r>
              <a:rPr lang="en-US" sz="2800" dirty="0" smtClean="0">
                <a:solidFill>
                  <a:schemeClr val="bg1"/>
                </a:solidFill>
              </a:rPr>
              <a:t>Summary</a:t>
            </a:r>
            <a:endParaRPr lang="en-US" sz="2800" dirty="0">
              <a:solidFill>
                <a:schemeClr val="bg1"/>
              </a:solidFill>
            </a:endParaRPr>
          </a:p>
        </p:txBody>
      </p:sp>
    </p:spTree>
    <p:extLst>
      <p:ext uri="{BB962C8B-B14F-4D97-AF65-F5344CB8AC3E}">
        <p14:creationId xmlns:p14="http://schemas.microsoft.com/office/powerpoint/2010/main" val="4349701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3628" t="70626" r="4313" b="17060"/>
          <a:stretch/>
        </p:blipFill>
        <p:spPr>
          <a:xfrm>
            <a:off x="1355464" y="3001384"/>
            <a:ext cx="6734287" cy="645458"/>
          </a:xfrm>
          <a:prstGeom prst="rect">
            <a:avLst/>
          </a:prstGeom>
        </p:spPr>
      </p:pic>
      <p:pic>
        <p:nvPicPr>
          <p:cNvPr id="29" name="Picture 28"/>
          <p:cNvPicPr>
            <a:picLocks noChangeAspect="1"/>
          </p:cNvPicPr>
          <p:nvPr/>
        </p:nvPicPr>
        <p:blipFill rotWithShape="1">
          <a:blip r:embed="rId4">
            <a:extLst>
              <a:ext uri="{28A0092B-C50C-407E-A947-70E740481C1C}">
                <a14:useLocalDpi xmlns:a14="http://schemas.microsoft.com/office/drawing/2010/main" val="0"/>
              </a:ext>
            </a:extLst>
          </a:blip>
          <a:srcRect l="1516" t="26764" r="1866" b="2452"/>
          <a:stretch/>
        </p:blipFill>
        <p:spPr>
          <a:xfrm>
            <a:off x="1183341" y="803285"/>
            <a:ext cx="7089290" cy="3564319"/>
          </a:xfrm>
          <a:prstGeom prst="rect">
            <a:avLst/>
          </a:prstGeom>
        </p:spPr>
      </p:pic>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l="4069" t="54390" r="4166" b="29614"/>
          <a:stretch/>
        </p:blipFill>
        <p:spPr>
          <a:xfrm>
            <a:off x="1376979" y="2205318"/>
            <a:ext cx="6712772" cy="796066"/>
          </a:xfrm>
          <a:prstGeom prst="rect">
            <a:avLst/>
          </a:prstGeom>
        </p:spPr>
      </p:pic>
      <p:pic>
        <p:nvPicPr>
          <p:cNvPr id="24" name="Picture 23"/>
          <p:cNvPicPr>
            <a:picLocks noChangeAspect="1"/>
          </p:cNvPicPr>
          <p:nvPr/>
        </p:nvPicPr>
        <p:blipFill rotWithShape="1">
          <a:blip r:embed="rId6">
            <a:extLst>
              <a:ext uri="{28A0092B-C50C-407E-A947-70E740481C1C}">
                <a14:useLocalDpi xmlns:a14="http://schemas.microsoft.com/office/drawing/2010/main" val="0"/>
              </a:ext>
            </a:extLst>
          </a:blip>
          <a:srcRect l="4264" t="30071" r="4412" b="37637"/>
          <a:stretch/>
        </p:blipFill>
        <p:spPr>
          <a:xfrm>
            <a:off x="1387735" y="978946"/>
            <a:ext cx="6680499" cy="1624405"/>
          </a:xfrm>
          <a:prstGeom prst="rect">
            <a:avLst/>
          </a:prstGeom>
        </p:spPr>
      </p:pic>
      <p:pic>
        <p:nvPicPr>
          <p:cNvPr id="17" name="Content Placeholder 3"/>
          <p:cNvPicPr>
            <a:picLocks noGrp="1" noChangeAspect="1"/>
          </p:cNvPicPr>
          <p:nvPr>
            <p:ph idx="1"/>
          </p:nvPr>
        </p:nvPicPr>
        <p:blipFill rotWithShape="1">
          <a:blip r:embed="rId7">
            <a:extLst>
              <a:ext uri="{28A0092B-C50C-407E-A947-70E740481C1C}">
                <a14:useLocalDpi xmlns:a14="http://schemas.microsoft.com/office/drawing/2010/main" val="0"/>
              </a:ext>
            </a:extLst>
          </a:blip>
          <a:srcRect r="91442"/>
          <a:stretch/>
        </p:blipFill>
        <p:spPr>
          <a:xfrm>
            <a:off x="498104" y="813916"/>
            <a:ext cx="657940" cy="3992380"/>
          </a:xfrm>
        </p:spPr>
      </p:pic>
      <p:pic>
        <p:nvPicPr>
          <p:cNvPr id="31" name="Content Placeholder 3"/>
          <p:cNvPicPr>
            <a:picLocks noChangeAspect="1"/>
          </p:cNvPicPr>
          <p:nvPr/>
        </p:nvPicPr>
        <p:blipFill rotWithShape="1">
          <a:blip r:embed="rId7">
            <a:extLst>
              <a:ext uri="{28A0092B-C50C-407E-A947-70E740481C1C}">
                <a14:useLocalDpi xmlns:a14="http://schemas.microsoft.com/office/drawing/2010/main" val="0"/>
              </a:ext>
            </a:extLst>
          </a:blip>
          <a:srcRect l="69243" t="1709" r="871" b="64523"/>
          <a:stretch/>
        </p:blipFill>
        <p:spPr>
          <a:xfrm>
            <a:off x="5920756" y="864195"/>
            <a:ext cx="2297723" cy="1348154"/>
          </a:xfrm>
          <a:prstGeom prst="rect">
            <a:avLst/>
          </a:prstGeom>
        </p:spPr>
      </p:pic>
      <p:pic>
        <p:nvPicPr>
          <p:cNvPr id="32" name="Content Placeholder 3"/>
          <p:cNvPicPr>
            <a:picLocks noChangeAspect="1"/>
          </p:cNvPicPr>
          <p:nvPr/>
        </p:nvPicPr>
        <p:blipFill rotWithShape="1">
          <a:blip r:embed="rId7">
            <a:extLst>
              <a:ext uri="{28A0092B-C50C-407E-A947-70E740481C1C}">
                <a14:useLocalDpi xmlns:a14="http://schemas.microsoft.com/office/drawing/2010/main" val="0"/>
              </a:ext>
            </a:extLst>
          </a:blip>
          <a:srcRect t="88780"/>
          <a:stretch/>
        </p:blipFill>
        <p:spPr>
          <a:xfrm>
            <a:off x="584181" y="4401808"/>
            <a:ext cx="7645420" cy="447957"/>
          </a:xfrm>
          <a:prstGeom prst="rect">
            <a:avLst/>
          </a:prstGeom>
        </p:spPr>
      </p:pic>
      <p:sp>
        <p:nvSpPr>
          <p:cNvPr id="2" name="Title 1"/>
          <p:cNvSpPr>
            <a:spLocks noGrp="1"/>
          </p:cNvSpPr>
          <p:nvPr>
            <p:ph type="title"/>
          </p:nvPr>
        </p:nvSpPr>
        <p:spPr/>
        <p:txBody>
          <a:bodyPr/>
          <a:lstStyle/>
          <a:p>
            <a:r>
              <a:rPr lang="en-US" sz="4400" b="1" dirty="0" smtClean="0"/>
              <a:t>Results </a:t>
            </a:r>
            <a:r>
              <a:rPr lang="mr-IN" sz="4400" b="1" dirty="0" smtClean="0"/>
              <a:t>–</a:t>
            </a:r>
            <a:r>
              <a:rPr lang="en-US" sz="4400" b="1" dirty="0" smtClean="0"/>
              <a:t> PUF Evaluation Latency</a:t>
            </a:r>
            <a:endParaRPr lang="en-US" sz="4400" b="1" dirty="0"/>
          </a:p>
        </p:txBody>
      </p:sp>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l="3730" t="39377" r="3578" b="33137"/>
          <a:stretch/>
        </p:blipFill>
        <p:spPr>
          <a:xfrm>
            <a:off x="1350497" y="1434906"/>
            <a:ext cx="6780629" cy="1392700"/>
          </a:xfrm>
          <a:prstGeom prst="rect">
            <a:avLst/>
          </a:prstGeom>
        </p:spPr>
      </p:pic>
      <p:pic>
        <p:nvPicPr>
          <p:cNvPr id="19" name="Picture 18"/>
          <p:cNvPicPr>
            <a:picLocks noChangeAspect="1"/>
          </p:cNvPicPr>
          <p:nvPr/>
        </p:nvPicPr>
        <p:blipFill rotWithShape="1">
          <a:blip r:embed="rId9">
            <a:extLst>
              <a:ext uri="{28A0092B-C50C-407E-A947-70E740481C1C}">
                <a14:useLocalDpi xmlns:a14="http://schemas.microsoft.com/office/drawing/2010/main" val="0"/>
              </a:ext>
            </a:extLst>
          </a:blip>
          <a:srcRect l="3791" t="57866" r="4353" b="27498"/>
          <a:stretch/>
        </p:blipFill>
        <p:spPr>
          <a:xfrm>
            <a:off x="1360967" y="2392326"/>
            <a:ext cx="6730410" cy="701748"/>
          </a:xfrm>
          <a:prstGeom prst="rect">
            <a:avLst/>
          </a:prstGeom>
        </p:spPr>
      </p:pic>
      <p:pic>
        <p:nvPicPr>
          <p:cNvPr id="20" name="Picture 19"/>
          <p:cNvPicPr>
            <a:picLocks noChangeAspect="1"/>
          </p:cNvPicPr>
          <p:nvPr/>
        </p:nvPicPr>
        <p:blipFill rotWithShape="1">
          <a:blip r:embed="rId10">
            <a:extLst>
              <a:ext uri="{28A0092B-C50C-407E-A947-70E740481C1C}">
                <a14:useLocalDpi xmlns:a14="http://schemas.microsoft.com/office/drawing/2010/main" val="0"/>
              </a:ext>
            </a:extLst>
          </a:blip>
          <a:srcRect t="77553" b="16280"/>
          <a:stretch/>
        </p:blipFill>
        <p:spPr>
          <a:xfrm>
            <a:off x="1068571" y="3361038"/>
            <a:ext cx="7346379" cy="308920"/>
          </a:xfrm>
          <a:prstGeom prst="rect">
            <a:avLst/>
          </a:prstGeom>
        </p:spPr>
      </p:pic>
      <p:pic>
        <p:nvPicPr>
          <p:cNvPr id="21" name="Picture 20" title="jjj"/>
          <p:cNvPicPr>
            <a:picLocks noChangeAspect="1"/>
          </p:cNvPicPr>
          <p:nvPr/>
        </p:nvPicPr>
        <p:blipFill rotWithShape="1">
          <a:blip r:embed="rId11">
            <a:extLst>
              <a:ext uri="{28A0092B-C50C-407E-A947-70E740481C1C}">
                <a14:useLocalDpi xmlns:a14="http://schemas.microsoft.com/office/drawing/2010/main" val="0"/>
              </a:ext>
            </a:extLst>
          </a:blip>
          <a:srcRect l="4163" t="33709" r="4220" b="34652"/>
          <a:stretch/>
        </p:blipFill>
        <p:spPr>
          <a:xfrm>
            <a:off x="1376979" y="1161825"/>
            <a:ext cx="6702014" cy="1581375"/>
          </a:xfrm>
          <a:prstGeom prst="rect">
            <a:avLst/>
          </a:prstGeom>
        </p:spPr>
      </p:pic>
      <p:pic>
        <p:nvPicPr>
          <p:cNvPr id="22" name="Picture 21"/>
          <p:cNvPicPr>
            <a:picLocks noChangeAspect="1"/>
          </p:cNvPicPr>
          <p:nvPr/>
        </p:nvPicPr>
        <p:blipFill rotWithShape="1">
          <a:blip r:embed="rId12">
            <a:extLst>
              <a:ext uri="{28A0092B-C50C-407E-A947-70E740481C1C}">
                <a14:useLocalDpi xmlns:a14="http://schemas.microsoft.com/office/drawing/2010/main" val="0"/>
              </a:ext>
            </a:extLst>
          </a:blip>
          <a:srcRect l="3922" t="54075" r="3578" b="29093"/>
          <a:stretch/>
        </p:blipFill>
        <p:spPr>
          <a:xfrm>
            <a:off x="1366221" y="2162287"/>
            <a:ext cx="6766560" cy="871370"/>
          </a:xfrm>
          <a:prstGeom prst="rect">
            <a:avLst/>
          </a:prstGeom>
        </p:spPr>
      </p:pic>
      <p:pic>
        <p:nvPicPr>
          <p:cNvPr id="26" name="Picture 25"/>
          <p:cNvPicPr>
            <a:picLocks noChangeAspect="1"/>
          </p:cNvPicPr>
          <p:nvPr/>
        </p:nvPicPr>
        <p:blipFill rotWithShape="1">
          <a:blip r:embed="rId13">
            <a:extLst>
              <a:ext uri="{28A0092B-C50C-407E-A947-70E740481C1C}">
                <a14:useLocalDpi xmlns:a14="http://schemas.microsoft.com/office/drawing/2010/main" val="0"/>
              </a:ext>
            </a:extLst>
          </a:blip>
          <a:srcRect t="76323" b="16618"/>
          <a:stretch/>
        </p:blipFill>
        <p:spPr>
          <a:xfrm>
            <a:off x="1072453" y="3291840"/>
            <a:ext cx="7315200" cy="387276"/>
          </a:xfrm>
          <a:prstGeom prst="rect">
            <a:avLst/>
          </a:prstGeom>
        </p:spPr>
      </p:pic>
      <p:pic>
        <p:nvPicPr>
          <p:cNvPr id="27" name="Picture 26"/>
          <p:cNvPicPr>
            <a:picLocks noChangeAspect="1"/>
          </p:cNvPicPr>
          <p:nvPr/>
        </p:nvPicPr>
        <p:blipFill rotWithShape="1">
          <a:blip r:embed="rId14">
            <a:extLst>
              <a:ext uri="{28A0092B-C50C-407E-A947-70E740481C1C}">
                <a14:useLocalDpi xmlns:a14="http://schemas.microsoft.com/office/drawing/2010/main" val="0"/>
              </a:ext>
            </a:extLst>
          </a:blip>
          <a:srcRect t="92647" b="4412"/>
          <a:stretch/>
        </p:blipFill>
        <p:spPr>
          <a:xfrm>
            <a:off x="1072453" y="4120179"/>
            <a:ext cx="7315200" cy="161366"/>
          </a:xfrm>
          <a:prstGeom prst="rect">
            <a:avLst/>
          </a:prstGeom>
        </p:spPr>
      </p:pic>
      <p:sp>
        <p:nvSpPr>
          <p:cNvPr id="35" name="Rectangle 34"/>
          <p:cNvSpPr/>
          <p:nvPr/>
        </p:nvSpPr>
        <p:spPr>
          <a:xfrm>
            <a:off x="5949234" y="1300464"/>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949234" y="1490786"/>
            <a:ext cx="2232240" cy="1828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3281116" y="1338187"/>
            <a:ext cx="180622" cy="321518"/>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3276740" y="1350407"/>
            <a:ext cx="94687" cy="45492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3230768" y="1347218"/>
            <a:ext cx="39589" cy="60294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493118" y="987265"/>
            <a:ext cx="2307491" cy="369332"/>
          </a:xfrm>
          <a:prstGeom prst="rect">
            <a:avLst/>
          </a:prstGeom>
          <a:noFill/>
        </p:spPr>
        <p:txBody>
          <a:bodyPr wrap="none" rtlCol="0">
            <a:spAutoFit/>
          </a:bodyPr>
          <a:lstStyle/>
          <a:p>
            <a:r>
              <a:rPr lang="en-US" dirty="0"/>
              <a:t>8</a:t>
            </a:r>
            <a:r>
              <a:rPr lang="en-US" dirty="0" smtClean="0"/>
              <a:t>KiB memory segment</a:t>
            </a:r>
            <a:endParaRPr lang="en-US" dirty="0"/>
          </a:p>
        </p:txBody>
      </p:sp>
      <p:sp>
        <p:nvSpPr>
          <p:cNvPr id="48" name="TextBox 47"/>
          <p:cNvSpPr txBox="1"/>
          <p:nvPr/>
        </p:nvSpPr>
        <p:spPr>
          <a:xfrm>
            <a:off x="1213411" y="1958952"/>
            <a:ext cx="2424510" cy="369332"/>
          </a:xfrm>
          <a:prstGeom prst="rect">
            <a:avLst/>
          </a:prstGeom>
          <a:noFill/>
        </p:spPr>
        <p:txBody>
          <a:bodyPr wrap="none" rtlCol="0">
            <a:spAutoFit/>
          </a:bodyPr>
          <a:lstStyle/>
          <a:p>
            <a:r>
              <a:rPr lang="en-US" dirty="0" smtClean="0"/>
              <a:t>64KiB memory segment</a:t>
            </a:r>
            <a:endParaRPr lang="en-US" dirty="0"/>
          </a:p>
        </p:txBody>
      </p:sp>
      <p:sp>
        <p:nvSpPr>
          <p:cNvPr id="49" name="TextBox 48"/>
          <p:cNvSpPr txBox="1"/>
          <p:nvPr/>
        </p:nvSpPr>
        <p:spPr>
          <a:xfrm>
            <a:off x="1247918" y="2750857"/>
            <a:ext cx="2501454" cy="369332"/>
          </a:xfrm>
          <a:prstGeom prst="rect">
            <a:avLst/>
          </a:prstGeom>
          <a:noFill/>
        </p:spPr>
        <p:txBody>
          <a:bodyPr wrap="none" rtlCol="0">
            <a:spAutoFit/>
          </a:bodyPr>
          <a:lstStyle/>
          <a:p>
            <a:r>
              <a:rPr lang="en-US" smtClean="0"/>
              <a:t>64MiB </a:t>
            </a:r>
            <a:r>
              <a:rPr lang="en-US" dirty="0" smtClean="0"/>
              <a:t>memory segment</a:t>
            </a:r>
            <a:endParaRPr lang="en-US" dirty="0"/>
          </a:p>
        </p:txBody>
      </p:sp>
      <p:cxnSp>
        <p:nvCxnSpPr>
          <p:cNvPr id="50" name="Straight Arrow Connector 49"/>
          <p:cNvCxnSpPr/>
          <p:nvPr/>
        </p:nvCxnSpPr>
        <p:spPr>
          <a:xfrm flipH="1">
            <a:off x="2425666" y="2271750"/>
            <a:ext cx="563" cy="314516"/>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2434151" y="2281699"/>
            <a:ext cx="196472" cy="19873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425666" y="2286339"/>
            <a:ext cx="476925" cy="17091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392160" y="3068749"/>
            <a:ext cx="33506" cy="416729"/>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2392517" y="3070460"/>
            <a:ext cx="205272" cy="358811"/>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2410708" y="3086672"/>
            <a:ext cx="359204" cy="170964"/>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2120891" y="7420409"/>
            <a:ext cx="4572000" cy="1200329"/>
          </a:xfrm>
          <a:prstGeom prst="rect">
            <a:avLst/>
          </a:prstGeom>
        </p:spPr>
        <p:txBody>
          <a:bodyPr>
            <a:spAutoFit/>
          </a:bodyPr>
          <a:lstStyle/>
          <a:p>
            <a:r>
              <a:rPr lang="en-US" b="1" dirty="0">
                <a:latin typeface="Cambria" charset="0"/>
                <a:ea typeface="Cambria" charset="0"/>
                <a:cs typeface="Cambria" charset="0"/>
              </a:rPr>
              <a:t>Can evaluate a DRAM Latency PUF (88ms) orders of magnitudes </a:t>
            </a:r>
            <a:r>
              <a:rPr lang="en-US" b="1" dirty="0">
                <a:solidFill>
                  <a:schemeClr val="accent6"/>
                </a:solidFill>
                <a:latin typeface="Cambria" charset="0"/>
                <a:ea typeface="Cambria" charset="0"/>
                <a:cs typeface="Cambria" charset="0"/>
              </a:rPr>
              <a:t>faster</a:t>
            </a:r>
            <a:r>
              <a:rPr lang="en-US" b="1" dirty="0">
                <a:latin typeface="Cambria" charset="0"/>
                <a:ea typeface="Cambria" charset="0"/>
                <a:cs typeface="Cambria" charset="0"/>
              </a:rPr>
              <a:t> </a:t>
            </a:r>
            <a:r>
              <a:rPr lang="en-US" b="1" dirty="0">
                <a:solidFill>
                  <a:schemeClr val="accent6"/>
                </a:solidFill>
                <a:latin typeface="Cambria" charset="0"/>
                <a:ea typeface="Cambria" charset="0"/>
                <a:cs typeface="Cambria" charset="0"/>
              </a:rPr>
              <a:t>(152x/1426x at 55</a:t>
            </a:r>
            <a:r>
              <a:rPr lang="en-US" b="1" dirty="0">
                <a:solidFill>
                  <a:srgbClr val="70AD47"/>
                </a:solidFill>
                <a:latin typeface="Cambria" charset="0"/>
                <a:ea typeface="Cambria" charset="0"/>
                <a:cs typeface="Cambria" charset="0"/>
              </a:rPr>
              <a:t>°</a:t>
            </a:r>
            <a:r>
              <a:rPr lang="en-US" b="1" dirty="0">
                <a:solidFill>
                  <a:schemeClr val="accent6"/>
                </a:solidFill>
                <a:latin typeface="Cambria" charset="0"/>
                <a:ea typeface="Cambria" charset="0"/>
                <a:cs typeface="Cambria" charset="0"/>
              </a:rPr>
              <a:t>C/70</a:t>
            </a:r>
            <a:r>
              <a:rPr lang="en-US" b="1" dirty="0">
                <a:solidFill>
                  <a:srgbClr val="70AD47"/>
                </a:solidFill>
                <a:latin typeface="Cambria" charset="0"/>
                <a:ea typeface="Cambria" charset="0"/>
                <a:cs typeface="Cambria" charset="0"/>
              </a:rPr>
              <a:t>°</a:t>
            </a:r>
            <a:r>
              <a:rPr lang="en-US" b="1" dirty="0">
                <a:solidFill>
                  <a:schemeClr val="accent6"/>
                </a:solidFill>
                <a:latin typeface="Cambria" charset="0"/>
                <a:ea typeface="Cambria" charset="0"/>
                <a:cs typeface="Cambria" charset="0"/>
              </a:rPr>
              <a:t>C) </a:t>
            </a:r>
            <a:r>
              <a:rPr lang="en-US" b="1" dirty="0">
                <a:latin typeface="Cambria" charset="0"/>
                <a:ea typeface="Cambria" charset="0"/>
                <a:cs typeface="Cambria" charset="0"/>
              </a:rPr>
              <a:t>than the prior best DRAM PUF with the </a:t>
            </a:r>
            <a:r>
              <a:rPr lang="en-US" b="1" dirty="0">
                <a:solidFill>
                  <a:srgbClr val="7030A0"/>
                </a:solidFill>
                <a:latin typeface="Cambria" charset="0"/>
                <a:ea typeface="Cambria" charset="0"/>
                <a:cs typeface="Cambria" charset="0"/>
              </a:rPr>
              <a:t>same memory segment size</a:t>
            </a:r>
          </a:p>
        </p:txBody>
      </p:sp>
      <p:sp>
        <p:nvSpPr>
          <p:cNvPr id="39" name="Rectangle 38"/>
          <p:cNvSpPr/>
          <p:nvPr/>
        </p:nvSpPr>
        <p:spPr>
          <a:xfrm>
            <a:off x="584181" y="4885295"/>
            <a:ext cx="3096553" cy="461665"/>
          </a:xfrm>
          <a:prstGeom prst="rect">
            <a:avLst/>
          </a:prstGeom>
        </p:spPr>
        <p:txBody>
          <a:bodyPr wrap="none">
            <a:spAutoFit/>
          </a:bodyPr>
          <a:lstStyle/>
          <a:p>
            <a:r>
              <a:rPr lang="en-US" sz="2400" b="1" dirty="0">
                <a:latin typeface="Cambria" charset="0"/>
                <a:ea typeface="Cambria" charset="0"/>
                <a:cs typeface="Cambria" charset="0"/>
              </a:rPr>
              <a:t>DRAM latency PUF is</a:t>
            </a:r>
          </a:p>
        </p:txBody>
      </p:sp>
      <p:sp>
        <p:nvSpPr>
          <p:cNvPr id="42" name="Rectangle 41"/>
          <p:cNvSpPr/>
          <p:nvPr/>
        </p:nvSpPr>
        <p:spPr>
          <a:xfrm>
            <a:off x="1068571" y="5349635"/>
            <a:ext cx="4541756" cy="400110"/>
          </a:xfrm>
          <a:prstGeom prst="rect">
            <a:avLst/>
          </a:prstGeom>
        </p:spPr>
        <p:txBody>
          <a:bodyPr wrap="none">
            <a:spAutoFit/>
          </a:bodyPr>
          <a:lstStyle/>
          <a:p>
            <a:r>
              <a:rPr lang="en-US" sz="2000" b="1" dirty="0" smtClean="0">
                <a:latin typeface="Cambria" charset="0"/>
                <a:ea typeface="Cambria" charset="0"/>
                <a:cs typeface="Cambria" charset="0"/>
              </a:rPr>
              <a:t>1. Fast </a:t>
            </a:r>
            <a:r>
              <a:rPr lang="en-US" sz="2000" b="1" dirty="0">
                <a:latin typeface="Cambria" charset="0"/>
                <a:ea typeface="Cambria" charset="0"/>
                <a:cs typeface="Cambria" charset="0"/>
              </a:rPr>
              <a:t>and constant latency (</a:t>
            </a:r>
            <a:r>
              <a:rPr lang="en-US" sz="2000" b="1" dirty="0">
                <a:solidFill>
                  <a:schemeClr val="accent5"/>
                </a:solidFill>
                <a:latin typeface="Cambria" charset="0"/>
                <a:ea typeface="Cambria" charset="0"/>
                <a:cs typeface="Cambria" charset="0"/>
              </a:rPr>
              <a:t>88.2ms</a:t>
            </a:r>
            <a:r>
              <a:rPr lang="en-US" sz="2000" b="1" dirty="0">
                <a:latin typeface="Cambria" charset="0"/>
                <a:ea typeface="Cambria" charset="0"/>
                <a:cs typeface="Cambria" charset="0"/>
              </a:rPr>
              <a:t>)</a:t>
            </a:r>
          </a:p>
        </p:txBody>
      </p:sp>
      <p:sp>
        <p:nvSpPr>
          <p:cNvPr id="43" name="TextBox 42"/>
          <p:cNvSpPr txBox="1"/>
          <p:nvPr/>
        </p:nvSpPr>
        <p:spPr>
          <a:xfrm>
            <a:off x="1068572" y="5735560"/>
            <a:ext cx="7346378" cy="1077218"/>
          </a:xfrm>
          <a:prstGeom prst="rect">
            <a:avLst/>
          </a:prstGeom>
          <a:noFill/>
        </p:spPr>
        <p:txBody>
          <a:bodyPr wrap="square" rtlCol="0">
            <a:spAutoFit/>
          </a:bodyPr>
          <a:lstStyle/>
          <a:p>
            <a:r>
              <a:rPr lang="en-US" sz="2000" b="1" dirty="0" smtClean="0">
                <a:latin typeface="Cambria" charset="0"/>
                <a:ea typeface="Cambria" charset="0"/>
                <a:cs typeface="Cambria" charset="0"/>
              </a:rPr>
              <a:t>2.</a:t>
            </a:r>
            <a:r>
              <a:rPr lang="en-US" sz="2000" b="1" dirty="0" smtClean="0">
                <a:solidFill>
                  <a:schemeClr val="accent6">
                    <a:lumMod val="75000"/>
                  </a:schemeClr>
                </a:solidFill>
                <a:latin typeface="Cambria" charset="0"/>
                <a:ea typeface="Cambria" charset="0"/>
                <a:cs typeface="Cambria" charset="0"/>
              </a:rPr>
              <a:t> </a:t>
            </a:r>
            <a:r>
              <a:rPr lang="en-US" sz="2000" b="1" dirty="0" smtClean="0">
                <a:latin typeface="Cambria" charset="0"/>
                <a:ea typeface="Cambria" charset="0"/>
                <a:cs typeface="Cambria" charset="0"/>
              </a:rPr>
              <a:t>On average,</a:t>
            </a:r>
            <a:r>
              <a:rPr lang="en-US" sz="2000" b="1" dirty="0" smtClean="0">
                <a:solidFill>
                  <a:schemeClr val="accent6">
                    <a:lumMod val="75000"/>
                  </a:schemeClr>
                </a:solidFill>
                <a:latin typeface="Cambria" charset="0"/>
                <a:ea typeface="Cambria" charset="0"/>
                <a:cs typeface="Cambria" charset="0"/>
              </a:rPr>
              <a:t> 102x/860x</a:t>
            </a:r>
            <a:r>
              <a:rPr lang="en-US" sz="2000" b="1" dirty="0" smtClean="0">
                <a:latin typeface="Cambria" charset="0"/>
                <a:ea typeface="Cambria" charset="0"/>
                <a:cs typeface="Cambria" charset="0"/>
              </a:rPr>
              <a:t> faster than the previous </a:t>
            </a:r>
          </a:p>
          <a:p>
            <a:r>
              <a:rPr lang="en-US" sz="2000" b="1" dirty="0" smtClean="0">
                <a:latin typeface="Cambria" charset="0"/>
                <a:ea typeface="Cambria" charset="0"/>
                <a:cs typeface="Cambria" charset="0"/>
              </a:rPr>
              <a:t>DRAM PUF with the same DRAM capacity overhead (64KiB)</a:t>
            </a:r>
          </a:p>
          <a:p>
            <a:endParaRPr lang="en-US" sz="2400" b="1" dirty="0">
              <a:latin typeface="Cambria" charset="0"/>
              <a:ea typeface="Cambria" charset="0"/>
              <a:cs typeface="Cambria" charset="0"/>
            </a:endParaRPr>
          </a:p>
        </p:txBody>
      </p:sp>
      <p:cxnSp>
        <p:nvCxnSpPr>
          <p:cNvPr id="51" name="Straight Arrow Connector 50"/>
          <p:cNvCxnSpPr/>
          <p:nvPr/>
        </p:nvCxnSpPr>
        <p:spPr>
          <a:xfrm>
            <a:off x="3777878" y="4036654"/>
            <a:ext cx="170757" cy="166386"/>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092641" y="3716615"/>
            <a:ext cx="2307491" cy="369332"/>
          </a:xfrm>
          <a:prstGeom prst="rect">
            <a:avLst/>
          </a:prstGeom>
          <a:noFill/>
        </p:spPr>
        <p:txBody>
          <a:bodyPr wrap="square" rtlCol="0">
            <a:spAutoFit/>
          </a:bodyPr>
          <a:lstStyle/>
          <a:p>
            <a:r>
              <a:rPr lang="en-US" dirty="0"/>
              <a:t>8</a:t>
            </a:r>
            <a:r>
              <a:rPr lang="en-US" dirty="0" smtClean="0"/>
              <a:t>KiB memory segment</a:t>
            </a:r>
            <a:endParaRPr lang="en-US" dirty="0"/>
          </a:p>
        </p:txBody>
      </p:sp>
    </p:spTree>
    <p:extLst>
      <p:ext uri="{BB962C8B-B14F-4D97-AF65-F5344CB8AC3E}">
        <p14:creationId xmlns:p14="http://schemas.microsoft.com/office/powerpoint/2010/main" val="34916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1000"/>
                                        <p:tgtEl>
                                          <p:spTgt spid="23"/>
                                        </p:tgtEl>
                                      </p:cBhvr>
                                    </p:animEffect>
                                  </p:childTnLst>
                                </p:cTn>
                              </p:par>
                              <p:par>
                                <p:cTn id="8" presetID="1" presetClass="exit"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hidden"/>
                                      </p:to>
                                    </p:set>
                                  </p:childTnLst>
                                </p:cTn>
                              </p:par>
                              <p:par>
                                <p:cTn id="10" presetID="22" presetClass="entr" presetSubtype="8" fill="hold"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1000"/>
                                        <p:tgtEl>
                                          <p:spTgt spid="21"/>
                                        </p:tgtEl>
                                      </p:cBhvr>
                                    </p:animEffect>
                                  </p:childTnLst>
                                </p:cTn>
                              </p:par>
                              <p:par>
                                <p:cTn id="13" presetID="22" presetClass="entr" presetSubtype="8"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1000"/>
                                        <p:tgtEl>
                                          <p:spTgt spid="22"/>
                                        </p:tgtEl>
                                      </p:cBhvr>
                                    </p:animEffec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1000"/>
                                        <p:tgtEl>
                                          <p:spTgt spid="18"/>
                                        </p:tgtEl>
                                      </p:cBhvr>
                                    </p:animEffect>
                                  </p:childTnLst>
                                </p:cTn>
                              </p:par>
                              <p:par>
                                <p:cTn id="28" presetID="1" presetClass="exit"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hidden"/>
                                      </p:to>
                                    </p:set>
                                  </p:childTnLst>
                                </p:cTn>
                              </p:par>
                              <p:par>
                                <p:cTn id="30" presetID="22" presetClass="entr" presetSubtype="8"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1000"/>
                                        <p:tgtEl>
                                          <p:spTgt spid="19"/>
                                        </p:tgtEl>
                                      </p:cBhvr>
                                    </p:animEffect>
                                  </p:childTnLst>
                                </p:cTn>
                              </p:par>
                              <p:par>
                                <p:cTn id="33" presetID="22" presetClass="entr" presetSubtype="8"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1000"/>
                                        <p:tgtEl>
                                          <p:spTgt spid="20"/>
                                        </p:tgtEl>
                                      </p:cBhvr>
                                    </p:animEffect>
                                  </p:childTnLst>
                                </p:cTn>
                              </p:par>
                            </p:childTnLst>
                          </p:cTn>
                        </p:par>
                        <p:par>
                          <p:cTn id="36" fill="hold">
                            <p:stCondLst>
                              <p:cond delay="1000"/>
                            </p:stCondLst>
                            <p:childTnLst>
                              <p:par>
                                <p:cTn id="37" presetID="1" presetClass="entr" presetSubtype="0" fill="hold" nodeType="after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smtClean="0"/>
              <a:t>Results </a:t>
            </a:r>
            <a:r>
              <a:rPr lang="mr-IN" sz="4400" b="1" dirty="0" smtClean="0"/>
              <a:t>–</a:t>
            </a:r>
            <a:r>
              <a:rPr lang="en-US" sz="4400" b="1" dirty="0" smtClean="0"/>
              <a:t> System Interference</a:t>
            </a:r>
            <a:endParaRPr lang="en-US" sz="4400" b="1" dirty="0"/>
          </a:p>
        </p:txBody>
      </p:sp>
      <p:sp>
        <p:nvSpPr>
          <p:cNvPr id="5" name="Content Placeholder 4"/>
          <p:cNvSpPr>
            <a:spLocks noGrp="1"/>
          </p:cNvSpPr>
          <p:nvPr>
            <p:ph idx="1"/>
          </p:nvPr>
        </p:nvSpPr>
        <p:spPr>
          <a:xfrm>
            <a:off x="75991" y="911224"/>
            <a:ext cx="8987622" cy="5382896"/>
          </a:xfrm>
        </p:spPr>
        <p:txBody>
          <a:bodyPr/>
          <a:lstStyle/>
          <a:p>
            <a:pPr marL="0" indent="0">
              <a:buNone/>
            </a:pPr>
            <a:r>
              <a:rPr lang="en-US" sz="3200" b="1" dirty="0" smtClean="0"/>
              <a:t>During PUF evaluation on commodity devices:</a:t>
            </a:r>
          </a:p>
          <a:p>
            <a:pPr marL="457200" lvl="1" indent="0">
              <a:buNone/>
            </a:pPr>
            <a:endParaRPr lang="en-US" sz="2400" b="1" dirty="0" smtClean="0">
              <a:solidFill>
                <a:schemeClr val="accent6">
                  <a:lumMod val="75000"/>
                </a:schemeClr>
              </a:solidFill>
            </a:endParaRPr>
          </a:p>
          <a:p>
            <a:r>
              <a:rPr lang="en-US" sz="2800" b="1" dirty="0" smtClean="0">
                <a:solidFill>
                  <a:srgbClr val="C00000"/>
                </a:solidFill>
              </a:rPr>
              <a:t>The DRAM </a:t>
            </a:r>
            <a:r>
              <a:rPr lang="en-US" sz="2800" b="1" dirty="0">
                <a:solidFill>
                  <a:srgbClr val="C00000"/>
                </a:solidFill>
              </a:rPr>
              <a:t>Retention </a:t>
            </a:r>
            <a:r>
              <a:rPr lang="en-US" sz="2800" b="1" dirty="0" smtClean="0">
                <a:solidFill>
                  <a:srgbClr val="C00000"/>
                </a:solidFill>
              </a:rPr>
              <a:t>PUF</a:t>
            </a:r>
            <a:endParaRPr lang="en-US" dirty="0">
              <a:solidFill>
                <a:srgbClr val="C00000"/>
              </a:solidFill>
            </a:endParaRPr>
          </a:p>
          <a:p>
            <a:pPr lvl="1"/>
            <a:r>
              <a:rPr lang="en-US" sz="2400" dirty="0" smtClean="0"/>
              <a:t>Disables refresh at channel granularity </a:t>
            </a:r>
            <a:r>
              <a:rPr lang="en-US" sz="2400" b="1" dirty="0" smtClean="0"/>
              <a:t>(~512MB </a:t>
            </a:r>
            <a:r>
              <a:rPr lang="mr-IN" sz="2400" b="1" dirty="0" smtClean="0"/>
              <a:t>–</a:t>
            </a:r>
            <a:r>
              <a:rPr lang="en-US" sz="2400" b="1" dirty="0" smtClean="0"/>
              <a:t> 2GB)</a:t>
            </a:r>
          </a:p>
          <a:p>
            <a:pPr lvl="2"/>
            <a:r>
              <a:rPr lang="en-US" sz="2000" b="1" dirty="0" smtClean="0">
                <a:solidFill>
                  <a:srgbClr val="C00000"/>
                </a:solidFill>
              </a:rPr>
              <a:t>Issue manual refresh operations </a:t>
            </a:r>
            <a:r>
              <a:rPr lang="en-US" sz="2000" dirty="0" smtClean="0"/>
              <a:t>to rows in channel but not in PUF memory segment to prevent data corruption</a:t>
            </a:r>
            <a:endParaRPr lang="en-US" sz="2000" dirty="0"/>
          </a:p>
          <a:p>
            <a:pPr lvl="1"/>
            <a:r>
              <a:rPr lang="en-US" sz="2400" dirty="0" smtClean="0"/>
              <a:t>Has</a:t>
            </a:r>
            <a:r>
              <a:rPr lang="en-US" sz="2400" b="1" dirty="0" smtClean="0">
                <a:solidFill>
                  <a:srgbClr val="C00000"/>
                </a:solidFill>
              </a:rPr>
              <a:t> long </a:t>
            </a:r>
            <a:r>
              <a:rPr lang="en-US" sz="2400" b="1" dirty="0">
                <a:solidFill>
                  <a:srgbClr val="C00000"/>
                </a:solidFill>
              </a:rPr>
              <a:t>evaluation time</a:t>
            </a:r>
            <a:r>
              <a:rPr lang="en-US" sz="2400" dirty="0"/>
              <a:t> at low temperatures </a:t>
            </a:r>
          </a:p>
          <a:p>
            <a:pPr lvl="1"/>
            <a:endParaRPr lang="en-US" dirty="0" smtClean="0"/>
          </a:p>
          <a:p>
            <a:r>
              <a:rPr lang="en-US" sz="2800" b="1" dirty="0">
                <a:solidFill>
                  <a:schemeClr val="accent6">
                    <a:lumMod val="75000"/>
                  </a:schemeClr>
                </a:solidFill>
              </a:rPr>
              <a:t>The DRAM Latency PUF</a:t>
            </a:r>
          </a:p>
          <a:p>
            <a:pPr lvl="1"/>
            <a:r>
              <a:rPr lang="en-US" sz="2400" dirty="0" smtClean="0"/>
              <a:t>Does not require disabling refresh </a:t>
            </a:r>
          </a:p>
          <a:p>
            <a:pPr lvl="1"/>
            <a:r>
              <a:rPr lang="en-US" sz="2400" dirty="0" smtClean="0"/>
              <a:t>Has short </a:t>
            </a:r>
            <a:r>
              <a:rPr lang="en-US" sz="2400" dirty="0"/>
              <a:t>evaluation </a:t>
            </a:r>
            <a:r>
              <a:rPr lang="en-US" sz="2400" dirty="0" smtClean="0"/>
              <a:t>time </a:t>
            </a:r>
            <a:r>
              <a:rPr lang="en-US" sz="2400" b="1" dirty="0" smtClean="0">
                <a:solidFill>
                  <a:schemeClr val="accent6">
                    <a:lumMod val="75000"/>
                  </a:schemeClr>
                </a:solidFill>
              </a:rPr>
              <a:t>at </a:t>
            </a:r>
            <a:r>
              <a:rPr lang="en-US" sz="2400" b="1" dirty="0">
                <a:solidFill>
                  <a:schemeClr val="accent6">
                    <a:lumMod val="75000"/>
                  </a:schemeClr>
                </a:solidFill>
              </a:rPr>
              <a:t>any operating temperature</a:t>
            </a:r>
          </a:p>
          <a:p>
            <a:endParaRPr lang="en-US" dirty="0"/>
          </a:p>
        </p:txBody>
      </p:sp>
    </p:spTree>
    <p:extLst>
      <p:ext uri="{BB962C8B-B14F-4D97-AF65-F5344CB8AC3E}">
        <p14:creationId xmlns:p14="http://schemas.microsoft.com/office/powerpoint/2010/main" val="56594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Other Results in the Paper</a:t>
            </a:r>
            <a:endParaRPr lang="en-US" b="1" dirty="0"/>
          </a:p>
        </p:txBody>
      </p:sp>
      <p:sp>
        <p:nvSpPr>
          <p:cNvPr id="3" name="Content Placeholder 2"/>
          <p:cNvSpPr>
            <a:spLocks noGrp="1"/>
          </p:cNvSpPr>
          <p:nvPr>
            <p:ph idx="1"/>
          </p:nvPr>
        </p:nvSpPr>
        <p:spPr>
          <a:xfrm>
            <a:off x="47414" y="911224"/>
            <a:ext cx="9068009" cy="5318753"/>
          </a:xfrm>
        </p:spPr>
        <p:txBody>
          <a:bodyPr/>
          <a:lstStyle/>
          <a:p>
            <a:r>
              <a:rPr lang="en-US" sz="3200" b="1" dirty="0" smtClean="0"/>
              <a:t>How the </a:t>
            </a:r>
            <a:r>
              <a:rPr lang="en-US" sz="3200" b="1" dirty="0" smtClean="0">
                <a:solidFill>
                  <a:schemeClr val="accent5"/>
                </a:solidFill>
              </a:rPr>
              <a:t>DRAM latency PUF </a:t>
            </a:r>
            <a:r>
              <a:rPr lang="en-US" sz="3200" b="1" dirty="0" smtClean="0"/>
              <a:t>meets the basic requirements for an effective PUF </a:t>
            </a:r>
          </a:p>
          <a:p>
            <a:r>
              <a:rPr lang="en-US" sz="3200" b="1" dirty="0" smtClean="0"/>
              <a:t>A </a:t>
            </a:r>
            <a:r>
              <a:rPr lang="en-US" sz="3200" b="1" dirty="0" smtClean="0">
                <a:solidFill>
                  <a:schemeClr val="accent6">
                    <a:lumMod val="75000"/>
                  </a:schemeClr>
                </a:solidFill>
              </a:rPr>
              <a:t>detailed </a:t>
            </a:r>
            <a:r>
              <a:rPr lang="en-US" sz="3200" b="1" dirty="0" smtClean="0"/>
              <a:t>analysis on:</a:t>
            </a:r>
          </a:p>
          <a:p>
            <a:pPr lvl="1"/>
            <a:r>
              <a:rPr lang="en-US" sz="2400" dirty="0" smtClean="0"/>
              <a:t>Devices of </a:t>
            </a:r>
            <a:r>
              <a:rPr lang="en-US" sz="2400" b="1" dirty="0" smtClean="0">
                <a:solidFill>
                  <a:schemeClr val="accent5"/>
                </a:solidFill>
              </a:rPr>
              <a:t>the three major DRAM</a:t>
            </a:r>
            <a:r>
              <a:rPr lang="en-US" sz="2400" dirty="0" smtClean="0">
                <a:solidFill>
                  <a:schemeClr val="accent5"/>
                </a:solidFill>
              </a:rPr>
              <a:t> </a:t>
            </a:r>
            <a:r>
              <a:rPr lang="en-US" sz="2400" b="1" dirty="0" smtClean="0">
                <a:solidFill>
                  <a:schemeClr val="accent5"/>
                </a:solidFill>
              </a:rPr>
              <a:t>manufacturers</a:t>
            </a:r>
          </a:p>
          <a:p>
            <a:pPr lvl="1"/>
            <a:r>
              <a:rPr lang="en-US" sz="2400" dirty="0"/>
              <a:t>T</a:t>
            </a:r>
            <a:r>
              <a:rPr lang="en-US" sz="2400" dirty="0" smtClean="0"/>
              <a:t>he </a:t>
            </a:r>
            <a:r>
              <a:rPr lang="en-US" sz="2400" b="1" dirty="0" smtClean="0">
                <a:solidFill>
                  <a:schemeClr val="accent5"/>
                </a:solidFill>
              </a:rPr>
              <a:t>evaluation time</a:t>
            </a:r>
            <a:r>
              <a:rPr lang="en-US" sz="2400" dirty="0" smtClean="0">
                <a:solidFill>
                  <a:schemeClr val="accent5"/>
                </a:solidFill>
              </a:rPr>
              <a:t> </a:t>
            </a:r>
            <a:r>
              <a:rPr lang="en-US" sz="2400" dirty="0" smtClean="0"/>
              <a:t>of a PUF</a:t>
            </a:r>
            <a:endParaRPr lang="en-US" sz="3200" dirty="0"/>
          </a:p>
          <a:p>
            <a:r>
              <a:rPr lang="en-US" sz="3200" b="1" dirty="0" smtClean="0"/>
              <a:t>Further discussion on:</a:t>
            </a:r>
          </a:p>
          <a:p>
            <a:pPr lvl="1"/>
            <a:r>
              <a:rPr lang="en-US" sz="2400" b="1" dirty="0">
                <a:solidFill>
                  <a:schemeClr val="accent6">
                    <a:lumMod val="75000"/>
                  </a:schemeClr>
                </a:solidFill>
              </a:rPr>
              <a:t>O</a:t>
            </a:r>
            <a:r>
              <a:rPr lang="en-US" sz="2400" b="1" dirty="0" smtClean="0">
                <a:solidFill>
                  <a:schemeClr val="accent6">
                    <a:lumMod val="75000"/>
                  </a:schemeClr>
                </a:solidFill>
              </a:rPr>
              <a:t>ptimizing</a:t>
            </a:r>
            <a:r>
              <a:rPr lang="en-US" sz="2400" dirty="0" smtClean="0">
                <a:solidFill>
                  <a:schemeClr val="accent6">
                    <a:lumMod val="75000"/>
                  </a:schemeClr>
                </a:solidFill>
              </a:rPr>
              <a:t> </a:t>
            </a:r>
            <a:r>
              <a:rPr lang="en-US" sz="2400" dirty="0" smtClean="0"/>
              <a:t>retention PUFs</a:t>
            </a:r>
          </a:p>
          <a:p>
            <a:pPr lvl="1"/>
            <a:r>
              <a:rPr lang="en-US" sz="2400" b="1" dirty="0">
                <a:solidFill>
                  <a:schemeClr val="accent5"/>
                </a:solidFill>
              </a:rPr>
              <a:t>S</a:t>
            </a:r>
            <a:r>
              <a:rPr lang="en-US" sz="2400" b="1" dirty="0" smtClean="0">
                <a:solidFill>
                  <a:schemeClr val="accent5"/>
                </a:solidFill>
              </a:rPr>
              <a:t>ystem interference</a:t>
            </a:r>
            <a:r>
              <a:rPr lang="en-US" sz="2400" dirty="0" smtClean="0">
                <a:solidFill>
                  <a:schemeClr val="accent5"/>
                </a:solidFill>
              </a:rPr>
              <a:t> </a:t>
            </a:r>
            <a:r>
              <a:rPr lang="en-US" sz="2400" dirty="0" smtClean="0"/>
              <a:t>of DRAM retention and latency PUFs</a:t>
            </a:r>
          </a:p>
          <a:p>
            <a:pPr lvl="1"/>
            <a:r>
              <a:rPr lang="en-US" sz="2400" dirty="0"/>
              <a:t>A</a:t>
            </a:r>
            <a:r>
              <a:rPr lang="en-US" sz="2400" dirty="0" smtClean="0"/>
              <a:t>lgorithm to </a:t>
            </a:r>
            <a:r>
              <a:rPr lang="en-US" sz="2400" b="1" dirty="0" smtClean="0">
                <a:solidFill>
                  <a:schemeClr val="accent6">
                    <a:lumMod val="75000"/>
                  </a:schemeClr>
                </a:solidFill>
              </a:rPr>
              <a:t>quickly and reliably </a:t>
            </a:r>
            <a:r>
              <a:rPr lang="en-US" sz="2400" dirty="0" smtClean="0"/>
              <a:t>evaluate DRAM latency PUF</a:t>
            </a:r>
          </a:p>
          <a:p>
            <a:pPr lvl="1"/>
            <a:r>
              <a:rPr lang="en-US" sz="2400" b="1" dirty="0">
                <a:solidFill>
                  <a:schemeClr val="accent5"/>
                </a:solidFill>
              </a:rPr>
              <a:t>D</a:t>
            </a:r>
            <a:r>
              <a:rPr lang="en-US" sz="2400" b="1" dirty="0" smtClean="0">
                <a:solidFill>
                  <a:schemeClr val="accent5"/>
                </a:solidFill>
              </a:rPr>
              <a:t>esign considerations </a:t>
            </a:r>
            <a:r>
              <a:rPr lang="en-US" sz="2400" dirty="0" smtClean="0"/>
              <a:t>for a DRAM latency PUF</a:t>
            </a:r>
          </a:p>
          <a:p>
            <a:pPr lvl="1"/>
            <a:r>
              <a:rPr lang="en-US" sz="2400" dirty="0" smtClean="0"/>
              <a:t>The DRAM Latency PUF overhead analysis</a:t>
            </a:r>
          </a:p>
          <a:p>
            <a:pPr lvl="1"/>
            <a:endParaRPr lang="en-US" sz="2400" dirty="0"/>
          </a:p>
        </p:txBody>
      </p:sp>
    </p:spTree>
    <p:extLst>
      <p:ext uri="{BB962C8B-B14F-4D97-AF65-F5344CB8AC3E}">
        <p14:creationId xmlns:p14="http://schemas.microsoft.com/office/powerpoint/2010/main" val="15006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64730" y="5840033"/>
            <a:ext cx="8805213" cy="455930"/>
          </a:xfrm>
          <a:prstGeom prst="rect">
            <a:avLst/>
          </a:prstGeom>
          <a:solidFill>
            <a:srgbClr val="53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64730" y="5347422"/>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64730" y="4851875"/>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73303" y="4407877"/>
            <a:ext cx="8094161" cy="3651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73992" y="2745179"/>
            <a:ext cx="8094161" cy="3243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71757" y="1852296"/>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70268" y="1340844"/>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64123" y="3143056"/>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65971" y="2370745"/>
            <a:ext cx="8102183" cy="3243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3548" y="831660"/>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smtClean="0"/>
              <a:t>The DRAM Latency PUF Outline</a:t>
            </a:r>
            <a:endParaRPr lang="en-US" b="1" dirty="0"/>
          </a:p>
        </p:txBody>
      </p:sp>
      <p:sp>
        <p:nvSpPr>
          <p:cNvPr id="29" name="Rectangle 28"/>
          <p:cNvSpPr/>
          <p:nvPr/>
        </p:nvSpPr>
        <p:spPr>
          <a:xfrm>
            <a:off x="873992" y="4009292"/>
            <a:ext cx="8094161" cy="3587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65971" y="3634154"/>
            <a:ext cx="8102183" cy="3360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318753"/>
          </a:xfrm>
        </p:spPr>
        <p:txBody>
          <a:bodyPr/>
          <a:lstStyle/>
          <a:p>
            <a:pPr marL="0" indent="0">
              <a:buNone/>
            </a:pPr>
            <a:r>
              <a:rPr lang="en-US" sz="2800" dirty="0">
                <a:solidFill>
                  <a:schemeClr val="bg1"/>
                </a:solidFill>
              </a:rPr>
              <a:t>Motivation </a:t>
            </a:r>
            <a:endParaRPr lang="en-US" sz="2800" dirty="0" smtClean="0">
              <a:solidFill>
                <a:schemeClr val="bg1"/>
              </a:solidFill>
            </a:endParaRPr>
          </a:p>
          <a:p>
            <a:pPr marL="0" indent="0">
              <a:buNone/>
            </a:pPr>
            <a:r>
              <a:rPr lang="en-US" sz="2800" dirty="0" smtClean="0">
                <a:solidFill>
                  <a:schemeClr val="bg1"/>
                </a:solidFill>
              </a:rPr>
              <a:t>Effective PUF Characteristics</a:t>
            </a:r>
          </a:p>
          <a:p>
            <a:pPr marL="0" indent="0">
              <a:buNone/>
            </a:pPr>
            <a:r>
              <a:rPr lang="en-US" sz="2800" dirty="0">
                <a:solidFill>
                  <a:schemeClr val="bg1"/>
                </a:solidFill>
              </a:rPr>
              <a:t>DRAM Latency PUF</a:t>
            </a:r>
          </a:p>
          <a:p>
            <a:pPr marL="457200" lvl="1" indent="0">
              <a:buNone/>
            </a:pPr>
            <a:r>
              <a:rPr lang="en-US" sz="2400" dirty="0">
                <a:solidFill>
                  <a:schemeClr val="bg1"/>
                </a:solidFill>
              </a:rPr>
              <a:t>DRAM Operation</a:t>
            </a:r>
          </a:p>
          <a:p>
            <a:pPr marL="457200" lvl="1" indent="0">
              <a:buNone/>
            </a:pPr>
            <a:r>
              <a:rPr lang="en-US" sz="2400" dirty="0">
                <a:solidFill>
                  <a:schemeClr val="bg1"/>
                </a:solidFill>
              </a:rPr>
              <a:t>Key </a:t>
            </a:r>
            <a:r>
              <a:rPr lang="en-US" sz="2400" dirty="0" smtClean="0">
                <a:solidFill>
                  <a:schemeClr val="bg1"/>
                </a:solidFill>
              </a:rPr>
              <a:t>Idea</a:t>
            </a:r>
          </a:p>
          <a:p>
            <a:pPr marL="0" indent="0">
              <a:buNone/>
            </a:pPr>
            <a:r>
              <a:rPr lang="en-US" sz="2800" dirty="0" smtClean="0">
                <a:solidFill>
                  <a:schemeClr val="bg1"/>
                </a:solidFill>
              </a:rPr>
              <a:t>Prior Best DRAM PUF: DRAM Retention PUF</a:t>
            </a:r>
          </a:p>
          <a:p>
            <a:pPr marL="457200" lvl="1" indent="0">
              <a:buNone/>
            </a:pPr>
            <a:r>
              <a:rPr lang="en-US" sz="2400" dirty="0" smtClean="0">
                <a:solidFill>
                  <a:schemeClr val="bg1"/>
                </a:solidFill>
              </a:rPr>
              <a:t>DRAM Cell Retention</a:t>
            </a:r>
          </a:p>
          <a:p>
            <a:pPr marL="457200" lvl="1" indent="0">
              <a:buNone/>
            </a:pPr>
            <a:r>
              <a:rPr lang="en-US" sz="2400" dirty="0" smtClean="0">
                <a:solidFill>
                  <a:schemeClr val="bg1"/>
                </a:solidFill>
              </a:rPr>
              <a:t>Key Idea </a:t>
            </a:r>
          </a:p>
          <a:p>
            <a:pPr marL="457200" lvl="1" indent="0">
              <a:buNone/>
            </a:pPr>
            <a:r>
              <a:rPr lang="en-US" sz="2400" dirty="0" smtClean="0">
                <a:solidFill>
                  <a:schemeClr val="bg1"/>
                </a:solidFill>
              </a:rPr>
              <a:t>Weaknesses</a:t>
            </a:r>
          </a:p>
          <a:p>
            <a:pPr marL="0" indent="0">
              <a:buNone/>
            </a:pPr>
            <a:r>
              <a:rPr lang="en-US" sz="2800" dirty="0" smtClean="0">
                <a:solidFill>
                  <a:schemeClr val="bg1"/>
                </a:solidFill>
              </a:rPr>
              <a:t>Methodology</a:t>
            </a:r>
          </a:p>
          <a:p>
            <a:pPr marL="0" indent="0">
              <a:buNone/>
            </a:pPr>
            <a:r>
              <a:rPr lang="en-US" sz="2800" dirty="0" smtClean="0">
                <a:solidFill>
                  <a:schemeClr val="bg1"/>
                </a:solidFill>
              </a:rPr>
              <a:t>Results</a:t>
            </a:r>
          </a:p>
          <a:p>
            <a:pPr marL="0" indent="0">
              <a:buNone/>
            </a:pPr>
            <a:r>
              <a:rPr lang="en-US" sz="2800" b="1" dirty="0" smtClean="0">
                <a:solidFill>
                  <a:schemeClr val="bg1"/>
                </a:solidFill>
              </a:rPr>
              <a:t>Summary</a:t>
            </a:r>
            <a:endParaRPr lang="en-US" sz="2800" b="1" dirty="0">
              <a:solidFill>
                <a:schemeClr val="bg1"/>
              </a:solidFill>
            </a:endParaRPr>
          </a:p>
        </p:txBody>
      </p:sp>
    </p:spTree>
    <p:extLst>
      <p:ext uri="{BB962C8B-B14F-4D97-AF65-F5344CB8AC3E}">
        <p14:creationId xmlns:p14="http://schemas.microsoft.com/office/powerpoint/2010/main" val="17691465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Executive Summary</a:t>
            </a:r>
            <a:endParaRPr lang="en-US" b="1" dirty="0"/>
          </a:p>
        </p:txBody>
      </p:sp>
      <p:sp>
        <p:nvSpPr>
          <p:cNvPr id="3" name="Content Placeholder 2"/>
          <p:cNvSpPr>
            <a:spLocks noGrp="1"/>
          </p:cNvSpPr>
          <p:nvPr>
            <p:ph idx="1"/>
          </p:nvPr>
        </p:nvSpPr>
        <p:spPr>
          <a:xfrm>
            <a:off x="75990" y="807706"/>
            <a:ext cx="9068009" cy="5318753"/>
          </a:xfrm>
        </p:spPr>
        <p:txBody>
          <a:bodyPr/>
          <a:lstStyle/>
          <a:p>
            <a:pPr marL="274320" lvl="1" indent="-274320">
              <a:spcBef>
                <a:spcPts val="400"/>
              </a:spcBef>
              <a:buFont typeface="Arial" pitchFamily="34" charset="0"/>
              <a:buChar char="•"/>
            </a:pPr>
            <a:r>
              <a:rPr lang="en-US" sz="2200" b="1" u="sng" dirty="0"/>
              <a:t>Motivation</a:t>
            </a:r>
            <a:r>
              <a:rPr lang="tr-TR" sz="2200" dirty="0" smtClean="0"/>
              <a:t>: </a:t>
            </a:r>
          </a:p>
          <a:p>
            <a:pPr marL="731520" lvl="2" indent="-274320">
              <a:spcBef>
                <a:spcPts val="400"/>
              </a:spcBef>
            </a:pPr>
            <a:r>
              <a:rPr lang="en-US" sz="2200" dirty="0" smtClean="0"/>
              <a:t>We can authenticate a system via </a:t>
            </a:r>
            <a:r>
              <a:rPr lang="en-US" sz="2200" b="1" dirty="0" smtClean="0"/>
              <a:t>unique signatures</a:t>
            </a:r>
            <a:r>
              <a:rPr lang="en-US" sz="2200" dirty="0" smtClean="0"/>
              <a:t> if we can evaluate a </a:t>
            </a:r>
            <a:r>
              <a:rPr lang="en-US" sz="2200" b="1" dirty="0" smtClean="0"/>
              <a:t>Physical </a:t>
            </a:r>
            <a:r>
              <a:rPr lang="en-US" sz="2200" b="1" dirty="0" err="1" smtClean="0"/>
              <a:t>Unclonable</a:t>
            </a:r>
            <a:r>
              <a:rPr lang="en-US" sz="2200" b="1" dirty="0" smtClean="0"/>
              <a:t> Function (PUF) </a:t>
            </a:r>
            <a:r>
              <a:rPr lang="en-US" sz="2200" dirty="0" smtClean="0"/>
              <a:t>on it</a:t>
            </a:r>
          </a:p>
          <a:p>
            <a:pPr marL="731520" lvl="2" indent="-274320">
              <a:spcBef>
                <a:spcPts val="400"/>
              </a:spcBef>
            </a:pPr>
            <a:r>
              <a:rPr lang="en-US" sz="2200" dirty="0" smtClean="0"/>
              <a:t>Signatures </a:t>
            </a:r>
            <a:r>
              <a:rPr lang="en-US" sz="2200" b="1" dirty="0"/>
              <a:t>(PUF response) </a:t>
            </a:r>
            <a:r>
              <a:rPr lang="en-US" sz="2200" dirty="0" smtClean="0"/>
              <a:t>reflect </a:t>
            </a:r>
            <a:r>
              <a:rPr lang="en-US" sz="2200" dirty="0"/>
              <a:t>inherent properties of a </a:t>
            </a:r>
            <a:r>
              <a:rPr lang="en-US" sz="2200" dirty="0" smtClean="0"/>
              <a:t>device</a:t>
            </a:r>
            <a:endParaRPr lang="en-US" sz="2200" b="1" dirty="0" smtClean="0"/>
          </a:p>
          <a:p>
            <a:pPr marL="731520" lvl="2" indent="-274320">
              <a:spcBef>
                <a:spcPts val="400"/>
              </a:spcBef>
            </a:pPr>
            <a:r>
              <a:rPr lang="tr-TR" sz="2200" dirty="0" smtClean="0"/>
              <a:t>DRAM is a </a:t>
            </a:r>
            <a:r>
              <a:rPr lang="en-US" sz="2200" dirty="0" smtClean="0"/>
              <a:t>promising substrate for PUFs because </a:t>
            </a:r>
            <a:r>
              <a:rPr lang="tr-TR" sz="2200" dirty="0" smtClean="0"/>
              <a:t>it </a:t>
            </a:r>
            <a:r>
              <a:rPr lang="en-US" sz="2200" dirty="0" smtClean="0"/>
              <a:t>is </a:t>
            </a:r>
            <a:r>
              <a:rPr lang="en-US" sz="2200" b="1" dirty="0" smtClean="0"/>
              <a:t>widely</a:t>
            </a:r>
            <a:r>
              <a:rPr lang="en-US" sz="2200" dirty="0" smtClean="0"/>
              <a:t> used</a:t>
            </a:r>
          </a:p>
          <a:p>
            <a:pPr marL="274320" indent="-274320">
              <a:spcBef>
                <a:spcPts val="400"/>
              </a:spcBef>
            </a:pPr>
            <a:r>
              <a:rPr lang="en-US" sz="2200" b="1" u="sng" dirty="0" smtClean="0">
                <a:solidFill>
                  <a:srgbClr val="C00000"/>
                </a:solidFill>
              </a:rPr>
              <a:t>Problem</a:t>
            </a:r>
            <a:r>
              <a:rPr lang="en-US" sz="2200" dirty="0" smtClean="0">
                <a:solidFill>
                  <a:srgbClr val="C00000"/>
                </a:solidFill>
              </a:rPr>
              <a:t>: Current DRAM PUFs are 1) very slow, 2) require a DRAM reboot, or 3) require additional custom hardware</a:t>
            </a:r>
          </a:p>
          <a:p>
            <a:pPr marL="274320" indent="-274320">
              <a:spcBef>
                <a:spcPts val="400"/>
              </a:spcBef>
            </a:pPr>
            <a:r>
              <a:rPr lang="en-US" sz="2200" b="1" u="sng" dirty="0" smtClean="0">
                <a:solidFill>
                  <a:schemeClr val="accent1">
                    <a:lumMod val="75000"/>
                  </a:schemeClr>
                </a:solidFill>
              </a:rPr>
              <a:t>Goal</a:t>
            </a:r>
            <a:r>
              <a:rPr lang="en-US" sz="2200" dirty="0" smtClean="0">
                <a:solidFill>
                  <a:schemeClr val="accent1">
                    <a:lumMod val="75000"/>
                  </a:schemeClr>
                </a:solidFill>
              </a:rPr>
              <a:t>: To develop a novel and effective PUF for </a:t>
            </a:r>
            <a:r>
              <a:rPr lang="en-US" sz="2200" b="1" dirty="0" smtClean="0">
                <a:solidFill>
                  <a:schemeClr val="accent1">
                    <a:lumMod val="75000"/>
                  </a:schemeClr>
                </a:solidFill>
              </a:rPr>
              <a:t>existing</a:t>
            </a:r>
            <a:r>
              <a:rPr lang="en-US" sz="2200" dirty="0" smtClean="0">
                <a:solidFill>
                  <a:schemeClr val="accent1">
                    <a:lumMod val="75000"/>
                  </a:schemeClr>
                </a:solidFill>
              </a:rPr>
              <a:t> commodity DRAM devices with </a:t>
            </a:r>
            <a:r>
              <a:rPr lang="en-US" sz="2200" b="1" dirty="0" smtClean="0">
                <a:solidFill>
                  <a:schemeClr val="accent1">
                    <a:lumMod val="75000"/>
                  </a:schemeClr>
                </a:solidFill>
              </a:rPr>
              <a:t>low-latency evaluation time</a:t>
            </a:r>
            <a:r>
              <a:rPr lang="en-US" sz="2200" dirty="0" smtClean="0">
                <a:solidFill>
                  <a:schemeClr val="accent1">
                    <a:lumMod val="75000"/>
                  </a:schemeClr>
                </a:solidFill>
              </a:rPr>
              <a:t> and </a:t>
            </a:r>
            <a:r>
              <a:rPr lang="en-US" sz="2200" b="1" dirty="0" smtClean="0">
                <a:solidFill>
                  <a:schemeClr val="accent1">
                    <a:lumMod val="75000"/>
                  </a:schemeClr>
                </a:solidFill>
              </a:rPr>
              <a:t>low system interference</a:t>
            </a:r>
            <a:r>
              <a:rPr lang="en-US" sz="2200" dirty="0" smtClean="0">
                <a:solidFill>
                  <a:schemeClr val="accent1">
                    <a:lumMod val="75000"/>
                  </a:schemeClr>
                </a:solidFill>
              </a:rPr>
              <a:t> across </a:t>
            </a:r>
            <a:r>
              <a:rPr lang="en-US" sz="2200" b="1" dirty="0" smtClean="0">
                <a:solidFill>
                  <a:schemeClr val="accent1">
                    <a:lumMod val="75000"/>
                  </a:schemeClr>
                </a:solidFill>
              </a:rPr>
              <a:t>all operating temperatures</a:t>
            </a:r>
          </a:p>
          <a:p>
            <a:pPr marL="274320" indent="-274320">
              <a:spcBef>
                <a:spcPts val="400"/>
              </a:spcBef>
            </a:pPr>
            <a:r>
              <a:rPr lang="en-US" sz="2200" b="1" u="sng" dirty="0" smtClean="0">
                <a:solidFill>
                  <a:schemeClr val="accent6">
                    <a:lumMod val="75000"/>
                  </a:schemeClr>
                </a:solidFill>
              </a:rPr>
              <a:t>DRAM Latency PUF:</a:t>
            </a:r>
            <a:r>
              <a:rPr lang="en-US" sz="2200" b="1" dirty="0" smtClean="0">
                <a:solidFill>
                  <a:schemeClr val="accent6">
                    <a:lumMod val="75000"/>
                  </a:schemeClr>
                </a:solidFill>
              </a:rPr>
              <a:t> </a:t>
            </a:r>
            <a:r>
              <a:rPr lang="en-US" sz="2200" dirty="0" smtClean="0">
                <a:solidFill>
                  <a:schemeClr val="accent6">
                    <a:lumMod val="75000"/>
                  </a:schemeClr>
                </a:solidFill>
              </a:rPr>
              <a:t>Reduce DRAM access </a:t>
            </a:r>
            <a:r>
              <a:rPr lang="en-US" sz="2200" dirty="0">
                <a:solidFill>
                  <a:schemeClr val="accent6">
                    <a:lumMod val="75000"/>
                  </a:schemeClr>
                </a:solidFill>
              </a:rPr>
              <a:t>latency </a:t>
            </a:r>
            <a:r>
              <a:rPr lang="en-US" sz="2200" b="1" dirty="0">
                <a:solidFill>
                  <a:schemeClr val="accent6">
                    <a:lumMod val="75000"/>
                  </a:schemeClr>
                </a:solidFill>
              </a:rPr>
              <a:t>below</a:t>
            </a:r>
            <a:r>
              <a:rPr lang="en-US" sz="2200" dirty="0">
                <a:solidFill>
                  <a:schemeClr val="accent6">
                    <a:lumMod val="75000"/>
                  </a:schemeClr>
                </a:solidFill>
              </a:rPr>
              <a:t> </a:t>
            </a:r>
            <a:r>
              <a:rPr lang="en-US" sz="2200" b="1" dirty="0" smtClean="0">
                <a:solidFill>
                  <a:schemeClr val="accent6">
                    <a:lumMod val="75000"/>
                  </a:schemeClr>
                </a:solidFill>
              </a:rPr>
              <a:t>reliable values </a:t>
            </a:r>
            <a:r>
              <a:rPr lang="en-US" sz="2200" dirty="0" smtClean="0">
                <a:solidFill>
                  <a:schemeClr val="accent6">
                    <a:lumMod val="75000"/>
                  </a:schemeClr>
                </a:solidFill>
              </a:rPr>
              <a:t>and exploit the </a:t>
            </a:r>
            <a:r>
              <a:rPr lang="en-US" sz="2200" dirty="0">
                <a:solidFill>
                  <a:schemeClr val="accent6">
                    <a:lumMod val="75000"/>
                  </a:schemeClr>
                </a:solidFill>
              </a:rPr>
              <a:t>resulting error patterns as </a:t>
            </a:r>
            <a:r>
              <a:rPr lang="en-US" sz="2200" b="1" dirty="0">
                <a:solidFill>
                  <a:schemeClr val="accent6">
                    <a:lumMod val="75000"/>
                  </a:schemeClr>
                </a:solidFill>
              </a:rPr>
              <a:t>unique </a:t>
            </a:r>
            <a:r>
              <a:rPr lang="en-US" sz="2200" b="1" dirty="0" smtClean="0">
                <a:solidFill>
                  <a:schemeClr val="accent6">
                    <a:lumMod val="75000"/>
                  </a:schemeClr>
                </a:solidFill>
              </a:rPr>
              <a:t>identifiers</a:t>
            </a:r>
            <a:endParaRPr lang="en-US" sz="2200" b="1" u="sng" dirty="0">
              <a:solidFill>
                <a:schemeClr val="accent6">
                  <a:lumMod val="75000"/>
                </a:schemeClr>
              </a:solidFill>
            </a:endParaRPr>
          </a:p>
          <a:p>
            <a:pPr marL="274320" indent="-274320">
              <a:spcBef>
                <a:spcPts val="400"/>
              </a:spcBef>
            </a:pPr>
            <a:r>
              <a:rPr lang="en-US" sz="2200" b="1" u="sng" dirty="0" smtClean="0">
                <a:solidFill>
                  <a:srgbClr val="7030A0"/>
                </a:solidFill>
              </a:rPr>
              <a:t>Evaluation:</a:t>
            </a:r>
            <a:r>
              <a:rPr lang="en-US" sz="2200" dirty="0" smtClean="0">
                <a:solidFill>
                  <a:srgbClr val="7030A0"/>
                </a:solidFill>
              </a:rPr>
              <a:t> </a:t>
            </a:r>
          </a:p>
          <a:p>
            <a:pPr marL="914400" lvl="2" indent="-457200">
              <a:spcBef>
                <a:spcPts val="400"/>
              </a:spcBef>
              <a:buFont typeface="+mj-lt"/>
              <a:buAutoNum type="arabicPeriod"/>
            </a:pPr>
            <a:r>
              <a:rPr lang="en-US" sz="2200" dirty="0" smtClean="0">
                <a:solidFill>
                  <a:srgbClr val="7030A0"/>
                </a:solidFill>
              </a:rPr>
              <a:t>Experimentally characterize </a:t>
            </a:r>
            <a:r>
              <a:rPr lang="en-US" sz="2200" b="1" dirty="0" smtClean="0">
                <a:solidFill>
                  <a:srgbClr val="7030A0"/>
                </a:solidFill>
              </a:rPr>
              <a:t>223 </a:t>
            </a:r>
            <a:r>
              <a:rPr lang="en-US" sz="2200" b="1" dirty="0">
                <a:solidFill>
                  <a:srgbClr val="7030A0"/>
                </a:solidFill>
              </a:rPr>
              <a:t>real LPDDR4 DRAM </a:t>
            </a:r>
            <a:r>
              <a:rPr lang="en-US" sz="2200" b="1" dirty="0" smtClean="0">
                <a:solidFill>
                  <a:srgbClr val="7030A0"/>
                </a:solidFill>
              </a:rPr>
              <a:t>devices </a:t>
            </a:r>
            <a:endParaRPr lang="en-US" sz="2200" dirty="0" smtClean="0">
              <a:solidFill>
                <a:srgbClr val="7030A0"/>
              </a:solidFill>
            </a:endParaRPr>
          </a:p>
          <a:p>
            <a:pPr marL="457200" lvl="2" indent="0">
              <a:spcBef>
                <a:spcPts val="400"/>
              </a:spcBef>
              <a:buNone/>
            </a:pPr>
            <a:r>
              <a:rPr lang="en-US" sz="2200" dirty="0" smtClean="0">
                <a:solidFill>
                  <a:srgbClr val="7030A0"/>
                </a:solidFill>
              </a:rPr>
              <a:t>2.    </a:t>
            </a:r>
            <a:r>
              <a:rPr lang="en-US" sz="2200" b="1" dirty="0" smtClean="0">
                <a:solidFill>
                  <a:srgbClr val="7030A0"/>
                </a:solidFill>
              </a:rPr>
              <a:t>DRAM latency PUF</a:t>
            </a:r>
            <a:r>
              <a:rPr lang="en-US" sz="2200" b="1" dirty="0">
                <a:solidFill>
                  <a:srgbClr val="7030A0"/>
                </a:solidFill>
              </a:rPr>
              <a:t> </a:t>
            </a:r>
            <a:r>
              <a:rPr lang="en-US" sz="2200" dirty="0" smtClean="0">
                <a:solidFill>
                  <a:srgbClr val="7030A0"/>
                </a:solidFill>
              </a:rPr>
              <a:t>(88.2 </a:t>
            </a:r>
            <a:r>
              <a:rPr lang="en-US" sz="2200" dirty="0" err="1" smtClean="0">
                <a:solidFill>
                  <a:srgbClr val="7030A0"/>
                </a:solidFill>
              </a:rPr>
              <a:t>ms</a:t>
            </a:r>
            <a:r>
              <a:rPr lang="en-US" sz="2200" dirty="0" smtClean="0">
                <a:solidFill>
                  <a:srgbClr val="7030A0"/>
                </a:solidFill>
              </a:rPr>
              <a:t>) achieves a speedup of </a:t>
            </a:r>
            <a:r>
              <a:rPr lang="en-US" sz="2200" b="1" dirty="0" smtClean="0">
                <a:solidFill>
                  <a:srgbClr val="7030A0"/>
                </a:solidFill>
              </a:rPr>
              <a:t>102x/860x</a:t>
            </a:r>
            <a:r>
              <a:rPr lang="en-US" sz="2200" dirty="0" smtClean="0">
                <a:solidFill>
                  <a:srgbClr val="7030A0"/>
                </a:solidFill>
              </a:rPr>
              <a:t>        	at 70°C/55°C over prior DRAM PUF evaluation mechanisms</a:t>
            </a:r>
            <a:endParaRPr lang="en-US" sz="2200" b="1" u="sng" dirty="0" smtClean="0">
              <a:solidFill>
                <a:srgbClr val="7030A0"/>
              </a:solidFill>
            </a:endParaRPr>
          </a:p>
          <a:p>
            <a:pPr marL="731520" lvl="1" indent="-274320">
              <a:spcBef>
                <a:spcPts val="400"/>
              </a:spcBef>
            </a:pPr>
            <a:endParaRPr lang="en-US" sz="2200" b="1" u="sng" dirty="0" smtClean="0"/>
          </a:p>
          <a:p>
            <a:pPr marL="731520" lvl="1" indent="-274320">
              <a:spcBef>
                <a:spcPts val="400"/>
              </a:spcBef>
            </a:pPr>
            <a:endParaRPr lang="tr-TR" sz="2200" b="1" u="sng" dirty="0"/>
          </a:p>
          <a:p>
            <a:endParaRPr lang="en-US" sz="2200" dirty="0"/>
          </a:p>
        </p:txBody>
      </p:sp>
    </p:spTree>
    <p:extLst>
      <p:ext uri="{BB962C8B-B14F-4D97-AF65-F5344CB8AC3E}">
        <p14:creationId xmlns:p14="http://schemas.microsoft.com/office/powerpoint/2010/main" val="75690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3717"/>
            <a:ext cx="9144000" cy="2962508"/>
          </a:xfrm>
          <a:prstGeom prst="rect">
            <a:avLst/>
          </a:prstGeom>
          <a:solidFill>
            <a:schemeClr val="accent6">
              <a:lumMod val="75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6600" b="1" dirty="0">
              <a:solidFill>
                <a:srgbClr val="70AD47"/>
              </a:solidFill>
            </a:endParaRPr>
          </a:p>
        </p:txBody>
      </p:sp>
      <p:sp>
        <p:nvSpPr>
          <p:cNvPr id="102" name="Title 1"/>
          <p:cNvSpPr>
            <a:spLocks noGrp="1"/>
          </p:cNvSpPr>
          <p:nvPr>
            <p:ph type="ctrTitle" idx="4294967295"/>
          </p:nvPr>
        </p:nvSpPr>
        <p:spPr>
          <a:xfrm>
            <a:off x="0" y="176130"/>
            <a:ext cx="9144000" cy="2473836"/>
          </a:xfrm>
          <a:prstGeom prst="rect">
            <a:avLst/>
          </a:prstGeom>
          <a:noFill/>
        </p:spPr>
        <p:txBody>
          <a:bodyPr anchor="ctr">
            <a:noAutofit/>
          </a:bodyPr>
          <a:lstStyle/>
          <a:p>
            <a:pPr algn="ctr">
              <a:lnSpc>
                <a:spcPct val="100000"/>
              </a:lnSpc>
            </a:pPr>
            <a:r>
              <a:rPr lang="en-US" sz="5000" b="1" i="1" dirty="0" smtClean="0">
                <a:solidFill>
                  <a:schemeClr val="bg1">
                    <a:lumMod val="95000"/>
                  </a:schemeClr>
                </a:solidFill>
                <a:latin typeface="Cambria"/>
                <a:cs typeface="Cambria"/>
              </a:rPr>
              <a:t>The DRAM Latency PUF: </a:t>
            </a:r>
            <a:br>
              <a:rPr lang="en-US" sz="5000" b="1" i="1" dirty="0" smtClean="0">
                <a:solidFill>
                  <a:schemeClr val="bg1">
                    <a:lumMod val="95000"/>
                  </a:schemeClr>
                </a:solidFill>
                <a:latin typeface="Cambria"/>
                <a:cs typeface="Cambria"/>
              </a:rPr>
            </a:br>
            <a:r>
              <a:rPr lang="en-US" sz="1200" b="1" i="1" dirty="0">
                <a:solidFill>
                  <a:schemeClr val="bg1">
                    <a:lumMod val="95000"/>
                  </a:schemeClr>
                </a:solidFill>
                <a:latin typeface="Cambria"/>
                <a:cs typeface="Cambria"/>
              </a:rPr>
              <a:t/>
            </a:r>
            <a:br>
              <a:rPr lang="en-US" sz="1200" b="1" i="1" dirty="0">
                <a:solidFill>
                  <a:schemeClr val="bg1">
                    <a:lumMod val="95000"/>
                  </a:schemeClr>
                </a:solidFill>
                <a:latin typeface="Cambria"/>
                <a:cs typeface="Cambria"/>
              </a:rPr>
            </a:br>
            <a:r>
              <a:rPr lang="en-US" sz="3000" b="1" dirty="0" smtClean="0">
                <a:solidFill>
                  <a:schemeClr val="bg1">
                    <a:lumMod val="95000"/>
                  </a:schemeClr>
                </a:solidFill>
                <a:latin typeface="Cambria"/>
                <a:cs typeface="Cambria"/>
              </a:rPr>
              <a:t>Quickly Evaluating Physical </a:t>
            </a:r>
            <a:r>
              <a:rPr lang="en-US" sz="3000" b="1" dirty="0" err="1" smtClean="0">
                <a:solidFill>
                  <a:schemeClr val="bg1">
                    <a:lumMod val="95000"/>
                  </a:schemeClr>
                </a:solidFill>
                <a:latin typeface="Cambria"/>
                <a:cs typeface="Cambria"/>
              </a:rPr>
              <a:t>Unclonable</a:t>
            </a:r>
            <a:r>
              <a:rPr lang="en-US" sz="3000" b="1" dirty="0" smtClean="0">
                <a:solidFill>
                  <a:schemeClr val="bg1">
                    <a:lumMod val="95000"/>
                  </a:schemeClr>
                </a:solidFill>
                <a:latin typeface="Cambria"/>
                <a:cs typeface="Cambria"/>
              </a:rPr>
              <a:t> Functions </a:t>
            </a:r>
            <a:br>
              <a:rPr lang="en-US" sz="3000" b="1" dirty="0" smtClean="0">
                <a:solidFill>
                  <a:schemeClr val="bg1">
                    <a:lumMod val="95000"/>
                  </a:schemeClr>
                </a:solidFill>
                <a:latin typeface="Cambria"/>
                <a:cs typeface="Cambria"/>
              </a:rPr>
            </a:br>
            <a:r>
              <a:rPr lang="en-US" sz="3000" b="1" dirty="0" smtClean="0">
                <a:solidFill>
                  <a:schemeClr val="bg1">
                    <a:lumMod val="95000"/>
                  </a:schemeClr>
                </a:solidFill>
                <a:latin typeface="Cambria"/>
                <a:cs typeface="Cambria"/>
              </a:rPr>
              <a:t>by Exploiting the Latency-Reliability Tradeoff </a:t>
            </a:r>
            <a:br>
              <a:rPr lang="en-US" sz="3000" b="1" dirty="0" smtClean="0">
                <a:solidFill>
                  <a:schemeClr val="bg1">
                    <a:lumMod val="95000"/>
                  </a:schemeClr>
                </a:solidFill>
                <a:latin typeface="Cambria"/>
                <a:cs typeface="Cambria"/>
              </a:rPr>
            </a:br>
            <a:r>
              <a:rPr lang="en-US" sz="3000" b="1" dirty="0" smtClean="0">
                <a:solidFill>
                  <a:schemeClr val="bg1">
                    <a:lumMod val="95000"/>
                  </a:schemeClr>
                </a:solidFill>
                <a:latin typeface="Cambria"/>
                <a:cs typeface="Cambria"/>
              </a:rPr>
              <a:t>in Modern Commodity DRAM Devices</a:t>
            </a:r>
            <a:endParaRPr lang="en-US" sz="3000" b="1" dirty="0">
              <a:solidFill>
                <a:schemeClr val="bg1">
                  <a:lumMod val="95000"/>
                </a:schemeClr>
              </a:solidFill>
              <a:latin typeface="Cambria"/>
              <a:cs typeface="Cambria"/>
            </a:endParaRPr>
          </a:p>
        </p:txBody>
      </p:sp>
      <p:sp>
        <p:nvSpPr>
          <p:cNvPr id="103" name="Subtitle 2"/>
          <p:cNvSpPr>
            <a:spLocks noGrp="1"/>
          </p:cNvSpPr>
          <p:nvPr>
            <p:ph type="subTitle" idx="4294967295"/>
          </p:nvPr>
        </p:nvSpPr>
        <p:spPr>
          <a:xfrm>
            <a:off x="228600" y="3381681"/>
            <a:ext cx="8686800" cy="724829"/>
          </a:xfrm>
          <a:prstGeom prst="rect">
            <a:avLst/>
          </a:prstGeom>
        </p:spPr>
        <p:txBody>
          <a:bodyPr anchor="ctr">
            <a:noAutofit/>
          </a:bodyPr>
          <a:lstStyle/>
          <a:p>
            <a:pPr marL="0" indent="0" algn="ctr">
              <a:buNone/>
            </a:pPr>
            <a:r>
              <a:rPr lang="en-US" sz="2800" b="1" u="sng" dirty="0" err="1" smtClean="0">
                <a:latin typeface="Cambria"/>
                <a:cs typeface="Cambria"/>
              </a:rPr>
              <a:t>Jeremie</a:t>
            </a:r>
            <a:r>
              <a:rPr lang="en-US" sz="2800" b="1" u="sng" dirty="0" smtClean="0">
                <a:latin typeface="Cambria"/>
                <a:cs typeface="Cambria"/>
              </a:rPr>
              <a:t> S. Kim</a:t>
            </a:r>
            <a:r>
              <a:rPr lang="en-US" sz="2800" b="1" dirty="0" smtClean="0">
                <a:latin typeface="Cambria"/>
                <a:cs typeface="Cambria"/>
              </a:rPr>
              <a:t>    </a:t>
            </a:r>
            <a:r>
              <a:rPr lang="en-US" sz="2800" b="1" dirty="0" err="1" smtClean="0">
                <a:latin typeface="Cambria"/>
                <a:cs typeface="Cambria"/>
              </a:rPr>
              <a:t>Minesh</a:t>
            </a:r>
            <a:r>
              <a:rPr lang="en-US" sz="2800" b="1" dirty="0" smtClean="0">
                <a:latin typeface="Cambria"/>
                <a:cs typeface="Cambria"/>
              </a:rPr>
              <a:t> Patel  </a:t>
            </a:r>
          </a:p>
          <a:p>
            <a:pPr marL="0" indent="0" algn="ctr">
              <a:buNone/>
            </a:pPr>
            <a:r>
              <a:rPr lang="en-US" sz="2800" b="1" dirty="0" smtClean="0">
                <a:latin typeface="Cambria"/>
                <a:cs typeface="Cambria"/>
              </a:rPr>
              <a:t>Hasan Hassan </a:t>
            </a:r>
            <a:r>
              <a:rPr lang="en-US" b="1" dirty="0" smtClean="0">
                <a:latin typeface="Cambria"/>
                <a:cs typeface="Cambria"/>
              </a:rPr>
              <a:t>  </a:t>
            </a:r>
            <a:r>
              <a:rPr lang="en-US" sz="2800" b="1" dirty="0" err="1" smtClean="0">
                <a:latin typeface="Cambria"/>
                <a:cs typeface="Cambria"/>
              </a:rPr>
              <a:t>Onur</a:t>
            </a:r>
            <a:r>
              <a:rPr lang="en-US" sz="2800" b="1" dirty="0" smtClean="0">
                <a:latin typeface="Cambria"/>
                <a:cs typeface="Cambria"/>
              </a:rPr>
              <a:t> </a:t>
            </a:r>
            <a:r>
              <a:rPr lang="en-US" sz="2800" b="1" dirty="0" err="1" smtClean="0">
                <a:latin typeface="Cambria"/>
                <a:cs typeface="Cambria"/>
              </a:rPr>
              <a:t>Mutlu</a:t>
            </a:r>
            <a:r>
              <a:rPr lang="en-US" sz="2800" b="1" dirty="0" smtClean="0">
                <a:latin typeface="Cambria"/>
                <a:cs typeface="Cambria"/>
              </a:rPr>
              <a:t>  </a:t>
            </a:r>
            <a:endParaRPr lang="en-US" sz="2800" dirty="0">
              <a:latin typeface="Cambria"/>
              <a:cs typeface="Cambria"/>
            </a:endParaRPr>
          </a:p>
        </p:txBody>
      </p:sp>
      <p:pic>
        <p:nvPicPr>
          <p:cNvPr id="1026" name="Picture 2" descr="http://www.euroc-project.eu/fileadmin/imgEuroc/eurocConsortiumLogos/eth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410" y="5893016"/>
            <a:ext cx="2397512" cy="4924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eaphages.org/media/institutions/Burgundy_CMU_JPG_Logo.jpg"/>
          <p:cNvPicPr>
            <a:picLocks noChangeAspect="1" noChangeArrowheads="1"/>
          </p:cNvPicPr>
          <p:nvPr/>
        </p:nvPicPr>
        <p:blipFill rotWithShape="1">
          <a:blip r:embed="rId4">
            <a:extLst>
              <a:ext uri="{28A0092B-C50C-407E-A947-70E740481C1C}">
                <a14:useLocalDpi xmlns:a14="http://schemas.microsoft.com/office/drawing/2010/main" val="0"/>
              </a:ext>
            </a:extLst>
          </a:blip>
          <a:srcRect t="27653" b="26959"/>
          <a:stretch/>
        </p:blipFill>
        <p:spPr bwMode="auto">
          <a:xfrm>
            <a:off x="4716968" y="5909981"/>
            <a:ext cx="4085528" cy="6696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18133" y="4627207"/>
            <a:ext cx="2710200" cy="78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9942" y="4552981"/>
            <a:ext cx="1323444" cy="1123439"/>
          </a:xfrm>
          <a:prstGeom prst="rect">
            <a:avLst/>
          </a:prstGeom>
        </p:spPr>
      </p:pic>
    </p:spTree>
    <p:extLst>
      <p:ext uri="{BB962C8B-B14F-4D97-AF65-F5344CB8AC3E}">
        <p14:creationId xmlns:p14="http://schemas.microsoft.com/office/powerpoint/2010/main" val="34926734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843112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DRAM Architecture Background</a:t>
            </a:r>
            <a:endParaRPr lang="en-US" dirty="0"/>
          </a:p>
        </p:txBody>
      </p:sp>
      <p:pic>
        <p:nvPicPr>
          <p:cNvPr id="4" name="Picture 3"/>
          <p:cNvPicPr>
            <a:picLocks noChangeAspect="1"/>
          </p:cNvPicPr>
          <p:nvPr/>
        </p:nvPicPr>
        <p:blipFill>
          <a:blip r:embed="rId2"/>
          <a:stretch>
            <a:fillRect/>
          </a:stretch>
        </p:blipFill>
        <p:spPr>
          <a:xfrm>
            <a:off x="0" y="1860335"/>
            <a:ext cx="9123426" cy="2479192"/>
          </a:xfrm>
          <a:prstGeom prst="rect">
            <a:avLst/>
          </a:prstGeom>
        </p:spPr>
      </p:pic>
    </p:spTree>
    <p:extLst>
      <p:ext uri="{BB962C8B-B14F-4D97-AF65-F5344CB8AC3E}">
        <p14:creationId xmlns:p14="http://schemas.microsoft.com/office/powerpoint/2010/main" val="27707776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DRAM Retention PUFs</a:t>
            </a:r>
            <a:endParaRPr lang="en-US" dirty="0"/>
          </a:p>
        </p:txBody>
      </p:sp>
      <p:pic>
        <p:nvPicPr>
          <p:cNvPr id="4" name="Picture 3"/>
          <p:cNvPicPr>
            <a:picLocks noChangeAspect="1"/>
          </p:cNvPicPr>
          <p:nvPr/>
        </p:nvPicPr>
        <p:blipFill>
          <a:blip r:embed="rId2"/>
          <a:stretch>
            <a:fillRect/>
          </a:stretch>
        </p:blipFill>
        <p:spPr>
          <a:xfrm>
            <a:off x="0" y="1475509"/>
            <a:ext cx="9215755" cy="4371109"/>
          </a:xfrm>
          <a:prstGeom prst="rect">
            <a:avLst/>
          </a:prstGeom>
        </p:spPr>
      </p:pic>
    </p:spTree>
    <p:extLst>
      <p:ext uri="{BB962C8B-B14F-4D97-AF65-F5344CB8AC3E}">
        <p14:creationId xmlns:p14="http://schemas.microsoft.com/office/powerpoint/2010/main" val="13143553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319920" y="2031422"/>
            <a:ext cx="8499764" cy="2124941"/>
          </a:xfrm>
          <a:prstGeom prst="rect">
            <a:avLst/>
          </a:prstGeom>
        </p:spPr>
      </p:pic>
    </p:spTree>
    <p:extLst>
      <p:ext uri="{BB962C8B-B14F-4D97-AF65-F5344CB8AC3E}">
        <p14:creationId xmlns:p14="http://schemas.microsoft.com/office/powerpoint/2010/main" val="5201586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Motivation</a:t>
            </a:r>
            <a:endParaRPr lang="en-US" b="1" dirty="0"/>
          </a:p>
        </p:txBody>
      </p:sp>
      <p:sp>
        <p:nvSpPr>
          <p:cNvPr id="3" name="Content Placeholder 2"/>
          <p:cNvSpPr>
            <a:spLocks noGrp="1"/>
          </p:cNvSpPr>
          <p:nvPr>
            <p:ph idx="1"/>
          </p:nvPr>
        </p:nvSpPr>
        <p:spPr>
          <a:xfrm>
            <a:off x="75991" y="911225"/>
            <a:ext cx="8987622" cy="2769822"/>
          </a:xfrm>
        </p:spPr>
        <p:txBody>
          <a:bodyPr/>
          <a:lstStyle/>
          <a:p>
            <a:pPr marL="0" indent="0">
              <a:buNone/>
            </a:pPr>
            <a:r>
              <a:rPr lang="en-US" sz="3200" dirty="0" smtClean="0"/>
              <a:t>We want a way to ensure that a system’s components are not </a:t>
            </a:r>
            <a:r>
              <a:rPr lang="en-US" sz="3200" b="1" dirty="0" smtClean="0">
                <a:solidFill>
                  <a:srgbClr val="C00000"/>
                </a:solidFill>
              </a:rPr>
              <a:t>compromised</a:t>
            </a:r>
            <a:endParaRPr lang="en-US" sz="3200" b="1" dirty="0">
              <a:solidFill>
                <a:srgbClr val="C00000"/>
              </a:solidFill>
            </a:endParaRPr>
          </a:p>
          <a:p>
            <a:r>
              <a:rPr lang="en-US" sz="2500" b="1" dirty="0" smtClean="0">
                <a:solidFill>
                  <a:schemeClr val="accent5"/>
                </a:solidFill>
              </a:rPr>
              <a:t>Physical </a:t>
            </a:r>
            <a:r>
              <a:rPr lang="en-US" sz="2500" b="1" dirty="0" err="1" smtClean="0">
                <a:solidFill>
                  <a:schemeClr val="accent5"/>
                </a:solidFill>
              </a:rPr>
              <a:t>Unclonable</a:t>
            </a:r>
            <a:r>
              <a:rPr lang="en-US" sz="2500" b="1" dirty="0" smtClean="0">
                <a:solidFill>
                  <a:schemeClr val="accent5"/>
                </a:solidFill>
              </a:rPr>
              <a:t> Function (PUF):</a:t>
            </a:r>
            <a:r>
              <a:rPr lang="en-US" sz="2500" dirty="0" smtClean="0"/>
              <a:t> a function we </a:t>
            </a:r>
            <a:r>
              <a:rPr lang="en-US" sz="2500" b="1" dirty="0" smtClean="0">
                <a:solidFill>
                  <a:srgbClr val="7030A0"/>
                </a:solidFill>
              </a:rPr>
              <a:t>evaluate</a:t>
            </a:r>
            <a:r>
              <a:rPr lang="en-US" sz="2500" dirty="0" smtClean="0">
                <a:solidFill>
                  <a:srgbClr val="7030A0"/>
                </a:solidFill>
              </a:rPr>
              <a:t> </a:t>
            </a:r>
            <a:r>
              <a:rPr lang="en-US" sz="2500" dirty="0" smtClean="0"/>
              <a:t>on a device to </a:t>
            </a:r>
            <a:r>
              <a:rPr lang="en-US" sz="2500" b="1" dirty="0" smtClean="0">
                <a:solidFill>
                  <a:srgbClr val="7030A0"/>
                </a:solidFill>
              </a:rPr>
              <a:t>generate</a:t>
            </a:r>
            <a:r>
              <a:rPr lang="en-US" sz="2500" dirty="0" smtClean="0">
                <a:solidFill>
                  <a:srgbClr val="7030A0"/>
                </a:solidFill>
              </a:rPr>
              <a:t> </a:t>
            </a:r>
            <a:r>
              <a:rPr lang="en-US" sz="2500" dirty="0" smtClean="0"/>
              <a:t>a </a:t>
            </a:r>
            <a:r>
              <a:rPr lang="en-US" sz="2500" b="1" dirty="0" smtClean="0">
                <a:solidFill>
                  <a:srgbClr val="7030A0"/>
                </a:solidFill>
              </a:rPr>
              <a:t>signature</a:t>
            </a:r>
            <a:r>
              <a:rPr lang="en-US" sz="2500" dirty="0" smtClean="0">
                <a:solidFill>
                  <a:srgbClr val="7030A0"/>
                </a:solidFill>
              </a:rPr>
              <a:t> </a:t>
            </a:r>
            <a:r>
              <a:rPr lang="en-US" sz="2500" b="1" dirty="0" smtClean="0">
                <a:solidFill>
                  <a:schemeClr val="accent6"/>
                </a:solidFill>
              </a:rPr>
              <a:t>unique</a:t>
            </a:r>
            <a:r>
              <a:rPr lang="en-US" sz="2500" dirty="0" smtClean="0">
                <a:solidFill>
                  <a:schemeClr val="accent6"/>
                </a:solidFill>
              </a:rPr>
              <a:t> </a:t>
            </a:r>
            <a:r>
              <a:rPr lang="en-US" sz="2500" dirty="0" smtClean="0"/>
              <a:t>to </a:t>
            </a:r>
            <a:r>
              <a:rPr lang="en-US" sz="2500" dirty="0" smtClean="0"/>
              <a:t>the </a:t>
            </a:r>
            <a:r>
              <a:rPr lang="en-US" sz="2500" dirty="0" smtClean="0"/>
              <a:t>device </a:t>
            </a:r>
          </a:p>
          <a:p>
            <a:r>
              <a:rPr lang="en-US" sz="2500" dirty="0" smtClean="0"/>
              <a:t>We refer to the unique signature as a </a:t>
            </a:r>
            <a:r>
              <a:rPr lang="en-US" sz="2500" b="1" dirty="0" smtClean="0">
                <a:solidFill>
                  <a:schemeClr val="accent5"/>
                </a:solidFill>
              </a:rPr>
              <a:t>PUF response</a:t>
            </a:r>
          </a:p>
          <a:p>
            <a:r>
              <a:rPr lang="en-US" sz="2500" dirty="0" smtClean="0"/>
              <a:t>Often used in a </a:t>
            </a:r>
            <a:r>
              <a:rPr lang="en-US" sz="2500" b="1" dirty="0" smtClean="0">
                <a:solidFill>
                  <a:schemeClr val="accent5"/>
                </a:solidFill>
              </a:rPr>
              <a:t>Challenge-Response Protocol</a:t>
            </a:r>
            <a:r>
              <a:rPr lang="en-US" sz="2500" dirty="0" smtClean="0"/>
              <a:t> </a:t>
            </a:r>
            <a:r>
              <a:rPr lang="en-US" sz="2500" b="1" dirty="0" smtClean="0">
                <a:solidFill>
                  <a:schemeClr val="accent5"/>
                </a:solidFill>
              </a:rPr>
              <a:t>(CRP)</a:t>
            </a:r>
          </a:p>
        </p:txBody>
      </p:sp>
      <p:sp>
        <p:nvSpPr>
          <p:cNvPr id="4" name="Rectangle 3"/>
          <p:cNvSpPr/>
          <p:nvPr/>
        </p:nvSpPr>
        <p:spPr>
          <a:xfrm>
            <a:off x="2085608" y="7220244"/>
            <a:ext cx="4968387" cy="26376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TODO: nice PUF input/output animation showing how a CRP works. Define evaluate, define input, and output (PUF response)</a:t>
            </a:r>
            <a:endParaRPr lang="en-US" sz="2400" b="1" dirty="0"/>
          </a:p>
        </p:txBody>
      </p:sp>
      <p:sp>
        <p:nvSpPr>
          <p:cNvPr id="5" name="Rectangle 4"/>
          <p:cNvSpPr/>
          <p:nvPr/>
        </p:nvSpPr>
        <p:spPr>
          <a:xfrm>
            <a:off x="5895681" y="4029092"/>
            <a:ext cx="2651760" cy="2140633"/>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smtClean="0">
                <a:latin typeface="Cambria" charset="0"/>
                <a:ea typeface="Cambria" charset="0"/>
                <a:cs typeface="Cambria" charset="0"/>
              </a:rPr>
              <a:t>Device</a:t>
            </a:r>
            <a:endParaRPr lang="en-US" sz="4800" b="1" u="sng" dirty="0" smtClean="0">
              <a:latin typeface="Cambria" charset="0"/>
              <a:ea typeface="Cambria" charset="0"/>
              <a:cs typeface="Cambria" charset="0"/>
            </a:endParaRPr>
          </a:p>
          <a:p>
            <a:pPr algn="ctr"/>
            <a:endParaRPr lang="en-US" sz="5400" b="1" dirty="0"/>
          </a:p>
        </p:txBody>
      </p:sp>
      <p:sp>
        <p:nvSpPr>
          <p:cNvPr id="6" name="Rectangle 5"/>
          <p:cNvSpPr/>
          <p:nvPr/>
        </p:nvSpPr>
        <p:spPr>
          <a:xfrm>
            <a:off x="146098" y="3968139"/>
            <a:ext cx="2975830" cy="2140633"/>
          </a:xfrm>
          <a:prstGeom prst="rect">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dirty="0" smtClean="0">
                <a:latin typeface="Cambria" charset="0"/>
                <a:ea typeface="Cambria" charset="0"/>
                <a:cs typeface="Cambria" charset="0"/>
              </a:rPr>
              <a:t>Trusted Device</a:t>
            </a:r>
          </a:p>
          <a:p>
            <a:pPr algn="ctr"/>
            <a:endParaRPr lang="en-US" sz="2800" b="1" dirty="0">
              <a:latin typeface="Cambria" charset="0"/>
              <a:ea typeface="Cambria" charset="0"/>
              <a:cs typeface="Cambria" charset="0"/>
            </a:endParaRPr>
          </a:p>
          <a:p>
            <a:pPr algn="ctr"/>
            <a:endParaRPr lang="en-US" sz="2800" b="1" dirty="0">
              <a:latin typeface="Cambria" charset="0"/>
              <a:ea typeface="Cambria" charset="0"/>
              <a:cs typeface="Cambria" charset="0"/>
            </a:endParaRPr>
          </a:p>
        </p:txBody>
      </p:sp>
      <p:cxnSp>
        <p:nvCxnSpPr>
          <p:cNvPr id="9" name="Straight Arrow Connector 8"/>
          <p:cNvCxnSpPr/>
          <p:nvPr/>
        </p:nvCxnSpPr>
        <p:spPr>
          <a:xfrm>
            <a:off x="3258334" y="4779187"/>
            <a:ext cx="2500941" cy="0"/>
          </a:xfrm>
          <a:prstGeom prst="straightConnector1">
            <a:avLst/>
          </a:prstGeom>
          <a:ln w="9842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3253969" y="5270843"/>
            <a:ext cx="2500941" cy="30480"/>
          </a:xfrm>
          <a:prstGeom prst="straightConnector1">
            <a:avLst/>
          </a:prstGeom>
          <a:ln w="98425">
            <a:solidFill>
              <a:srgbClr val="A144EB"/>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527365" y="3812604"/>
            <a:ext cx="2024913" cy="954107"/>
          </a:xfrm>
          <a:prstGeom prst="rect">
            <a:avLst/>
          </a:prstGeom>
          <a:noFill/>
        </p:spPr>
        <p:txBody>
          <a:bodyPr wrap="none" rtlCol="0">
            <a:spAutoFit/>
          </a:bodyPr>
          <a:lstStyle/>
          <a:p>
            <a:pPr algn="ctr"/>
            <a:r>
              <a:rPr lang="en-US" sz="2800" b="1" dirty="0" smtClean="0">
                <a:latin typeface="Cambria" charset="0"/>
                <a:ea typeface="Cambria" charset="0"/>
                <a:cs typeface="Cambria" charset="0"/>
              </a:rPr>
              <a:t>Input:</a:t>
            </a:r>
          </a:p>
          <a:p>
            <a:pPr algn="ctr"/>
            <a:r>
              <a:rPr lang="en-US" sz="2800" b="1" dirty="0" err="1" smtClean="0">
                <a:solidFill>
                  <a:schemeClr val="accent2">
                    <a:lumMod val="75000"/>
                  </a:schemeClr>
                </a:solidFill>
                <a:latin typeface="Cambria" charset="0"/>
                <a:ea typeface="Cambria" charset="0"/>
                <a:cs typeface="Cambria" charset="0"/>
              </a:rPr>
              <a:t>Challenge</a:t>
            </a:r>
            <a:r>
              <a:rPr lang="en-US" sz="2800" b="1" baseline="-25000" dirty="0" err="1" smtClean="0">
                <a:solidFill>
                  <a:schemeClr val="accent2">
                    <a:lumMod val="75000"/>
                  </a:schemeClr>
                </a:solidFill>
                <a:latin typeface="Cambria" charset="0"/>
                <a:ea typeface="Cambria" charset="0"/>
                <a:cs typeface="Cambria" charset="0"/>
              </a:rPr>
              <a:t>X</a:t>
            </a:r>
            <a:endParaRPr lang="en-US" sz="4000" b="1" baseline="-25000" dirty="0">
              <a:solidFill>
                <a:schemeClr val="accent2">
                  <a:lumMod val="75000"/>
                </a:schemeClr>
              </a:solidFill>
              <a:latin typeface="Cambria" charset="0"/>
              <a:ea typeface="Cambria" charset="0"/>
              <a:cs typeface="Cambria" charset="0"/>
            </a:endParaRPr>
          </a:p>
        </p:txBody>
      </p:sp>
      <p:sp>
        <p:nvSpPr>
          <p:cNvPr id="14" name="TextBox 13"/>
          <p:cNvSpPr txBox="1"/>
          <p:nvPr/>
        </p:nvSpPr>
        <p:spPr>
          <a:xfrm>
            <a:off x="3180231" y="5267719"/>
            <a:ext cx="2648417" cy="954107"/>
          </a:xfrm>
          <a:prstGeom prst="rect">
            <a:avLst/>
          </a:prstGeom>
          <a:noFill/>
        </p:spPr>
        <p:txBody>
          <a:bodyPr wrap="none" rtlCol="0">
            <a:spAutoFit/>
          </a:bodyPr>
          <a:lstStyle/>
          <a:p>
            <a:pPr algn="ctr"/>
            <a:r>
              <a:rPr lang="en-US" sz="2800" b="1" dirty="0" smtClean="0">
                <a:latin typeface="Cambria" charset="0"/>
                <a:ea typeface="Cambria" charset="0"/>
                <a:cs typeface="Cambria" charset="0"/>
              </a:rPr>
              <a:t>Output:</a:t>
            </a:r>
          </a:p>
          <a:p>
            <a:pPr algn="ctr"/>
            <a:r>
              <a:rPr lang="en-US" sz="2800" b="1" dirty="0" smtClean="0">
                <a:solidFill>
                  <a:srgbClr val="A144EB"/>
                </a:solidFill>
                <a:latin typeface="Cambria" charset="0"/>
                <a:ea typeface="Cambria" charset="0"/>
                <a:cs typeface="Cambria" charset="0"/>
              </a:rPr>
              <a:t>PUF </a:t>
            </a:r>
            <a:r>
              <a:rPr lang="en-US" sz="2800" b="1" dirty="0" err="1" smtClean="0">
                <a:solidFill>
                  <a:srgbClr val="A144EB"/>
                </a:solidFill>
                <a:latin typeface="Cambria" charset="0"/>
                <a:ea typeface="Cambria" charset="0"/>
                <a:cs typeface="Cambria" charset="0"/>
              </a:rPr>
              <a:t>Response</a:t>
            </a:r>
            <a:r>
              <a:rPr lang="en-US" sz="2800" b="1" baseline="-25000" dirty="0" err="1" smtClean="0">
                <a:solidFill>
                  <a:srgbClr val="A144EB"/>
                </a:solidFill>
                <a:latin typeface="Cambria" charset="0"/>
                <a:ea typeface="Cambria" charset="0"/>
                <a:cs typeface="Cambria" charset="0"/>
              </a:rPr>
              <a:t>X</a:t>
            </a:r>
            <a:endParaRPr lang="en-US" sz="2800" b="1" dirty="0">
              <a:solidFill>
                <a:srgbClr val="A144EB"/>
              </a:solidFill>
              <a:latin typeface="Cambria" charset="0"/>
              <a:ea typeface="Cambria" charset="0"/>
              <a:cs typeface="Cambria" charset="0"/>
            </a:endParaRPr>
          </a:p>
        </p:txBody>
      </p:sp>
      <p:sp>
        <p:nvSpPr>
          <p:cNvPr id="17" name="TextBox 16"/>
          <p:cNvSpPr txBox="1"/>
          <p:nvPr/>
        </p:nvSpPr>
        <p:spPr>
          <a:xfrm>
            <a:off x="6259567" y="5038455"/>
            <a:ext cx="1923988" cy="954107"/>
          </a:xfrm>
          <a:prstGeom prst="rect">
            <a:avLst/>
          </a:prstGeom>
          <a:noFill/>
        </p:spPr>
        <p:txBody>
          <a:bodyPr wrap="none" rtlCol="0">
            <a:spAutoFit/>
          </a:bodyPr>
          <a:lstStyle/>
          <a:p>
            <a:pPr algn="ctr"/>
            <a:r>
              <a:rPr lang="en-US" sz="2800" b="1" dirty="0" smtClean="0">
                <a:solidFill>
                  <a:schemeClr val="bg1"/>
                </a:solidFill>
                <a:latin typeface="Cambria" charset="0"/>
                <a:ea typeface="Cambria" charset="0"/>
                <a:cs typeface="Cambria" charset="0"/>
              </a:rPr>
              <a:t>Evaluating</a:t>
            </a:r>
          </a:p>
          <a:p>
            <a:pPr algn="ctr"/>
            <a:r>
              <a:rPr lang="en-US" sz="2800" b="1" dirty="0" smtClean="0">
                <a:solidFill>
                  <a:schemeClr val="bg1"/>
                </a:solidFill>
                <a:latin typeface="Cambria" charset="0"/>
                <a:ea typeface="Cambria" charset="0"/>
                <a:cs typeface="Cambria" charset="0"/>
              </a:rPr>
              <a:t>PUF       </a:t>
            </a:r>
            <a:endParaRPr lang="en-US" sz="2800" b="1" dirty="0">
              <a:solidFill>
                <a:schemeClr val="bg1"/>
              </a:solidFill>
              <a:latin typeface="Cambria" charset="0"/>
              <a:ea typeface="Cambria" charset="0"/>
              <a:cs typeface="Cambria" charset="0"/>
            </a:endParaRPr>
          </a:p>
        </p:txBody>
      </p:sp>
      <p:sp>
        <p:nvSpPr>
          <p:cNvPr id="18" name="Rectangle 17"/>
          <p:cNvSpPr/>
          <p:nvPr/>
        </p:nvSpPr>
        <p:spPr>
          <a:xfrm>
            <a:off x="7234624" y="5357335"/>
            <a:ext cx="436338" cy="707886"/>
          </a:xfrm>
          <a:prstGeom prst="rect">
            <a:avLst/>
          </a:prstGeom>
        </p:spPr>
        <p:txBody>
          <a:bodyPr wrap="none">
            <a:spAutoFit/>
          </a:bodyPr>
          <a:lstStyle/>
          <a:p>
            <a:r>
              <a:rPr lang="en-US" sz="4000" b="1" dirty="0" smtClean="0">
                <a:solidFill>
                  <a:schemeClr val="bg1"/>
                </a:solidFill>
              </a:rPr>
              <a:t>. </a:t>
            </a:r>
            <a:endParaRPr lang="en-US" sz="4000" dirty="0"/>
          </a:p>
        </p:txBody>
      </p:sp>
      <p:sp>
        <p:nvSpPr>
          <p:cNvPr id="20" name="Rectangle 19"/>
          <p:cNvSpPr/>
          <p:nvPr/>
        </p:nvSpPr>
        <p:spPr>
          <a:xfrm>
            <a:off x="7451337" y="5357335"/>
            <a:ext cx="436338" cy="707886"/>
          </a:xfrm>
          <a:prstGeom prst="rect">
            <a:avLst/>
          </a:prstGeom>
        </p:spPr>
        <p:txBody>
          <a:bodyPr wrap="none">
            <a:spAutoFit/>
          </a:bodyPr>
          <a:lstStyle/>
          <a:p>
            <a:r>
              <a:rPr lang="en-US" sz="4000" b="1" dirty="0" smtClean="0">
                <a:solidFill>
                  <a:schemeClr val="bg1"/>
                </a:solidFill>
              </a:rPr>
              <a:t>. </a:t>
            </a:r>
            <a:endParaRPr lang="en-US" sz="4000" dirty="0"/>
          </a:p>
        </p:txBody>
      </p:sp>
      <p:sp>
        <p:nvSpPr>
          <p:cNvPr id="21" name="Rectangle 20"/>
          <p:cNvSpPr/>
          <p:nvPr/>
        </p:nvSpPr>
        <p:spPr>
          <a:xfrm>
            <a:off x="7676460" y="5356435"/>
            <a:ext cx="436338" cy="707886"/>
          </a:xfrm>
          <a:prstGeom prst="rect">
            <a:avLst/>
          </a:prstGeom>
        </p:spPr>
        <p:txBody>
          <a:bodyPr wrap="none">
            <a:spAutoFit/>
          </a:bodyPr>
          <a:lstStyle/>
          <a:p>
            <a:r>
              <a:rPr lang="en-US" sz="4000" b="1" dirty="0" smtClean="0">
                <a:solidFill>
                  <a:schemeClr val="bg1"/>
                </a:solidFill>
              </a:rPr>
              <a:t>. </a:t>
            </a:r>
            <a:endParaRPr lang="en-US" sz="4000" dirty="0"/>
          </a:p>
        </p:txBody>
      </p:sp>
      <p:sp>
        <p:nvSpPr>
          <p:cNvPr id="16" name="TextBox 15"/>
          <p:cNvSpPr txBox="1"/>
          <p:nvPr/>
        </p:nvSpPr>
        <p:spPr>
          <a:xfrm>
            <a:off x="216855" y="5038455"/>
            <a:ext cx="2980111" cy="954107"/>
          </a:xfrm>
          <a:prstGeom prst="rect">
            <a:avLst/>
          </a:prstGeom>
          <a:noFill/>
        </p:spPr>
        <p:txBody>
          <a:bodyPr wrap="none" rtlCol="0">
            <a:spAutoFit/>
          </a:bodyPr>
          <a:lstStyle/>
          <a:p>
            <a:r>
              <a:rPr lang="en-US" sz="2800" b="1" dirty="0" smtClean="0">
                <a:solidFill>
                  <a:schemeClr val="bg1"/>
                </a:solidFill>
                <a:latin typeface="Cambria" charset="0"/>
                <a:ea typeface="Cambria" charset="0"/>
                <a:cs typeface="Cambria" charset="0"/>
              </a:rPr>
              <a:t>     Checking</a:t>
            </a:r>
          </a:p>
          <a:p>
            <a:pPr algn="ctr"/>
            <a:r>
              <a:rPr lang="en-US" sz="2800" b="1" dirty="0" smtClean="0">
                <a:solidFill>
                  <a:schemeClr val="bg1"/>
                </a:solidFill>
                <a:latin typeface="Cambria" charset="0"/>
                <a:ea typeface="Cambria" charset="0"/>
                <a:cs typeface="Cambria" charset="0"/>
              </a:rPr>
              <a:t>PUF response       </a:t>
            </a:r>
            <a:endParaRPr lang="en-US" sz="2800" b="1" dirty="0">
              <a:solidFill>
                <a:schemeClr val="bg1"/>
              </a:solidFill>
              <a:latin typeface="Cambria" charset="0"/>
              <a:ea typeface="Cambria" charset="0"/>
              <a:cs typeface="Cambria" charset="0"/>
            </a:endParaRPr>
          </a:p>
        </p:txBody>
      </p:sp>
      <p:sp>
        <p:nvSpPr>
          <p:cNvPr id="19" name="Rectangle 18"/>
          <p:cNvSpPr/>
          <p:nvPr/>
        </p:nvSpPr>
        <p:spPr>
          <a:xfrm>
            <a:off x="2458801" y="5357335"/>
            <a:ext cx="436338" cy="707886"/>
          </a:xfrm>
          <a:prstGeom prst="rect">
            <a:avLst/>
          </a:prstGeom>
        </p:spPr>
        <p:txBody>
          <a:bodyPr wrap="none">
            <a:spAutoFit/>
          </a:bodyPr>
          <a:lstStyle/>
          <a:p>
            <a:r>
              <a:rPr lang="en-US" sz="4000" b="1" dirty="0" smtClean="0">
                <a:solidFill>
                  <a:schemeClr val="bg1"/>
                </a:solidFill>
              </a:rPr>
              <a:t>. </a:t>
            </a:r>
            <a:endParaRPr lang="en-US" sz="4000" dirty="0"/>
          </a:p>
        </p:txBody>
      </p:sp>
      <p:sp>
        <p:nvSpPr>
          <p:cNvPr id="22" name="Rectangle 21"/>
          <p:cNvSpPr/>
          <p:nvPr/>
        </p:nvSpPr>
        <p:spPr>
          <a:xfrm>
            <a:off x="2646254" y="5357335"/>
            <a:ext cx="436338" cy="707886"/>
          </a:xfrm>
          <a:prstGeom prst="rect">
            <a:avLst/>
          </a:prstGeom>
        </p:spPr>
        <p:txBody>
          <a:bodyPr wrap="none">
            <a:spAutoFit/>
          </a:bodyPr>
          <a:lstStyle/>
          <a:p>
            <a:r>
              <a:rPr lang="en-US" sz="4000" b="1" dirty="0" smtClean="0">
                <a:solidFill>
                  <a:schemeClr val="bg1"/>
                </a:solidFill>
              </a:rPr>
              <a:t>. </a:t>
            </a:r>
            <a:endParaRPr lang="en-US" sz="4000" dirty="0"/>
          </a:p>
        </p:txBody>
      </p:sp>
      <p:sp>
        <p:nvSpPr>
          <p:cNvPr id="23" name="Rectangle 22"/>
          <p:cNvSpPr/>
          <p:nvPr/>
        </p:nvSpPr>
        <p:spPr>
          <a:xfrm>
            <a:off x="2820172" y="5356435"/>
            <a:ext cx="436338" cy="707886"/>
          </a:xfrm>
          <a:prstGeom prst="rect">
            <a:avLst/>
          </a:prstGeom>
        </p:spPr>
        <p:txBody>
          <a:bodyPr wrap="none">
            <a:spAutoFit/>
          </a:bodyPr>
          <a:lstStyle/>
          <a:p>
            <a:r>
              <a:rPr lang="en-US" sz="4000" b="1" dirty="0" smtClean="0">
                <a:solidFill>
                  <a:schemeClr val="bg1"/>
                </a:solidFill>
              </a:rPr>
              <a:t>. </a:t>
            </a:r>
            <a:endParaRPr lang="en-US" sz="4000" dirty="0"/>
          </a:p>
        </p:txBody>
      </p:sp>
      <p:sp>
        <p:nvSpPr>
          <p:cNvPr id="7" name="TextBox 6"/>
          <p:cNvSpPr txBox="1"/>
          <p:nvPr/>
        </p:nvSpPr>
        <p:spPr>
          <a:xfrm>
            <a:off x="5976426" y="4043037"/>
            <a:ext cx="2516395" cy="523220"/>
          </a:xfrm>
          <a:prstGeom prst="rect">
            <a:avLst/>
          </a:prstGeom>
          <a:noFill/>
        </p:spPr>
        <p:txBody>
          <a:bodyPr wrap="none" rtlCol="0">
            <a:spAutoFit/>
          </a:bodyPr>
          <a:lstStyle/>
          <a:p>
            <a:r>
              <a:rPr lang="en-US" sz="2800" b="1" smtClean="0">
                <a:solidFill>
                  <a:schemeClr val="bg1"/>
                </a:solidFill>
                <a:latin typeface="Cambria" charset="0"/>
                <a:ea typeface="Cambria" charset="0"/>
                <a:cs typeface="Cambria" charset="0"/>
              </a:rPr>
              <a:t>Authenticated</a:t>
            </a:r>
            <a:endParaRPr lang="en-US" sz="2800" b="1" dirty="0">
              <a:solidFill>
                <a:schemeClr val="bg1"/>
              </a:solidFill>
              <a:latin typeface="Cambria" charset="0"/>
              <a:ea typeface="Cambria" charset="0"/>
              <a:cs typeface="Cambria" charset="0"/>
            </a:endParaRPr>
          </a:p>
        </p:txBody>
      </p:sp>
      <p:sp>
        <p:nvSpPr>
          <p:cNvPr id="8" name="Rectangle 7"/>
          <p:cNvSpPr/>
          <p:nvPr/>
        </p:nvSpPr>
        <p:spPr>
          <a:xfrm>
            <a:off x="7870140" y="4394466"/>
            <a:ext cx="748923" cy="769441"/>
          </a:xfrm>
          <a:prstGeom prst="rect">
            <a:avLst/>
          </a:prstGeom>
        </p:spPr>
        <p:txBody>
          <a:bodyPr wrap="none">
            <a:spAutoFit/>
          </a:bodyPr>
          <a:lstStyle/>
          <a:p>
            <a:r>
              <a:rPr lang="en-US" sz="4400" dirty="0">
                <a:solidFill>
                  <a:schemeClr val="accent6">
                    <a:lumMod val="60000"/>
                    <a:lumOff val="40000"/>
                  </a:schemeClr>
                </a:solidFill>
              </a:rPr>
              <a:t>✔</a:t>
            </a:r>
            <a:endParaRPr lang="en-US" sz="4400" dirty="0"/>
          </a:p>
        </p:txBody>
      </p:sp>
    </p:spTree>
    <p:extLst>
      <p:ext uri="{BB962C8B-B14F-4D97-AF65-F5344CB8AC3E}">
        <p14:creationId xmlns:p14="http://schemas.microsoft.com/office/powerpoint/2010/main" val="110566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1000"/>
                                        <p:tgtEl>
                                          <p:spTgt spid="9"/>
                                        </p:tgtEl>
                                      </p:cBhvr>
                                    </p:animEffect>
                                  </p:childTnLst>
                                </p:cTn>
                              </p:par>
                              <p:par>
                                <p:cTn id="30" presetID="1" presetClass="entr" presetSubtype="0" fill="hold" grpId="0" nodeType="withEffect">
                                  <p:stCondLst>
                                    <p:cond delay="500"/>
                                  </p:stCondLst>
                                  <p:childTnLst>
                                    <p:set>
                                      <p:cBhvr>
                                        <p:cTn id="31" dur="1" fill="hold">
                                          <p:stCondLst>
                                            <p:cond delay="0"/>
                                          </p:stCondLst>
                                        </p:cTn>
                                        <p:tgtEl>
                                          <p:spTgt spid="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500"/>
                                  </p:stCondLst>
                                  <p:childTnLst>
                                    <p:set>
                                      <p:cBhvr>
                                        <p:cTn id="38" dur="1" fill="hold">
                                          <p:stCondLst>
                                            <p:cond delay="0"/>
                                          </p:stCondLst>
                                        </p:cTn>
                                        <p:tgtEl>
                                          <p:spTgt spid="18"/>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500"/>
                                  </p:stCondLst>
                                  <p:childTnLst>
                                    <p:set>
                                      <p:cBhvr>
                                        <p:cTn id="41" dur="1" fill="hold">
                                          <p:stCondLst>
                                            <p:cond delay="0"/>
                                          </p:stCondLst>
                                        </p:cTn>
                                        <p:tgtEl>
                                          <p:spTgt spid="20"/>
                                        </p:tgtEl>
                                        <p:attrNameLst>
                                          <p:attrName>style.visibility</p:attrName>
                                        </p:attrNameLst>
                                      </p:cBhvr>
                                      <p:to>
                                        <p:strVal val="visible"/>
                                      </p:to>
                                    </p:set>
                                  </p:childTnLst>
                                </p:cTn>
                              </p:par>
                            </p:childTnLst>
                          </p:cTn>
                        </p:par>
                        <p:par>
                          <p:cTn id="42" fill="hold">
                            <p:stCondLst>
                              <p:cond delay="1000"/>
                            </p:stCondLst>
                            <p:childTnLst>
                              <p:par>
                                <p:cTn id="43" presetID="1" presetClass="entr" presetSubtype="0" fill="hold" grpId="0" nodeType="afterEffect">
                                  <p:stCondLst>
                                    <p:cond delay="500"/>
                                  </p:stCondLst>
                                  <p:childTnLst>
                                    <p:set>
                                      <p:cBhvr>
                                        <p:cTn id="44" dur="1" fill="hold">
                                          <p:stCondLst>
                                            <p:cond delay="0"/>
                                          </p:stCondLst>
                                        </p:cTn>
                                        <p:tgtEl>
                                          <p:spTgt spid="21"/>
                                        </p:tgtEl>
                                        <p:attrNameLst>
                                          <p:attrName>style.visibility</p:attrName>
                                        </p:attrNameLst>
                                      </p:cBhvr>
                                      <p:to>
                                        <p:strVal val="visible"/>
                                      </p:to>
                                    </p:set>
                                  </p:childTnLst>
                                </p:cTn>
                              </p:par>
                            </p:childTnLst>
                          </p:cTn>
                        </p:par>
                        <p:par>
                          <p:cTn id="45" fill="hold">
                            <p:stCondLst>
                              <p:cond delay="1500"/>
                            </p:stCondLst>
                            <p:childTnLst>
                              <p:par>
                                <p:cTn id="46" presetID="1" presetClass="exit" presetSubtype="0" fill="hold" grpId="1" nodeType="afterEffect">
                                  <p:stCondLst>
                                    <p:cond delay="500"/>
                                  </p:stCondLst>
                                  <p:childTnLst>
                                    <p:set>
                                      <p:cBhvr>
                                        <p:cTn id="47" dur="1" fill="hold">
                                          <p:stCondLst>
                                            <p:cond delay="0"/>
                                          </p:stCondLst>
                                        </p:cTn>
                                        <p:tgtEl>
                                          <p:spTgt spid="17"/>
                                        </p:tgtEl>
                                        <p:attrNameLst>
                                          <p:attrName>style.visibility</p:attrName>
                                        </p:attrNameLst>
                                      </p:cBhvr>
                                      <p:to>
                                        <p:strVal val="hidden"/>
                                      </p:to>
                                    </p:set>
                                  </p:childTnLst>
                                </p:cTn>
                              </p:par>
                            </p:childTnLst>
                          </p:cTn>
                        </p:par>
                        <p:par>
                          <p:cTn id="48" fill="hold">
                            <p:stCondLst>
                              <p:cond delay="2000"/>
                            </p:stCondLst>
                            <p:childTnLst>
                              <p:par>
                                <p:cTn id="49" presetID="1" presetClass="exit" presetSubtype="0" fill="hold" grpId="1" nodeType="afterEffect">
                                  <p:stCondLst>
                                    <p:cond delay="0"/>
                                  </p:stCondLst>
                                  <p:childTnLst>
                                    <p:set>
                                      <p:cBhvr>
                                        <p:cTn id="50" dur="1" fill="hold">
                                          <p:stCondLst>
                                            <p:cond delay="0"/>
                                          </p:stCondLst>
                                        </p:cTn>
                                        <p:tgtEl>
                                          <p:spTgt spid="20"/>
                                        </p:tgtEl>
                                        <p:attrNameLst>
                                          <p:attrName>style.visibility</p:attrName>
                                        </p:attrNameLst>
                                      </p:cBhvr>
                                      <p:to>
                                        <p:strVal val="hidden"/>
                                      </p:to>
                                    </p:set>
                                  </p:childTnLst>
                                </p:cTn>
                              </p:par>
                            </p:childTnLst>
                          </p:cTn>
                        </p:par>
                        <p:par>
                          <p:cTn id="51" fill="hold">
                            <p:stCondLst>
                              <p:cond delay="2000"/>
                            </p:stCondLst>
                            <p:childTnLst>
                              <p:par>
                                <p:cTn id="52" presetID="1" presetClass="exit" presetSubtype="0" fill="hold" grpId="1" nodeType="afterEffect">
                                  <p:stCondLst>
                                    <p:cond delay="0"/>
                                  </p:stCondLst>
                                  <p:childTnLst>
                                    <p:set>
                                      <p:cBhvr>
                                        <p:cTn id="53" dur="1" fill="hold">
                                          <p:stCondLst>
                                            <p:cond delay="0"/>
                                          </p:stCondLst>
                                        </p:cTn>
                                        <p:tgtEl>
                                          <p:spTgt spid="18"/>
                                        </p:tgtEl>
                                        <p:attrNameLst>
                                          <p:attrName>style.visibility</p:attrName>
                                        </p:attrNameLst>
                                      </p:cBhvr>
                                      <p:to>
                                        <p:strVal val="hidden"/>
                                      </p:to>
                                    </p:set>
                                  </p:childTnLst>
                                </p:cTn>
                              </p:par>
                            </p:childTnLst>
                          </p:cTn>
                        </p:par>
                        <p:par>
                          <p:cTn id="54" fill="hold">
                            <p:stCondLst>
                              <p:cond delay="2000"/>
                            </p:stCondLst>
                            <p:childTnLst>
                              <p:par>
                                <p:cTn id="55" presetID="1" presetClass="exit" presetSubtype="0" fill="hold" grpId="1" nodeType="afterEffect">
                                  <p:stCondLst>
                                    <p:cond delay="0"/>
                                  </p:stCondLst>
                                  <p:childTnLst>
                                    <p:set>
                                      <p:cBhvr>
                                        <p:cTn id="56" dur="1" fill="hold">
                                          <p:stCondLst>
                                            <p:cond delay="0"/>
                                          </p:stCondLst>
                                        </p:cTn>
                                        <p:tgtEl>
                                          <p:spTgt spid="2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wipe(right)">
                                      <p:cBhvr>
                                        <p:cTn id="61" dur="1000"/>
                                        <p:tgtEl>
                                          <p:spTgt spid="10"/>
                                        </p:tgtEl>
                                      </p:cBhvr>
                                    </p:animEffect>
                                  </p:childTnLst>
                                </p:cTn>
                              </p:par>
                              <p:par>
                                <p:cTn id="62" presetID="1" presetClass="entr" presetSubtype="0" fill="hold" grpId="0" nodeType="withEffect">
                                  <p:stCondLst>
                                    <p:cond delay="500"/>
                                  </p:stCondLst>
                                  <p:childTnLst>
                                    <p:set>
                                      <p:cBhvr>
                                        <p:cTn id="63" dur="1" fill="hold">
                                          <p:stCondLst>
                                            <p:cond delay="0"/>
                                          </p:stCondLst>
                                        </p:cTn>
                                        <p:tgtEl>
                                          <p:spTgt spid="1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grpId="0" nodeType="afterEffect">
                                  <p:stCondLst>
                                    <p:cond delay="500"/>
                                  </p:stCondLst>
                                  <p:childTnLst>
                                    <p:set>
                                      <p:cBhvr>
                                        <p:cTn id="70" dur="1" fill="hold">
                                          <p:stCondLst>
                                            <p:cond delay="0"/>
                                          </p:stCondLst>
                                        </p:cTn>
                                        <p:tgtEl>
                                          <p:spTgt spid="19"/>
                                        </p:tgtEl>
                                        <p:attrNameLst>
                                          <p:attrName>style.visibility</p:attrName>
                                        </p:attrNameLst>
                                      </p:cBhvr>
                                      <p:to>
                                        <p:strVal val="visible"/>
                                      </p:to>
                                    </p:set>
                                  </p:childTnLst>
                                </p:cTn>
                              </p:par>
                            </p:childTnLst>
                          </p:cTn>
                        </p:par>
                        <p:par>
                          <p:cTn id="71" fill="hold">
                            <p:stCondLst>
                              <p:cond delay="500"/>
                            </p:stCondLst>
                            <p:childTnLst>
                              <p:par>
                                <p:cTn id="72" presetID="1" presetClass="entr" presetSubtype="0" fill="hold" grpId="0" nodeType="afterEffect">
                                  <p:stCondLst>
                                    <p:cond delay="500"/>
                                  </p:stCondLst>
                                  <p:childTnLst>
                                    <p:set>
                                      <p:cBhvr>
                                        <p:cTn id="73" dur="1" fill="hold">
                                          <p:stCondLst>
                                            <p:cond delay="0"/>
                                          </p:stCondLst>
                                        </p:cTn>
                                        <p:tgtEl>
                                          <p:spTgt spid="22"/>
                                        </p:tgtEl>
                                        <p:attrNameLst>
                                          <p:attrName>style.visibility</p:attrName>
                                        </p:attrNameLst>
                                      </p:cBhvr>
                                      <p:to>
                                        <p:strVal val="visible"/>
                                      </p:to>
                                    </p:set>
                                  </p:childTnLst>
                                </p:cTn>
                              </p:par>
                            </p:childTnLst>
                          </p:cTn>
                        </p:par>
                        <p:par>
                          <p:cTn id="74" fill="hold">
                            <p:stCondLst>
                              <p:cond delay="1000"/>
                            </p:stCondLst>
                            <p:childTnLst>
                              <p:par>
                                <p:cTn id="75" presetID="1" presetClass="entr" presetSubtype="0" fill="hold" grpId="0" nodeType="afterEffect">
                                  <p:stCondLst>
                                    <p:cond delay="500"/>
                                  </p:stCondLst>
                                  <p:childTnLst>
                                    <p:set>
                                      <p:cBhvr>
                                        <p:cTn id="76" dur="1" fill="hold">
                                          <p:stCondLst>
                                            <p:cond delay="0"/>
                                          </p:stCondLst>
                                        </p:cTn>
                                        <p:tgtEl>
                                          <p:spTgt spid="23"/>
                                        </p:tgtEl>
                                        <p:attrNameLst>
                                          <p:attrName>style.visibility</p:attrName>
                                        </p:attrNameLst>
                                      </p:cBhvr>
                                      <p:to>
                                        <p:strVal val="visible"/>
                                      </p:to>
                                    </p:set>
                                  </p:childTnLst>
                                </p:cTn>
                              </p:par>
                            </p:childTnLst>
                          </p:cTn>
                        </p:par>
                        <p:par>
                          <p:cTn id="77" fill="hold">
                            <p:stCondLst>
                              <p:cond delay="1500"/>
                            </p:stCondLst>
                            <p:childTnLst>
                              <p:par>
                                <p:cTn id="78" presetID="1" presetClass="exit" presetSubtype="0" fill="hold" grpId="1" nodeType="afterEffect">
                                  <p:stCondLst>
                                    <p:cond delay="500"/>
                                  </p:stCondLst>
                                  <p:childTnLst>
                                    <p:set>
                                      <p:cBhvr>
                                        <p:cTn id="79" dur="1" fill="hold">
                                          <p:stCondLst>
                                            <p:cond delay="0"/>
                                          </p:stCondLst>
                                        </p:cTn>
                                        <p:tgtEl>
                                          <p:spTgt spid="16"/>
                                        </p:tgtEl>
                                        <p:attrNameLst>
                                          <p:attrName>style.visibility</p:attrName>
                                        </p:attrNameLst>
                                      </p:cBhvr>
                                      <p:to>
                                        <p:strVal val="hidden"/>
                                      </p:to>
                                    </p:set>
                                  </p:childTnLst>
                                </p:cTn>
                              </p:par>
                            </p:childTnLst>
                          </p:cTn>
                        </p:par>
                        <p:par>
                          <p:cTn id="80" fill="hold">
                            <p:stCondLst>
                              <p:cond delay="2000"/>
                            </p:stCondLst>
                            <p:childTnLst>
                              <p:par>
                                <p:cTn id="81" presetID="1" presetClass="exit" presetSubtype="0" fill="hold" grpId="1" nodeType="afterEffect">
                                  <p:stCondLst>
                                    <p:cond delay="0"/>
                                  </p:stCondLst>
                                  <p:childTnLst>
                                    <p:set>
                                      <p:cBhvr>
                                        <p:cTn id="82" dur="1" fill="hold">
                                          <p:stCondLst>
                                            <p:cond delay="0"/>
                                          </p:stCondLst>
                                        </p:cTn>
                                        <p:tgtEl>
                                          <p:spTgt spid="22"/>
                                        </p:tgtEl>
                                        <p:attrNameLst>
                                          <p:attrName>style.visibility</p:attrName>
                                        </p:attrNameLst>
                                      </p:cBhvr>
                                      <p:to>
                                        <p:strVal val="hidden"/>
                                      </p:to>
                                    </p:set>
                                  </p:childTnLst>
                                </p:cTn>
                              </p:par>
                            </p:childTnLst>
                          </p:cTn>
                        </p:par>
                        <p:par>
                          <p:cTn id="83" fill="hold">
                            <p:stCondLst>
                              <p:cond delay="2000"/>
                            </p:stCondLst>
                            <p:childTnLst>
                              <p:par>
                                <p:cTn id="84" presetID="1" presetClass="exit" presetSubtype="0" fill="hold" grpId="1" nodeType="afterEffect">
                                  <p:stCondLst>
                                    <p:cond delay="0"/>
                                  </p:stCondLst>
                                  <p:childTnLst>
                                    <p:set>
                                      <p:cBhvr>
                                        <p:cTn id="85" dur="1" fill="hold">
                                          <p:stCondLst>
                                            <p:cond delay="0"/>
                                          </p:stCondLst>
                                        </p:cTn>
                                        <p:tgtEl>
                                          <p:spTgt spid="19"/>
                                        </p:tgtEl>
                                        <p:attrNameLst>
                                          <p:attrName>style.visibility</p:attrName>
                                        </p:attrNameLst>
                                      </p:cBhvr>
                                      <p:to>
                                        <p:strVal val="hidden"/>
                                      </p:to>
                                    </p:set>
                                  </p:childTnLst>
                                </p:cTn>
                              </p:par>
                            </p:childTnLst>
                          </p:cTn>
                        </p:par>
                        <p:par>
                          <p:cTn id="86" fill="hold">
                            <p:stCondLst>
                              <p:cond delay="2000"/>
                            </p:stCondLst>
                            <p:childTnLst>
                              <p:par>
                                <p:cTn id="87" presetID="1" presetClass="exit" presetSubtype="0" fill="hold" grpId="1" nodeType="afterEffect">
                                  <p:stCondLst>
                                    <p:cond delay="0"/>
                                  </p:stCondLst>
                                  <p:childTnLst>
                                    <p:set>
                                      <p:cBhvr>
                                        <p:cTn id="88" dur="1" fill="hold">
                                          <p:stCondLst>
                                            <p:cond delay="0"/>
                                          </p:stCondLst>
                                        </p:cTn>
                                        <p:tgtEl>
                                          <p:spTgt spid="23"/>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grpId="0" nodeType="click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dissolve">
                                      <p:cBhvr>
                                        <p:cTn id="93" dur="500"/>
                                        <p:tgtEl>
                                          <p:spTgt spid="7"/>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dissolve">
                                      <p:cBhvr>
                                        <p:cTn id="9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13" grpId="0"/>
      <p:bldP spid="14" grpId="0"/>
      <p:bldP spid="17" grpId="0"/>
      <p:bldP spid="17" grpId="1"/>
      <p:bldP spid="18" grpId="0"/>
      <p:bldP spid="18" grpId="1"/>
      <p:bldP spid="20" grpId="0"/>
      <p:bldP spid="20" grpId="1"/>
      <p:bldP spid="21" grpId="0"/>
      <p:bldP spid="21" grpId="1"/>
      <p:bldP spid="16" grpId="0"/>
      <p:bldP spid="16" grpId="1"/>
      <p:bldP spid="19" grpId="0"/>
      <p:bldP spid="19" grpId="1"/>
      <p:bldP spid="22" grpId="0"/>
      <p:bldP spid="22" grpId="1"/>
      <p:bldP spid="23" grpId="0"/>
      <p:bldP spid="23" grpId="1"/>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450837" y="1779732"/>
            <a:ext cx="8237930" cy="3554268"/>
          </a:xfrm>
          <a:prstGeom prst="rect">
            <a:avLst/>
          </a:prstGeom>
        </p:spPr>
      </p:pic>
    </p:spTree>
    <p:extLst>
      <p:ext uri="{BB962C8B-B14F-4D97-AF65-F5344CB8AC3E}">
        <p14:creationId xmlns:p14="http://schemas.microsoft.com/office/powerpoint/2010/main" val="17852118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952900" y="1066799"/>
            <a:ext cx="7233804" cy="5229256"/>
          </a:xfrm>
          <a:prstGeom prst="rect">
            <a:avLst/>
          </a:prstGeom>
        </p:spPr>
      </p:pic>
    </p:spTree>
    <p:extLst>
      <p:ext uri="{BB962C8B-B14F-4D97-AF65-F5344CB8AC3E}">
        <p14:creationId xmlns:p14="http://schemas.microsoft.com/office/powerpoint/2010/main" val="11339132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67032" y="973859"/>
            <a:ext cx="8896581" cy="1949450"/>
          </a:xfrm>
          <a:prstGeom prst="rect">
            <a:avLst/>
          </a:prstGeom>
        </p:spPr>
      </p:pic>
      <p:pic>
        <p:nvPicPr>
          <p:cNvPr id="5" name="Picture 4"/>
          <p:cNvPicPr>
            <a:picLocks noChangeAspect="1"/>
          </p:cNvPicPr>
          <p:nvPr/>
        </p:nvPicPr>
        <p:blipFill>
          <a:blip r:embed="rId3"/>
          <a:stretch>
            <a:fillRect/>
          </a:stretch>
        </p:blipFill>
        <p:spPr>
          <a:xfrm>
            <a:off x="869207" y="3579667"/>
            <a:ext cx="7492230" cy="2447059"/>
          </a:xfrm>
          <a:prstGeom prst="rect">
            <a:avLst/>
          </a:prstGeom>
        </p:spPr>
      </p:pic>
    </p:spTree>
    <p:extLst>
      <p:ext uri="{BB962C8B-B14F-4D97-AF65-F5344CB8AC3E}">
        <p14:creationId xmlns:p14="http://schemas.microsoft.com/office/powerpoint/2010/main" val="83639956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Effects</a:t>
            </a:r>
            <a:endParaRPr lang="en-US" dirty="0"/>
          </a:p>
        </p:txBody>
      </p:sp>
      <p:pic>
        <p:nvPicPr>
          <p:cNvPr id="4" name="Picture 3"/>
          <p:cNvPicPr>
            <a:picLocks noChangeAspect="1"/>
          </p:cNvPicPr>
          <p:nvPr/>
        </p:nvPicPr>
        <p:blipFill>
          <a:blip r:embed="rId2"/>
          <a:stretch>
            <a:fillRect/>
          </a:stretch>
        </p:blipFill>
        <p:spPr>
          <a:xfrm>
            <a:off x="225575" y="813916"/>
            <a:ext cx="8688453" cy="5642302"/>
          </a:xfrm>
          <a:prstGeom prst="rect">
            <a:avLst/>
          </a:prstGeom>
        </p:spPr>
      </p:pic>
    </p:spTree>
    <p:extLst>
      <p:ext uri="{BB962C8B-B14F-4D97-AF65-F5344CB8AC3E}">
        <p14:creationId xmlns:p14="http://schemas.microsoft.com/office/powerpoint/2010/main" val="1751983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a DRAM Latency PUF</a:t>
            </a:r>
            <a:endParaRPr lang="en-US" dirty="0"/>
          </a:p>
        </p:txBody>
      </p:sp>
      <p:pic>
        <p:nvPicPr>
          <p:cNvPr id="4" name="Picture 3"/>
          <p:cNvPicPr>
            <a:picLocks noChangeAspect="1"/>
          </p:cNvPicPr>
          <p:nvPr/>
        </p:nvPicPr>
        <p:blipFill>
          <a:blip r:embed="rId2"/>
          <a:stretch>
            <a:fillRect/>
          </a:stretch>
        </p:blipFill>
        <p:spPr>
          <a:xfrm>
            <a:off x="490504" y="813916"/>
            <a:ext cx="8158596" cy="5439064"/>
          </a:xfrm>
          <a:prstGeom prst="rect">
            <a:avLst/>
          </a:prstGeom>
        </p:spPr>
      </p:pic>
    </p:spTree>
    <p:extLst>
      <p:ext uri="{BB962C8B-B14F-4D97-AF65-F5344CB8AC3E}">
        <p14:creationId xmlns:p14="http://schemas.microsoft.com/office/powerpoint/2010/main" val="161942925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322144" y="1450686"/>
            <a:ext cx="8495315" cy="3024332"/>
          </a:xfrm>
          <a:prstGeom prst="rect">
            <a:avLst/>
          </a:prstGeom>
        </p:spPr>
      </p:pic>
    </p:spTree>
    <p:extLst>
      <p:ext uri="{BB962C8B-B14F-4D97-AF65-F5344CB8AC3E}">
        <p14:creationId xmlns:p14="http://schemas.microsoft.com/office/powerpoint/2010/main" val="146855173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75991" y="1861127"/>
            <a:ext cx="9234055" cy="2433782"/>
          </a:xfrm>
          <a:prstGeom prst="rect">
            <a:avLst/>
          </a:prstGeom>
        </p:spPr>
      </p:pic>
    </p:spTree>
    <p:extLst>
      <p:ext uri="{BB962C8B-B14F-4D97-AF65-F5344CB8AC3E}">
        <p14:creationId xmlns:p14="http://schemas.microsoft.com/office/powerpoint/2010/main" val="1071966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DRAM Characterization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162209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smtClean="0">
                <a:latin typeface="Cambria" panose="02040503050406030204" pitchFamily="18" charset="0"/>
              </a:rPr>
              <a:t>Sources of Retention Time Variation</a:t>
            </a:r>
            <a:endParaRPr lang="en-US" sz="4800" dirty="0">
              <a:latin typeface="Cambria" panose="02040503050406030204" pitchFamily="18" charset="0"/>
            </a:endParaRPr>
          </a:p>
        </p:txBody>
      </p:sp>
      <p:sp>
        <p:nvSpPr>
          <p:cNvPr id="5" name="Content Placeholder 4"/>
          <p:cNvSpPr>
            <a:spLocks noGrp="1"/>
          </p:cNvSpPr>
          <p:nvPr>
            <p:ph idx="1"/>
          </p:nvPr>
        </p:nvSpPr>
        <p:spPr>
          <a:xfrm>
            <a:off x="75991" y="1133971"/>
            <a:ext cx="8987622" cy="4905586"/>
          </a:xfrm>
        </p:spPr>
        <p:txBody>
          <a:bodyPr/>
          <a:lstStyle/>
          <a:p>
            <a:r>
              <a:rPr lang="en-US" b="1" dirty="0" smtClean="0"/>
              <a:t>Process/voltage/temperature</a:t>
            </a:r>
            <a:endParaRPr lang="en-US" dirty="0" smtClean="0"/>
          </a:p>
          <a:p>
            <a:pPr marL="457200" lvl="1" indent="0">
              <a:buNone/>
            </a:pPr>
            <a:endParaRPr lang="en-US" dirty="0" smtClean="0"/>
          </a:p>
          <a:p>
            <a:r>
              <a:rPr lang="en-US" b="1" dirty="0" smtClean="0"/>
              <a:t>Data pattern dependence (DPD)</a:t>
            </a:r>
          </a:p>
          <a:p>
            <a:pPr lvl="1"/>
            <a:r>
              <a:rPr lang="en-US" dirty="0" smtClean="0"/>
              <a:t>Retention times </a:t>
            </a:r>
            <a:r>
              <a:rPr lang="en-US" b="1" dirty="0" smtClean="0">
                <a:solidFill>
                  <a:srgbClr val="FF0000"/>
                </a:solidFill>
              </a:rPr>
              <a:t>change with data </a:t>
            </a:r>
            <a:r>
              <a:rPr lang="en-US" dirty="0" smtClean="0"/>
              <a:t>in cells/neighbors</a:t>
            </a:r>
          </a:p>
          <a:p>
            <a:pPr lvl="1"/>
            <a:r>
              <a:rPr lang="en-US" dirty="0" smtClean="0"/>
              <a:t>e.g., all 1’s vs. all 0’s</a:t>
            </a:r>
          </a:p>
          <a:p>
            <a:pPr lvl="1"/>
            <a:endParaRPr lang="en-US" dirty="0" smtClean="0"/>
          </a:p>
          <a:p>
            <a:r>
              <a:rPr lang="en-US" b="1" dirty="0" smtClean="0"/>
              <a:t>Variable retention time (VRT)</a:t>
            </a:r>
          </a:p>
          <a:p>
            <a:pPr lvl="1"/>
            <a:r>
              <a:rPr lang="en-US" dirty="0" smtClean="0"/>
              <a:t>Retention time changes </a:t>
            </a:r>
            <a:r>
              <a:rPr lang="en-US" b="1" dirty="0" smtClean="0">
                <a:solidFill>
                  <a:srgbClr val="FF0000"/>
                </a:solidFill>
              </a:rPr>
              <a:t>randomly (unpredictably)</a:t>
            </a:r>
          </a:p>
          <a:p>
            <a:pPr lvl="1"/>
            <a:r>
              <a:rPr lang="en-US" dirty="0" smtClean="0"/>
              <a:t>Due to a combination of various circuit effects</a:t>
            </a:r>
          </a:p>
        </p:txBody>
      </p:sp>
    </p:spTree>
    <p:extLst>
      <p:ext uri="{BB962C8B-B14F-4D97-AF65-F5344CB8AC3E}">
        <p14:creationId xmlns:p14="http://schemas.microsoft.com/office/powerpoint/2010/main" val="33959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52399" y="4803710"/>
            <a:ext cx="8987622" cy="1538660"/>
          </a:xfrm>
        </p:spPr>
        <p:txBody>
          <a:bodyPr/>
          <a:lstStyle/>
          <a:p>
            <a:r>
              <a:rPr lang="en-US" sz="3200" dirty="0" smtClean="0"/>
              <a:t>New failing cells continue to appear over time</a:t>
            </a:r>
          </a:p>
          <a:p>
            <a:pPr lvl="1"/>
            <a:r>
              <a:rPr lang="en-US" dirty="0" smtClean="0"/>
              <a:t>Attributed to </a:t>
            </a:r>
            <a:r>
              <a:rPr lang="en-US" b="1" dirty="0" smtClean="0"/>
              <a:t>variable </a:t>
            </a:r>
            <a:r>
              <a:rPr lang="en-US" b="1" dirty="0"/>
              <a:t>r</a:t>
            </a:r>
            <a:r>
              <a:rPr lang="en-US" b="1" dirty="0" smtClean="0"/>
              <a:t>etention time (VRT)</a:t>
            </a:r>
          </a:p>
          <a:p>
            <a:r>
              <a:rPr lang="en-US" sz="3200" dirty="0" smtClean="0"/>
              <a:t>The set of failing cells changes over time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356" y="672619"/>
            <a:ext cx="7837560" cy="3800294"/>
          </a:xfrm>
          <a:prstGeom prst="rect">
            <a:avLst/>
          </a:prstGeom>
        </p:spPr>
      </p:pic>
      <p:sp>
        <p:nvSpPr>
          <p:cNvPr id="6" name="Content Placeholder 2"/>
          <p:cNvSpPr txBox="1">
            <a:spLocks/>
          </p:cNvSpPr>
          <p:nvPr/>
        </p:nvSpPr>
        <p:spPr>
          <a:xfrm>
            <a:off x="893705" y="983160"/>
            <a:ext cx="7437335" cy="634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2000" b="1" dirty="0" smtClean="0"/>
              <a:t>          Representative chip from Vendor B, 2048ms</a:t>
            </a:r>
            <a:r>
              <a:rPr lang="en-US" sz="2000" b="1" dirty="0"/>
              <a:t>, 45°C</a:t>
            </a:r>
            <a:endParaRPr lang="en-US" sz="2000" b="1" dirty="0" smtClean="0"/>
          </a:p>
        </p:txBody>
      </p:sp>
      <p:sp>
        <p:nvSpPr>
          <p:cNvPr id="9" name="Rectangle 8"/>
          <p:cNvSpPr/>
          <p:nvPr/>
        </p:nvSpPr>
        <p:spPr>
          <a:xfrm rot="16200000">
            <a:off x="-857969" y="2136745"/>
            <a:ext cx="3144934" cy="696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mbria" panose="02040503050406030204" pitchFamily="18" charset="0"/>
              </a:rPr>
              <a:t># New Failing Cells</a:t>
            </a:r>
            <a:endParaRPr lang="en-US" sz="2800" dirty="0">
              <a:solidFill>
                <a:schemeClr val="tx1"/>
              </a:solidFill>
              <a:latin typeface="Cambria" panose="02040503050406030204" pitchFamily="18" charset="0"/>
            </a:endParaRPr>
          </a:p>
        </p:txBody>
      </p:sp>
      <p:sp>
        <p:nvSpPr>
          <p:cNvPr id="10" name="Rectangle 9"/>
          <p:cNvSpPr/>
          <p:nvPr/>
        </p:nvSpPr>
        <p:spPr>
          <a:xfrm>
            <a:off x="3515429" y="4059695"/>
            <a:ext cx="2831314" cy="6960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latin typeface="Cambria" panose="02040503050406030204" pitchFamily="18" charset="0"/>
              </a:rPr>
              <a:t>Time (days)</a:t>
            </a:r>
            <a:endParaRPr lang="en-US" sz="2800" dirty="0">
              <a:solidFill>
                <a:schemeClr val="tx1"/>
              </a:solidFill>
              <a:latin typeface="Cambria" panose="02040503050406030204" pitchFamily="18" charset="0"/>
            </a:endParaRPr>
          </a:p>
        </p:txBody>
      </p:sp>
      <p:sp>
        <p:nvSpPr>
          <p:cNvPr id="5" name="TextBox 4"/>
          <p:cNvSpPr txBox="1"/>
          <p:nvPr/>
        </p:nvSpPr>
        <p:spPr>
          <a:xfrm>
            <a:off x="152399" y="2424361"/>
            <a:ext cx="8682366" cy="2123658"/>
          </a:xfrm>
          <a:prstGeom prst="rect">
            <a:avLst/>
          </a:prstGeom>
          <a:solidFill>
            <a:schemeClr val="accent4">
              <a:lumMod val="20000"/>
              <a:lumOff val="80000"/>
            </a:schemeClr>
          </a:solidFill>
          <a:ln w="76200">
            <a:solidFill>
              <a:schemeClr val="accent1"/>
            </a:solidFill>
          </a:ln>
        </p:spPr>
        <p:txBody>
          <a:bodyPr wrap="square" rtlCol="0">
            <a:spAutoFit/>
          </a:bodyPr>
          <a:lstStyle/>
          <a:p>
            <a:pPr algn="ctr"/>
            <a:r>
              <a:rPr lang="en-US" sz="4400" b="1" dirty="0" smtClean="0">
                <a:solidFill>
                  <a:schemeClr val="accent1"/>
                </a:solidFill>
              </a:rPr>
              <a:t>Error </a:t>
            </a:r>
            <a:r>
              <a:rPr lang="en-US" sz="4400" b="1" dirty="0">
                <a:solidFill>
                  <a:schemeClr val="accent1"/>
                </a:solidFill>
              </a:rPr>
              <a:t>correction codes (ECC</a:t>
            </a:r>
            <a:r>
              <a:rPr lang="en-US" sz="4400" b="1" dirty="0" smtClean="0">
                <a:solidFill>
                  <a:schemeClr val="accent1"/>
                </a:solidFill>
              </a:rPr>
              <a:t>)</a:t>
            </a:r>
          </a:p>
          <a:p>
            <a:pPr algn="ctr"/>
            <a:r>
              <a:rPr lang="en-US" sz="4400" b="1" dirty="0" smtClean="0"/>
              <a:t>and</a:t>
            </a:r>
            <a:r>
              <a:rPr lang="en-US" sz="4400" b="1" dirty="0">
                <a:solidFill>
                  <a:srgbClr val="FF0000"/>
                </a:solidFill>
              </a:rPr>
              <a:t> </a:t>
            </a:r>
            <a:r>
              <a:rPr lang="en-US" sz="4400" b="1" dirty="0" smtClean="0">
                <a:solidFill>
                  <a:schemeClr val="accent1"/>
                </a:solidFill>
              </a:rPr>
              <a:t>online </a:t>
            </a:r>
            <a:r>
              <a:rPr lang="en-US" sz="4400" b="1" dirty="0">
                <a:solidFill>
                  <a:schemeClr val="accent1"/>
                </a:solidFill>
              </a:rPr>
              <a:t>profiling </a:t>
            </a:r>
            <a:r>
              <a:rPr lang="en-US" sz="4400" b="1" dirty="0" smtClean="0"/>
              <a:t>are </a:t>
            </a:r>
            <a:r>
              <a:rPr lang="en-US" sz="4400" b="1" i="1" dirty="0" smtClean="0"/>
              <a:t>necessary</a:t>
            </a:r>
            <a:r>
              <a:rPr lang="en-US" sz="4400" b="1" dirty="0"/>
              <a:t> </a:t>
            </a:r>
            <a:endParaRPr lang="en-US" sz="4400" b="1" dirty="0" smtClean="0"/>
          </a:p>
          <a:p>
            <a:pPr algn="ctr"/>
            <a:r>
              <a:rPr lang="en-US" sz="4400" b="1" dirty="0" smtClean="0"/>
              <a:t>to manage new failing cells</a:t>
            </a:r>
          </a:p>
        </p:txBody>
      </p:sp>
      <p:sp>
        <p:nvSpPr>
          <p:cNvPr id="22" name="Title 1"/>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smtClean="0">
                <a:latin typeface="Cambria" panose="02040503050406030204" pitchFamily="18" charset="0"/>
              </a:rPr>
              <a:t>Long-term Continuous Profiling</a:t>
            </a:r>
            <a:endParaRPr lang="en-US" sz="4800" dirty="0">
              <a:latin typeface="Cambria" panose="02040503050406030204" pitchFamily="18" charset="0"/>
            </a:endParaRPr>
          </a:p>
        </p:txBody>
      </p:sp>
    </p:spTree>
    <p:extLst>
      <p:ext uri="{BB962C8B-B14F-4D97-AF65-F5344CB8AC3E}">
        <p14:creationId xmlns:p14="http://schemas.microsoft.com/office/powerpoint/2010/main" val="246236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Motivation</a:t>
            </a:r>
            <a:endParaRPr lang="en-US" b="1" dirty="0"/>
          </a:p>
        </p:txBody>
      </p:sp>
      <p:sp>
        <p:nvSpPr>
          <p:cNvPr id="3" name="Content Placeholder 2"/>
          <p:cNvSpPr>
            <a:spLocks noGrp="1"/>
          </p:cNvSpPr>
          <p:nvPr>
            <p:ph idx="1"/>
          </p:nvPr>
        </p:nvSpPr>
        <p:spPr>
          <a:xfrm>
            <a:off x="200686" y="911224"/>
            <a:ext cx="8818627" cy="5318753"/>
          </a:xfrm>
        </p:spPr>
        <p:txBody>
          <a:bodyPr/>
          <a:lstStyle/>
          <a:p>
            <a:pPr marL="514350" indent="-514350">
              <a:buAutoNum type="arabicPeriod"/>
            </a:pPr>
            <a:r>
              <a:rPr lang="en-US" sz="3200" dirty="0" smtClean="0"/>
              <a:t>We want a </a:t>
            </a:r>
            <a:r>
              <a:rPr lang="en-US" sz="3200" b="1" dirty="0" smtClean="0">
                <a:solidFill>
                  <a:schemeClr val="accent5"/>
                </a:solidFill>
              </a:rPr>
              <a:t>runtime-accessible</a:t>
            </a:r>
            <a:r>
              <a:rPr lang="en-US" sz="3200" dirty="0" smtClean="0"/>
              <a:t> PUF</a:t>
            </a:r>
            <a:endParaRPr lang="en-US" sz="2400" dirty="0"/>
          </a:p>
          <a:p>
            <a:pPr lvl="1"/>
            <a:r>
              <a:rPr lang="en-US" dirty="0" smtClean="0"/>
              <a:t>Should be evaluated </a:t>
            </a:r>
            <a:r>
              <a:rPr lang="en-US" b="1" dirty="0" smtClean="0">
                <a:solidFill>
                  <a:schemeClr val="accent6">
                    <a:lumMod val="75000"/>
                  </a:schemeClr>
                </a:solidFill>
              </a:rPr>
              <a:t>quickly</a:t>
            </a:r>
            <a:r>
              <a:rPr lang="en-US" dirty="0" smtClean="0">
                <a:solidFill>
                  <a:schemeClr val="accent6">
                    <a:lumMod val="75000"/>
                  </a:schemeClr>
                </a:solidFill>
              </a:rPr>
              <a:t> </a:t>
            </a:r>
            <a:r>
              <a:rPr lang="en-US" dirty="0" smtClean="0"/>
              <a:t>with </a:t>
            </a:r>
            <a:r>
              <a:rPr lang="en-US" b="1" dirty="0" smtClean="0">
                <a:solidFill>
                  <a:schemeClr val="accent6">
                    <a:lumMod val="75000"/>
                  </a:schemeClr>
                </a:solidFill>
              </a:rPr>
              <a:t>minimal</a:t>
            </a:r>
            <a:r>
              <a:rPr lang="en-US" dirty="0" smtClean="0">
                <a:solidFill>
                  <a:schemeClr val="accent6">
                    <a:lumMod val="75000"/>
                  </a:schemeClr>
                </a:solidFill>
              </a:rPr>
              <a:t> </a:t>
            </a:r>
            <a:r>
              <a:rPr lang="en-US" dirty="0" smtClean="0"/>
              <a:t>impact on concurrent applications</a:t>
            </a:r>
          </a:p>
          <a:p>
            <a:pPr lvl="1"/>
            <a:r>
              <a:rPr lang="en-US" dirty="0" smtClean="0"/>
              <a:t>Can protect against </a:t>
            </a:r>
            <a:r>
              <a:rPr lang="en-US" b="1" dirty="0" smtClean="0">
                <a:solidFill>
                  <a:srgbClr val="C00000"/>
                </a:solidFill>
              </a:rPr>
              <a:t>attacks that swap system components with malicious parts</a:t>
            </a:r>
          </a:p>
          <a:p>
            <a:pPr lvl="1"/>
            <a:endParaRPr lang="en-US" sz="4000" dirty="0" smtClean="0"/>
          </a:p>
          <a:p>
            <a:pPr marL="0" indent="0">
              <a:buNone/>
            </a:pPr>
            <a:r>
              <a:rPr lang="en-US" sz="3200" b="1" dirty="0" smtClean="0"/>
              <a:t>2.</a:t>
            </a:r>
            <a:r>
              <a:rPr lang="en-US" sz="3200" dirty="0" smtClean="0"/>
              <a:t>  DRAM is a </a:t>
            </a:r>
            <a:r>
              <a:rPr lang="en-US" sz="3200" b="1" dirty="0" smtClean="0">
                <a:solidFill>
                  <a:schemeClr val="accent6">
                    <a:lumMod val="75000"/>
                  </a:schemeClr>
                </a:solidFill>
              </a:rPr>
              <a:t>promising substrate</a:t>
            </a:r>
            <a:r>
              <a:rPr lang="en-US" sz="3200" b="1" dirty="0" smtClean="0"/>
              <a:t> </a:t>
            </a:r>
            <a:r>
              <a:rPr lang="en-US" sz="3200" dirty="0" smtClean="0"/>
              <a:t>for evaluating PUFs because it is </a:t>
            </a:r>
            <a:r>
              <a:rPr lang="en-US" sz="3200" b="1" dirty="0" smtClean="0">
                <a:solidFill>
                  <a:schemeClr val="accent5"/>
                </a:solidFill>
              </a:rPr>
              <a:t>ubiquitous</a:t>
            </a:r>
            <a:r>
              <a:rPr lang="en-US" sz="3200" dirty="0" smtClean="0">
                <a:solidFill>
                  <a:schemeClr val="accent5"/>
                </a:solidFill>
              </a:rPr>
              <a:t> </a:t>
            </a:r>
            <a:r>
              <a:rPr lang="en-US" sz="3200" dirty="0" smtClean="0"/>
              <a:t>in modern systems</a:t>
            </a:r>
          </a:p>
          <a:p>
            <a:pPr lvl="1"/>
            <a:r>
              <a:rPr lang="en-US" dirty="0" smtClean="0"/>
              <a:t>Unfortunately, current DRAM PUFs are </a:t>
            </a:r>
            <a:r>
              <a:rPr lang="en-US" b="1" dirty="0" smtClean="0">
                <a:solidFill>
                  <a:srgbClr val="C00000"/>
                </a:solidFill>
              </a:rPr>
              <a:t>slow</a:t>
            </a:r>
            <a:r>
              <a:rPr lang="en-US" dirty="0" smtClean="0">
                <a:solidFill>
                  <a:srgbClr val="C00000"/>
                </a:solidFill>
              </a:rPr>
              <a:t> </a:t>
            </a:r>
            <a:r>
              <a:rPr lang="en-US" dirty="0" smtClean="0"/>
              <a:t>and get </a:t>
            </a:r>
            <a:r>
              <a:rPr lang="en-US" b="1" dirty="0" smtClean="0">
                <a:solidFill>
                  <a:srgbClr val="C00000"/>
                </a:solidFill>
              </a:rPr>
              <a:t>exponentially slower </a:t>
            </a:r>
            <a:r>
              <a:rPr lang="en-US" dirty="0" smtClean="0"/>
              <a:t>at lower temperatures</a:t>
            </a:r>
            <a:endParaRPr lang="en-US" dirty="0"/>
          </a:p>
        </p:txBody>
      </p:sp>
    </p:spTree>
    <p:extLst>
      <p:ext uri="{BB962C8B-B14F-4D97-AF65-F5344CB8AC3E}">
        <p14:creationId xmlns:p14="http://schemas.microsoft.com/office/powerpoint/2010/main" val="27154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2178657834"/>
              </p:ext>
            </p:extLst>
          </p:nvPr>
        </p:nvGraphicFramePr>
        <p:xfrm>
          <a:off x="152400" y="1027612"/>
          <a:ext cx="8839200" cy="5347788"/>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p:cNvSpPr txBox="1"/>
          <p:nvPr/>
        </p:nvSpPr>
        <p:spPr>
          <a:xfrm>
            <a:off x="1450704" y="1570970"/>
            <a:ext cx="3628342" cy="954107"/>
          </a:xfrm>
          <a:prstGeom prst="rect">
            <a:avLst/>
          </a:prstGeom>
          <a:noFill/>
        </p:spPr>
        <p:txBody>
          <a:bodyPr wrap="square" rtlCol="0">
            <a:spAutoFit/>
          </a:bodyPr>
          <a:lstStyle/>
          <a:p>
            <a:pPr algn="ctr"/>
            <a:r>
              <a:rPr lang="en-US" sz="2800" b="1" dirty="0">
                <a:solidFill>
                  <a:schemeClr val="accent6"/>
                </a:solidFill>
                <a:latin typeface="Cambria" panose="02040503050406030204" pitchFamily="18" charset="0"/>
              </a:rPr>
              <a:t>i</a:t>
            </a:r>
            <a:r>
              <a:rPr lang="en-US" sz="2800" b="1" dirty="0" smtClean="0">
                <a:solidFill>
                  <a:schemeClr val="accent6"/>
                </a:solidFill>
                <a:latin typeface="Cambria" panose="02040503050406030204" pitchFamily="18" charset="0"/>
              </a:rPr>
              <a:t>dealized cell </a:t>
            </a:r>
          </a:p>
          <a:p>
            <a:pPr algn="ctr"/>
            <a:r>
              <a:rPr lang="en-US" sz="2800" dirty="0" smtClean="0">
                <a:solidFill>
                  <a:schemeClr val="accent6"/>
                </a:solidFill>
                <a:latin typeface="Cambria" panose="02040503050406030204" pitchFamily="18" charset="0"/>
              </a:rPr>
              <a:t>(retention time = 3s)</a:t>
            </a:r>
            <a:endParaRPr lang="en-US" sz="2800" dirty="0">
              <a:solidFill>
                <a:schemeClr val="accent6"/>
              </a:solidFill>
              <a:latin typeface="Cambria" panose="02040503050406030204" pitchFamily="18" charset="0"/>
            </a:endParaRPr>
          </a:p>
        </p:txBody>
      </p:sp>
      <p:cxnSp>
        <p:nvCxnSpPr>
          <p:cNvPr id="18" name="Elbow Connector 17"/>
          <p:cNvCxnSpPr/>
          <p:nvPr/>
        </p:nvCxnSpPr>
        <p:spPr>
          <a:xfrm flipV="1">
            <a:off x="1659467" y="1129290"/>
            <a:ext cx="7032977" cy="4087647"/>
          </a:xfrm>
          <a:prstGeom prst="bentConnector3">
            <a:avLst/>
          </a:prstGeom>
          <a:ln w="7620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25" name="Freeform 24"/>
          <p:cNvSpPr/>
          <p:nvPr/>
        </p:nvSpPr>
        <p:spPr>
          <a:xfrm>
            <a:off x="1659467" y="1129290"/>
            <a:ext cx="7032977" cy="4087646"/>
          </a:xfrm>
          <a:custGeom>
            <a:avLst/>
            <a:gdLst>
              <a:gd name="connsiteX0" fmla="*/ 0 w 1371600"/>
              <a:gd name="connsiteY0" fmla="*/ 1682012 h 1682012"/>
              <a:gd name="connsiteX1" fmla="*/ 457200 w 1371600"/>
              <a:gd name="connsiteY1" fmla="*/ 169 h 1682012"/>
              <a:gd name="connsiteX2" fmla="*/ 1371600 w 1371600"/>
              <a:gd name="connsiteY2" fmla="*/ 1600369 h 1682012"/>
              <a:gd name="connsiteX0" fmla="*/ 0 w 2342218"/>
              <a:gd name="connsiteY0" fmla="*/ 997012 h 997012"/>
              <a:gd name="connsiteX1" fmla="*/ 2318657 w 2342218"/>
              <a:gd name="connsiteY1" fmla="*/ 969 h 997012"/>
              <a:gd name="connsiteX2" fmla="*/ 1371600 w 2342218"/>
              <a:gd name="connsiteY2" fmla="*/ 915369 h 997012"/>
              <a:gd name="connsiteX0" fmla="*/ 0 w 5943600"/>
              <a:gd name="connsiteY0" fmla="*/ 3189165 h 3189165"/>
              <a:gd name="connsiteX1" fmla="*/ 2318657 w 5943600"/>
              <a:gd name="connsiteY1" fmla="*/ 2193122 h 3189165"/>
              <a:gd name="connsiteX2" fmla="*/ 5943600 w 5943600"/>
              <a:gd name="connsiteY2" fmla="*/ 168379 h 3189165"/>
              <a:gd name="connsiteX0" fmla="*/ 0 w 7315200"/>
              <a:gd name="connsiteY0" fmla="*/ 4227654 h 4227654"/>
              <a:gd name="connsiteX1" fmla="*/ 3690257 w 7315200"/>
              <a:gd name="connsiteY1" fmla="*/ 2202911 h 4227654"/>
              <a:gd name="connsiteX2" fmla="*/ 7315200 w 7315200"/>
              <a:gd name="connsiteY2" fmla="*/ 178168 h 4227654"/>
              <a:gd name="connsiteX0" fmla="*/ 0 w 7315200"/>
              <a:gd name="connsiteY0" fmla="*/ 4227654 h 4227654"/>
              <a:gd name="connsiteX1" fmla="*/ 3690257 w 7315200"/>
              <a:gd name="connsiteY1" fmla="*/ 2202911 h 4227654"/>
              <a:gd name="connsiteX2" fmla="*/ 7315200 w 7315200"/>
              <a:gd name="connsiteY2" fmla="*/ 178168 h 4227654"/>
              <a:gd name="connsiteX0" fmla="*/ 0 w 7315200"/>
              <a:gd name="connsiteY0" fmla="*/ 4271237 h 4271237"/>
              <a:gd name="connsiteX1" fmla="*/ 3690257 w 7315200"/>
              <a:gd name="connsiteY1" fmla="*/ 2246494 h 4271237"/>
              <a:gd name="connsiteX2" fmla="*/ 7315200 w 7315200"/>
              <a:gd name="connsiteY2" fmla="*/ 221751 h 4271237"/>
              <a:gd name="connsiteX0" fmla="*/ 0 w 7315200"/>
              <a:gd name="connsiteY0" fmla="*/ 4050389 h 4050389"/>
              <a:gd name="connsiteX1" fmla="*/ 3690257 w 7315200"/>
              <a:gd name="connsiteY1" fmla="*/ 2025646 h 4050389"/>
              <a:gd name="connsiteX2" fmla="*/ 7315200 w 7315200"/>
              <a:gd name="connsiteY2" fmla="*/ 903 h 4050389"/>
              <a:gd name="connsiteX0" fmla="*/ 0 w 7315200"/>
              <a:gd name="connsiteY0" fmla="*/ 4050389 h 4050389"/>
              <a:gd name="connsiteX1" fmla="*/ 3690257 w 7315200"/>
              <a:gd name="connsiteY1" fmla="*/ 2025646 h 4050389"/>
              <a:gd name="connsiteX2" fmla="*/ 7315200 w 7315200"/>
              <a:gd name="connsiteY2" fmla="*/ 903 h 4050389"/>
              <a:gd name="connsiteX0" fmla="*/ 0 w 7315200"/>
              <a:gd name="connsiteY0" fmla="*/ 4049868 h 4049868"/>
              <a:gd name="connsiteX1" fmla="*/ 3690257 w 7315200"/>
              <a:gd name="connsiteY1" fmla="*/ 2025125 h 4049868"/>
              <a:gd name="connsiteX2" fmla="*/ 7315200 w 7315200"/>
              <a:gd name="connsiteY2" fmla="*/ 382 h 4049868"/>
              <a:gd name="connsiteX0" fmla="*/ 0 w 7315200"/>
              <a:gd name="connsiteY0" fmla="*/ 4049868 h 4049868"/>
              <a:gd name="connsiteX1" fmla="*/ 3690257 w 7315200"/>
              <a:gd name="connsiteY1" fmla="*/ 2025125 h 4049868"/>
              <a:gd name="connsiteX2" fmla="*/ 7315200 w 7315200"/>
              <a:gd name="connsiteY2" fmla="*/ 382 h 4049868"/>
              <a:gd name="connsiteX0" fmla="*/ 0 w 7315200"/>
              <a:gd name="connsiteY0" fmla="*/ 4050673 h 4050673"/>
              <a:gd name="connsiteX1" fmla="*/ 3690257 w 7315200"/>
              <a:gd name="connsiteY1" fmla="*/ 2025930 h 4050673"/>
              <a:gd name="connsiteX2" fmla="*/ 7315200 w 7315200"/>
              <a:gd name="connsiteY2" fmla="*/ 1187 h 4050673"/>
              <a:gd name="connsiteX0" fmla="*/ 0 w 6204857"/>
              <a:gd name="connsiteY0" fmla="*/ 4075569 h 4075569"/>
              <a:gd name="connsiteX1" fmla="*/ 3690257 w 6204857"/>
              <a:gd name="connsiteY1" fmla="*/ 2050826 h 4075569"/>
              <a:gd name="connsiteX2" fmla="*/ 6204857 w 6204857"/>
              <a:gd name="connsiteY2" fmla="*/ 1590 h 4075569"/>
              <a:gd name="connsiteX0" fmla="*/ 0 w 6388797"/>
              <a:gd name="connsiteY0" fmla="*/ 4228138 h 4228138"/>
              <a:gd name="connsiteX1" fmla="*/ 3690257 w 6388797"/>
              <a:gd name="connsiteY1" fmla="*/ 2203395 h 4228138"/>
              <a:gd name="connsiteX2" fmla="*/ 6204857 w 6388797"/>
              <a:gd name="connsiteY2" fmla="*/ 154159 h 4228138"/>
              <a:gd name="connsiteX3" fmla="*/ 6196694 w 6388797"/>
              <a:gd name="connsiteY3" fmla="*/ 145997 h 4228138"/>
              <a:gd name="connsiteX0" fmla="*/ 0 w 7339697"/>
              <a:gd name="connsiteY0" fmla="*/ 4228138 h 4228138"/>
              <a:gd name="connsiteX1" fmla="*/ 3690257 w 7339697"/>
              <a:gd name="connsiteY1" fmla="*/ 2203395 h 4228138"/>
              <a:gd name="connsiteX2" fmla="*/ 6204857 w 7339697"/>
              <a:gd name="connsiteY2" fmla="*/ 154159 h 4228138"/>
              <a:gd name="connsiteX3" fmla="*/ 7339694 w 7339697"/>
              <a:gd name="connsiteY3" fmla="*/ 145997 h 4228138"/>
              <a:gd name="connsiteX0" fmla="*/ 0 w 7339699"/>
              <a:gd name="connsiteY0" fmla="*/ 4090480 h 4090480"/>
              <a:gd name="connsiteX1" fmla="*/ 3690257 w 7339699"/>
              <a:gd name="connsiteY1" fmla="*/ 2065737 h 4090480"/>
              <a:gd name="connsiteX2" fmla="*/ 6204857 w 7339699"/>
              <a:gd name="connsiteY2" fmla="*/ 16501 h 4090480"/>
              <a:gd name="connsiteX3" fmla="*/ 7339694 w 7339699"/>
              <a:gd name="connsiteY3" fmla="*/ 8339 h 4090480"/>
              <a:gd name="connsiteX0" fmla="*/ 0 w 7339694"/>
              <a:gd name="connsiteY0" fmla="*/ 4082141 h 4082141"/>
              <a:gd name="connsiteX1" fmla="*/ 3690257 w 7339694"/>
              <a:gd name="connsiteY1" fmla="*/ 2057398 h 4082141"/>
              <a:gd name="connsiteX2" fmla="*/ 6204857 w 7339694"/>
              <a:gd name="connsiteY2" fmla="*/ 8162 h 4082141"/>
              <a:gd name="connsiteX3" fmla="*/ 7339694 w 7339694"/>
              <a:gd name="connsiteY3" fmla="*/ 0 h 4082141"/>
              <a:gd name="connsiteX0" fmla="*/ 0 w 7339694"/>
              <a:gd name="connsiteY0" fmla="*/ 4082141 h 4082141"/>
              <a:gd name="connsiteX1" fmla="*/ 3690257 w 7339694"/>
              <a:gd name="connsiteY1" fmla="*/ 2057398 h 4082141"/>
              <a:gd name="connsiteX2" fmla="*/ 6204857 w 7339694"/>
              <a:gd name="connsiteY2" fmla="*/ 8162 h 4082141"/>
              <a:gd name="connsiteX3" fmla="*/ 7339694 w 7339694"/>
              <a:gd name="connsiteY3" fmla="*/ 0 h 4082141"/>
              <a:gd name="connsiteX0" fmla="*/ 0 w 7307037"/>
              <a:gd name="connsiteY0" fmla="*/ 4082141 h 4082141"/>
              <a:gd name="connsiteX1" fmla="*/ 3690257 w 7307037"/>
              <a:gd name="connsiteY1" fmla="*/ 2057398 h 4082141"/>
              <a:gd name="connsiteX2" fmla="*/ 6204857 w 7307037"/>
              <a:gd name="connsiteY2" fmla="*/ 8162 h 4082141"/>
              <a:gd name="connsiteX3" fmla="*/ 7307037 w 7307037"/>
              <a:gd name="connsiteY3" fmla="*/ 0 h 4082141"/>
              <a:gd name="connsiteX0" fmla="*/ 0 w 7364187"/>
              <a:gd name="connsiteY0" fmla="*/ 4106634 h 4106634"/>
              <a:gd name="connsiteX1" fmla="*/ 3690257 w 7364187"/>
              <a:gd name="connsiteY1" fmla="*/ 2081891 h 4106634"/>
              <a:gd name="connsiteX2" fmla="*/ 6204857 w 7364187"/>
              <a:gd name="connsiteY2" fmla="*/ 32655 h 4106634"/>
              <a:gd name="connsiteX3" fmla="*/ 7364187 w 7364187"/>
              <a:gd name="connsiteY3" fmla="*/ 0 h 4106634"/>
              <a:gd name="connsiteX0" fmla="*/ 0 w 7364187"/>
              <a:gd name="connsiteY0" fmla="*/ 4106634 h 4106634"/>
              <a:gd name="connsiteX1" fmla="*/ 3690257 w 7364187"/>
              <a:gd name="connsiteY1" fmla="*/ 2081891 h 4106634"/>
              <a:gd name="connsiteX2" fmla="*/ 6204857 w 7364187"/>
              <a:gd name="connsiteY2" fmla="*/ 7255 h 4106634"/>
              <a:gd name="connsiteX3" fmla="*/ 7364187 w 7364187"/>
              <a:gd name="connsiteY3" fmla="*/ 0 h 4106634"/>
              <a:gd name="connsiteX0" fmla="*/ 0 w 7364187"/>
              <a:gd name="connsiteY0" fmla="*/ 4106634 h 4106634"/>
              <a:gd name="connsiteX1" fmla="*/ 3690257 w 7364187"/>
              <a:gd name="connsiteY1" fmla="*/ 2081891 h 4106634"/>
              <a:gd name="connsiteX2" fmla="*/ 6204857 w 7364187"/>
              <a:gd name="connsiteY2" fmla="*/ 7255 h 4106634"/>
              <a:gd name="connsiteX3" fmla="*/ 7364187 w 7364187"/>
              <a:gd name="connsiteY3" fmla="*/ 0 h 4106634"/>
              <a:gd name="connsiteX0" fmla="*/ 0 w 7364187"/>
              <a:gd name="connsiteY0" fmla="*/ 4106634 h 4106634"/>
              <a:gd name="connsiteX1" fmla="*/ 3690257 w 7364187"/>
              <a:gd name="connsiteY1" fmla="*/ 2081891 h 4106634"/>
              <a:gd name="connsiteX2" fmla="*/ 6204857 w 7364187"/>
              <a:gd name="connsiteY2" fmla="*/ 7255 h 4106634"/>
              <a:gd name="connsiteX3" fmla="*/ 7364187 w 7364187"/>
              <a:gd name="connsiteY3" fmla="*/ 0 h 4106634"/>
              <a:gd name="connsiteX0" fmla="*/ 279004 w 7643191"/>
              <a:gd name="connsiteY0" fmla="*/ 4106634 h 4241925"/>
              <a:gd name="connsiteX1" fmla="*/ 271749 w 7643191"/>
              <a:gd name="connsiteY1" fmla="*/ 4087586 h 4241925"/>
              <a:gd name="connsiteX2" fmla="*/ 3969261 w 7643191"/>
              <a:gd name="connsiteY2" fmla="*/ 2081891 h 4241925"/>
              <a:gd name="connsiteX3" fmla="*/ 6483861 w 7643191"/>
              <a:gd name="connsiteY3" fmla="*/ 7255 h 4241925"/>
              <a:gd name="connsiteX4" fmla="*/ 7643191 w 7643191"/>
              <a:gd name="connsiteY4" fmla="*/ 0 h 4241925"/>
              <a:gd name="connsiteX0" fmla="*/ 3 w 7364190"/>
              <a:gd name="connsiteY0" fmla="*/ 4106634 h 4241925"/>
              <a:gd name="connsiteX1" fmla="*/ 1065898 w 7364190"/>
              <a:gd name="connsiteY1" fmla="*/ 4087586 h 4241925"/>
              <a:gd name="connsiteX2" fmla="*/ 3690260 w 7364190"/>
              <a:gd name="connsiteY2" fmla="*/ 2081891 h 4241925"/>
              <a:gd name="connsiteX3" fmla="*/ 6204860 w 7364190"/>
              <a:gd name="connsiteY3" fmla="*/ 7255 h 4241925"/>
              <a:gd name="connsiteX4" fmla="*/ 7364190 w 7364190"/>
              <a:gd name="connsiteY4" fmla="*/ 0 h 4241925"/>
              <a:gd name="connsiteX0" fmla="*/ 3 w 7364190"/>
              <a:gd name="connsiteY0" fmla="*/ 4106634 h 4241925"/>
              <a:gd name="connsiteX1" fmla="*/ 1065898 w 7364190"/>
              <a:gd name="connsiteY1" fmla="*/ 4087586 h 4241925"/>
              <a:gd name="connsiteX2" fmla="*/ 3690260 w 7364190"/>
              <a:gd name="connsiteY2" fmla="*/ 2081891 h 4241925"/>
              <a:gd name="connsiteX3" fmla="*/ 6204860 w 7364190"/>
              <a:gd name="connsiteY3" fmla="*/ 7255 h 4241925"/>
              <a:gd name="connsiteX4" fmla="*/ 7364190 w 7364190"/>
              <a:gd name="connsiteY4" fmla="*/ 0 h 4241925"/>
              <a:gd name="connsiteX0" fmla="*/ 6568 w 7370755"/>
              <a:gd name="connsiteY0" fmla="*/ 4106634 h 4106634"/>
              <a:gd name="connsiteX1" fmla="*/ 1072463 w 7370755"/>
              <a:gd name="connsiteY1" fmla="*/ 4087586 h 4106634"/>
              <a:gd name="connsiteX2" fmla="*/ 3696825 w 7370755"/>
              <a:gd name="connsiteY2" fmla="*/ 2081891 h 4106634"/>
              <a:gd name="connsiteX3" fmla="*/ 6211425 w 7370755"/>
              <a:gd name="connsiteY3" fmla="*/ 7255 h 4106634"/>
              <a:gd name="connsiteX4" fmla="*/ 7370755 w 7370755"/>
              <a:gd name="connsiteY4" fmla="*/ 0 h 4106634"/>
              <a:gd name="connsiteX0" fmla="*/ 5841 w 7377171"/>
              <a:gd name="connsiteY0" fmla="*/ 4082821 h 4097592"/>
              <a:gd name="connsiteX1" fmla="*/ 1078879 w 7377171"/>
              <a:gd name="connsiteY1" fmla="*/ 4087586 h 4097592"/>
              <a:gd name="connsiteX2" fmla="*/ 3703241 w 7377171"/>
              <a:gd name="connsiteY2" fmla="*/ 2081891 h 4097592"/>
              <a:gd name="connsiteX3" fmla="*/ 6217841 w 7377171"/>
              <a:gd name="connsiteY3" fmla="*/ 7255 h 4097592"/>
              <a:gd name="connsiteX4" fmla="*/ 7377171 w 7377171"/>
              <a:gd name="connsiteY4" fmla="*/ 0 h 4097592"/>
              <a:gd name="connsiteX0" fmla="*/ 5841 w 7377171"/>
              <a:gd name="connsiteY0" fmla="*/ 4082821 h 4097592"/>
              <a:gd name="connsiteX1" fmla="*/ 1078879 w 7377171"/>
              <a:gd name="connsiteY1" fmla="*/ 4087586 h 4097592"/>
              <a:gd name="connsiteX2" fmla="*/ 3703241 w 7377171"/>
              <a:gd name="connsiteY2" fmla="*/ 2081891 h 4097592"/>
              <a:gd name="connsiteX3" fmla="*/ 6217841 w 7377171"/>
              <a:gd name="connsiteY3" fmla="*/ 7255 h 4097592"/>
              <a:gd name="connsiteX4" fmla="*/ 7377171 w 7377171"/>
              <a:gd name="connsiteY4" fmla="*/ 0 h 4097592"/>
              <a:gd name="connsiteX0" fmla="*/ 7462 w 7378792"/>
              <a:gd name="connsiteY0" fmla="*/ 4082821 h 4087663"/>
              <a:gd name="connsiteX1" fmla="*/ 1080500 w 7378792"/>
              <a:gd name="connsiteY1" fmla="*/ 4087586 h 4087663"/>
              <a:gd name="connsiteX2" fmla="*/ 3704862 w 7378792"/>
              <a:gd name="connsiteY2" fmla="*/ 2081891 h 4087663"/>
              <a:gd name="connsiteX3" fmla="*/ 6219462 w 7378792"/>
              <a:gd name="connsiteY3" fmla="*/ 7255 h 4087663"/>
              <a:gd name="connsiteX4" fmla="*/ 7378792 w 7378792"/>
              <a:gd name="connsiteY4" fmla="*/ 0 h 4087663"/>
              <a:gd name="connsiteX0" fmla="*/ 7462 w 7378792"/>
              <a:gd name="connsiteY0" fmla="*/ 4082821 h 4087663"/>
              <a:gd name="connsiteX1" fmla="*/ 1080500 w 7378792"/>
              <a:gd name="connsiteY1" fmla="*/ 4087586 h 4087663"/>
              <a:gd name="connsiteX2" fmla="*/ 3704862 w 7378792"/>
              <a:gd name="connsiteY2" fmla="*/ 2081891 h 4087663"/>
              <a:gd name="connsiteX3" fmla="*/ 6219462 w 7378792"/>
              <a:gd name="connsiteY3" fmla="*/ 7255 h 4087663"/>
              <a:gd name="connsiteX4" fmla="*/ 7378792 w 7378792"/>
              <a:gd name="connsiteY4" fmla="*/ 0 h 4087663"/>
              <a:gd name="connsiteX0" fmla="*/ 7462 w 7378792"/>
              <a:gd name="connsiteY0" fmla="*/ 4082821 h 4087644"/>
              <a:gd name="connsiteX1" fmla="*/ 1080500 w 7378792"/>
              <a:gd name="connsiteY1" fmla="*/ 4087586 h 4087644"/>
              <a:gd name="connsiteX2" fmla="*/ 3704862 w 7378792"/>
              <a:gd name="connsiteY2" fmla="*/ 2081891 h 4087644"/>
              <a:gd name="connsiteX3" fmla="*/ 6219462 w 7378792"/>
              <a:gd name="connsiteY3" fmla="*/ 7255 h 4087644"/>
              <a:gd name="connsiteX4" fmla="*/ 7378792 w 7378792"/>
              <a:gd name="connsiteY4" fmla="*/ 0 h 4087644"/>
              <a:gd name="connsiteX0" fmla="*/ 7462 w 7378792"/>
              <a:gd name="connsiteY0" fmla="*/ 4082821 h 4087646"/>
              <a:gd name="connsiteX1" fmla="*/ 1080500 w 7378792"/>
              <a:gd name="connsiteY1" fmla="*/ 4087586 h 4087646"/>
              <a:gd name="connsiteX2" fmla="*/ 3704862 w 7378792"/>
              <a:gd name="connsiteY2" fmla="*/ 2081891 h 4087646"/>
              <a:gd name="connsiteX3" fmla="*/ 6219462 w 7378792"/>
              <a:gd name="connsiteY3" fmla="*/ 7255 h 4087646"/>
              <a:gd name="connsiteX4" fmla="*/ 7378792 w 7378792"/>
              <a:gd name="connsiteY4" fmla="*/ 0 h 4087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8792" h="4087646">
                <a:moveTo>
                  <a:pt x="7462" y="4082821"/>
                </a:moveTo>
                <a:cubicBezTo>
                  <a:pt x="6253" y="4079646"/>
                  <a:pt x="-154462" y="4080555"/>
                  <a:pt x="1080500" y="4087586"/>
                </a:cubicBezTo>
                <a:cubicBezTo>
                  <a:pt x="3123023" y="4099379"/>
                  <a:pt x="3541788" y="2396186"/>
                  <a:pt x="3704862" y="2081891"/>
                </a:cubicBezTo>
                <a:cubicBezTo>
                  <a:pt x="3867936" y="1767596"/>
                  <a:pt x="4482737" y="5440"/>
                  <a:pt x="6219462" y="7255"/>
                </a:cubicBezTo>
                <a:cubicBezTo>
                  <a:pt x="7531191" y="-4991"/>
                  <a:pt x="6453506" y="2721"/>
                  <a:pt x="7378792" y="0"/>
                </a:cubicBezTo>
              </a:path>
            </a:pathLst>
          </a:cu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895119" y="1999676"/>
            <a:ext cx="3313340" cy="954107"/>
          </a:xfrm>
          <a:prstGeom prst="rect">
            <a:avLst/>
          </a:prstGeom>
          <a:noFill/>
          <a:ln>
            <a:noFill/>
          </a:ln>
        </p:spPr>
        <p:txBody>
          <a:bodyPr wrap="square" rtlCol="0">
            <a:spAutoFit/>
          </a:bodyPr>
          <a:lstStyle/>
          <a:p>
            <a:pPr algn="ctr"/>
            <a:r>
              <a:rPr lang="en-US" sz="2800" b="1" dirty="0">
                <a:solidFill>
                  <a:schemeClr val="accent1"/>
                </a:solidFill>
                <a:latin typeface="Cambria" panose="02040503050406030204" pitchFamily="18" charset="0"/>
              </a:rPr>
              <a:t>a</a:t>
            </a:r>
            <a:r>
              <a:rPr lang="en-US" sz="2800" b="1" dirty="0" smtClean="0">
                <a:solidFill>
                  <a:schemeClr val="accent1"/>
                </a:solidFill>
                <a:latin typeface="Cambria" panose="02040503050406030204" pitchFamily="18" charset="0"/>
              </a:rPr>
              <a:t>ctual cell</a:t>
            </a:r>
          </a:p>
          <a:p>
            <a:pPr algn="ctr"/>
            <a:r>
              <a:rPr lang="en-US" sz="2800" dirty="0" smtClean="0">
                <a:solidFill>
                  <a:schemeClr val="accent1"/>
                </a:solidFill>
                <a:latin typeface="Cambria" panose="02040503050406030204" pitchFamily="18" charset="0"/>
              </a:rPr>
              <a:t>N(</a:t>
            </a:r>
            <a:r>
              <a:rPr lang="el-GR" sz="2800" dirty="0" smtClean="0">
                <a:solidFill>
                  <a:schemeClr val="accent1"/>
                </a:solidFill>
                <a:latin typeface="Cambria" panose="02040503050406030204" pitchFamily="18" charset="0"/>
              </a:rPr>
              <a:t>μ</a:t>
            </a:r>
            <a:r>
              <a:rPr lang="en-US" sz="2800" dirty="0" smtClean="0">
                <a:solidFill>
                  <a:schemeClr val="accent1"/>
                </a:solidFill>
                <a:latin typeface="Cambria" panose="02040503050406030204" pitchFamily="18" charset="0"/>
              </a:rPr>
              <a:t>, </a:t>
            </a:r>
            <a:r>
              <a:rPr lang="el-GR" sz="2800" dirty="0" smtClean="0">
                <a:solidFill>
                  <a:schemeClr val="accent1"/>
                </a:solidFill>
                <a:latin typeface="Cambria" panose="02040503050406030204" pitchFamily="18" charset="0"/>
              </a:rPr>
              <a:t>σ</a:t>
            </a:r>
            <a:r>
              <a:rPr lang="en-US" sz="2800" dirty="0" smtClean="0">
                <a:solidFill>
                  <a:schemeClr val="accent1"/>
                </a:solidFill>
                <a:latin typeface="Cambria" panose="02040503050406030204" pitchFamily="18" charset="0"/>
              </a:rPr>
              <a:t>)  |  </a:t>
            </a:r>
            <a:r>
              <a:rPr lang="el-GR" sz="2800" dirty="0" smtClean="0">
                <a:solidFill>
                  <a:schemeClr val="accent1"/>
                </a:solidFill>
                <a:latin typeface="Cambria" panose="02040503050406030204" pitchFamily="18" charset="0"/>
              </a:rPr>
              <a:t>μ</a:t>
            </a:r>
            <a:r>
              <a:rPr lang="en-US" sz="2800" dirty="0" smtClean="0">
                <a:solidFill>
                  <a:schemeClr val="accent1"/>
                </a:solidFill>
                <a:latin typeface="Cambria" panose="02040503050406030204" pitchFamily="18" charset="0"/>
              </a:rPr>
              <a:t> = 3s</a:t>
            </a:r>
            <a:endParaRPr lang="en-US" sz="2800" dirty="0">
              <a:solidFill>
                <a:schemeClr val="accent1"/>
              </a:solidFill>
              <a:latin typeface="Cambria" panose="02040503050406030204" pitchFamily="18" charset="0"/>
            </a:endParaRPr>
          </a:p>
        </p:txBody>
      </p:sp>
      <p:cxnSp>
        <p:nvCxnSpPr>
          <p:cNvPr id="28" name="Straight Arrow Connector 27"/>
          <p:cNvCxnSpPr/>
          <p:nvPr/>
        </p:nvCxnSpPr>
        <p:spPr>
          <a:xfrm flipV="1">
            <a:off x="4459112" y="1735938"/>
            <a:ext cx="504935" cy="22218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9" name="Straight Arrow Connector 28"/>
          <p:cNvCxnSpPr/>
          <p:nvPr/>
        </p:nvCxnSpPr>
        <p:spPr>
          <a:xfrm flipH="1" flipV="1">
            <a:off x="5973133" y="2048571"/>
            <a:ext cx="585107" cy="31158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p:txBody>
          <a:bodyPr>
            <a:noAutofit/>
          </a:bodyPr>
          <a:lstStyle/>
          <a:p>
            <a:r>
              <a:rPr lang="en-US" sz="4000" dirty="0"/>
              <a:t>Single-cell Failure </a:t>
            </a:r>
            <a:r>
              <a:rPr lang="en-US" sz="4000" dirty="0" smtClean="0"/>
              <a:t>Probability (Cartoon</a:t>
            </a:r>
            <a:r>
              <a:rPr lang="en-US" sz="4000" dirty="0"/>
              <a:t>)</a:t>
            </a:r>
            <a:br>
              <a:rPr lang="en-US" sz="4000" dirty="0"/>
            </a:br>
            <a:endParaRPr lang="en-US" sz="4000" dirty="0"/>
          </a:p>
        </p:txBody>
      </p:sp>
    </p:spTree>
    <p:extLst>
      <p:ext uri="{BB962C8B-B14F-4D97-AF65-F5344CB8AC3E}">
        <p14:creationId xmlns:p14="http://schemas.microsoft.com/office/powerpoint/2010/main" val="2695957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Chart 51"/>
          <p:cNvGraphicFramePr/>
          <p:nvPr>
            <p:extLst>
              <p:ext uri="{D42A27DB-BD31-4B8C-83A1-F6EECF244321}">
                <p14:modId xmlns:p14="http://schemas.microsoft.com/office/powerpoint/2010/main" val="3498475478"/>
              </p:ext>
            </p:extLst>
          </p:nvPr>
        </p:nvGraphicFramePr>
        <p:xfrm>
          <a:off x="1244982" y="1486303"/>
          <a:ext cx="7665474" cy="43417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p:nvPr>
            <p:extLst>
              <p:ext uri="{D42A27DB-BD31-4B8C-83A1-F6EECF244321}">
                <p14:modId xmlns:p14="http://schemas.microsoft.com/office/powerpoint/2010/main" val="4245930700"/>
              </p:ext>
            </p:extLst>
          </p:nvPr>
        </p:nvGraphicFramePr>
        <p:xfrm>
          <a:off x="-75277" y="1492925"/>
          <a:ext cx="9098035" cy="53477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Chart 19"/>
          <p:cNvGraphicFramePr/>
          <p:nvPr>
            <p:extLst>
              <p:ext uri="{D42A27DB-BD31-4B8C-83A1-F6EECF244321}">
                <p14:modId xmlns:p14="http://schemas.microsoft.com/office/powerpoint/2010/main" val="963800936"/>
              </p:ext>
            </p:extLst>
          </p:nvPr>
        </p:nvGraphicFramePr>
        <p:xfrm>
          <a:off x="1257300" y="1470665"/>
          <a:ext cx="7665474" cy="434172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4" name="Chart 13"/>
          <p:cNvGraphicFramePr/>
          <p:nvPr>
            <p:extLst>
              <p:ext uri="{D42A27DB-BD31-4B8C-83A1-F6EECF244321}">
                <p14:modId xmlns:p14="http://schemas.microsoft.com/office/powerpoint/2010/main" val="3823280894"/>
              </p:ext>
            </p:extLst>
          </p:nvPr>
        </p:nvGraphicFramePr>
        <p:xfrm>
          <a:off x="1246702" y="1492925"/>
          <a:ext cx="7665474" cy="4341723"/>
        </p:xfrm>
        <a:graphic>
          <a:graphicData uri="http://schemas.openxmlformats.org/drawingml/2006/chart">
            <c:chart xmlns:c="http://schemas.openxmlformats.org/drawingml/2006/chart" xmlns:r="http://schemas.openxmlformats.org/officeDocument/2006/relationships" r:id="rId6"/>
          </a:graphicData>
        </a:graphic>
      </p:graphicFrame>
      <p:sp>
        <p:nvSpPr>
          <p:cNvPr id="22" name="Title 1"/>
          <p:cNvSpPr txBox="1">
            <a:spLocks/>
          </p:cNvSpPr>
          <p:nvPr/>
        </p:nvSpPr>
        <p:spPr>
          <a:xfrm>
            <a:off x="152400" y="66419"/>
            <a:ext cx="8839200" cy="761999"/>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smtClean="0">
                <a:latin typeface="Cambria" panose="02040503050406030204" pitchFamily="18" charset="0"/>
              </a:rPr>
              <a:t>Single-cell Failure Probability (Real)</a:t>
            </a:r>
            <a:endParaRPr lang="en-US" sz="4800" dirty="0">
              <a:latin typeface="Cambria" panose="02040503050406030204" pitchFamily="18" charset="0"/>
            </a:endParaRPr>
          </a:p>
        </p:txBody>
      </p:sp>
      <p:cxnSp>
        <p:nvCxnSpPr>
          <p:cNvPr id="7" name="Straight Connector 6"/>
          <p:cNvCxnSpPr/>
          <p:nvPr/>
        </p:nvCxnSpPr>
        <p:spPr>
          <a:xfrm>
            <a:off x="4305300" y="1382175"/>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955443" y="852333"/>
            <a:ext cx="2549618" cy="523220"/>
          </a:xfrm>
          <a:prstGeom prst="rect">
            <a:avLst/>
          </a:prstGeom>
          <a:noFill/>
        </p:spPr>
        <p:txBody>
          <a:bodyPr wrap="square" rtlCol="0">
            <a:spAutoFit/>
          </a:bodyPr>
          <a:lstStyle/>
          <a:p>
            <a:pPr algn="ctr"/>
            <a:r>
              <a:rPr lang="en-US" sz="2800" b="1" dirty="0">
                <a:latin typeface="Cambria" panose="02040503050406030204" pitchFamily="18" charset="0"/>
              </a:rPr>
              <a:t>o</a:t>
            </a:r>
            <a:r>
              <a:rPr lang="en-US" sz="2800" b="1" dirty="0" smtClean="0">
                <a:latin typeface="Cambria" panose="02040503050406030204" pitchFamily="18" charset="0"/>
              </a:rPr>
              <a:t>perate here</a:t>
            </a:r>
            <a:endParaRPr lang="en-US" sz="2800" b="1" dirty="0">
              <a:latin typeface="Cambria" panose="02040503050406030204" pitchFamily="18" charset="0"/>
            </a:endParaRPr>
          </a:p>
        </p:txBody>
      </p:sp>
      <p:grpSp>
        <p:nvGrpSpPr>
          <p:cNvPr id="38" name="Group 37"/>
          <p:cNvGrpSpPr/>
          <p:nvPr/>
        </p:nvGrpSpPr>
        <p:grpSpPr>
          <a:xfrm>
            <a:off x="4153638" y="1470665"/>
            <a:ext cx="311228" cy="3792115"/>
            <a:chOff x="4153638" y="1470665"/>
            <a:chExt cx="311228" cy="3792115"/>
          </a:xfrm>
        </p:grpSpPr>
        <p:sp>
          <p:nvSpPr>
            <p:cNvPr id="31" name="Oval 30"/>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153846" y="163536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153846" y="269454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4153638" y="3520653"/>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4161958" y="4801796"/>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161712" y="4959872"/>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9" name="Straight Connector 38"/>
          <p:cNvCxnSpPr/>
          <p:nvPr/>
        </p:nvCxnSpPr>
        <p:spPr>
          <a:xfrm>
            <a:off x="7200900" y="1355591"/>
            <a:ext cx="0" cy="431591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908583" y="855213"/>
            <a:ext cx="2549618" cy="523220"/>
          </a:xfrm>
          <a:prstGeom prst="rect">
            <a:avLst/>
          </a:prstGeom>
          <a:noFill/>
        </p:spPr>
        <p:txBody>
          <a:bodyPr wrap="square" rtlCol="0">
            <a:spAutoFit/>
          </a:bodyPr>
          <a:lstStyle/>
          <a:p>
            <a:pPr algn="ctr"/>
            <a:r>
              <a:rPr lang="en-US" sz="2800" b="1" dirty="0">
                <a:latin typeface="Cambria" panose="02040503050406030204" pitchFamily="18" charset="0"/>
              </a:rPr>
              <a:t>p</a:t>
            </a:r>
            <a:r>
              <a:rPr lang="en-US" sz="2800" b="1" dirty="0" smtClean="0">
                <a:latin typeface="Cambria" panose="02040503050406030204" pitchFamily="18" charset="0"/>
              </a:rPr>
              <a:t>rofile here</a:t>
            </a:r>
            <a:endParaRPr lang="en-US" sz="2800" b="1" dirty="0">
              <a:latin typeface="Cambria" panose="02040503050406030204" pitchFamily="18" charset="0"/>
            </a:endParaRPr>
          </a:p>
        </p:txBody>
      </p:sp>
      <p:grpSp>
        <p:nvGrpSpPr>
          <p:cNvPr id="41" name="Group 40"/>
          <p:cNvGrpSpPr/>
          <p:nvPr/>
        </p:nvGrpSpPr>
        <p:grpSpPr>
          <a:xfrm>
            <a:off x="7045286" y="1521456"/>
            <a:ext cx="303116" cy="1149320"/>
            <a:chOff x="4153638" y="1470665"/>
            <a:chExt cx="303116" cy="1149320"/>
          </a:xfrm>
        </p:grpSpPr>
        <p:sp>
          <p:nvSpPr>
            <p:cNvPr id="42" name="Oval 41"/>
            <p:cNvSpPr/>
            <p:nvPr/>
          </p:nvSpPr>
          <p:spPr>
            <a:xfrm>
              <a:off x="4153846" y="1470665"/>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153846" y="1561997"/>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153846" y="1763320"/>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153638" y="2317077"/>
              <a:ext cx="302908" cy="30290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4301879" y="4681288"/>
            <a:ext cx="1492330" cy="860076"/>
            <a:chOff x="4493720" y="4581484"/>
            <a:chExt cx="1492330" cy="860076"/>
          </a:xfrm>
        </p:grpSpPr>
        <p:sp>
          <p:nvSpPr>
            <p:cNvPr id="48" name="TextBox 47"/>
            <p:cNvSpPr txBox="1"/>
            <p:nvPr/>
          </p:nvSpPr>
          <p:spPr>
            <a:xfrm>
              <a:off x="4665582" y="4581484"/>
              <a:ext cx="1201358" cy="523220"/>
            </a:xfrm>
            <a:prstGeom prst="rect">
              <a:avLst/>
            </a:prstGeom>
            <a:noFill/>
          </p:spPr>
          <p:txBody>
            <a:bodyPr wrap="square" rtlCol="0">
              <a:spAutoFit/>
            </a:bodyPr>
            <a:lstStyle/>
            <a:p>
              <a:pPr algn="ctr"/>
              <a:r>
                <a:rPr lang="en-US" sz="2800" b="1" dirty="0" smtClean="0">
                  <a:solidFill>
                    <a:srgbClr val="FF0000"/>
                  </a:solidFill>
                  <a:latin typeface="Cambria" panose="02040503050406030204" pitchFamily="18" charset="0"/>
                </a:rPr>
                <a:t>hard</a:t>
              </a:r>
              <a:endParaRPr lang="en-US" sz="2800" b="1" dirty="0">
                <a:solidFill>
                  <a:srgbClr val="FF0000"/>
                </a:solidFill>
                <a:latin typeface="Cambria" panose="02040503050406030204" pitchFamily="18" charset="0"/>
              </a:endParaRPr>
            </a:p>
          </p:txBody>
        </p:sp>
        <p:sp>
          <p:nvSpPr>
            <p:cNvPr id="49" name="TextBox 48"/>
            <p:cNvSpPr txBox="1"/>
            <p:nvPr/>
          </p:nvSpPr>
          <p:spPr>
            <a:xfrm>
              <a:off x="4493720" y="4918340"/>
              <a:ext cx="1492330" cy="523220"/>
            </a:xfrm>
            <a:prstGeom prst="rect">
              <a:avLst/>
            </a:prstGeom>
            <a:noFill/>
          </p:spPr>
          <p:txBody>
            <a:bodyPr wrap="square" rtlCol="0">
              <a:spAutoFit/>
            </a:bodyPr>
            <a:lstStyle/>
            <a:p>
              <a:pPr algn="ctr"/>
              <a:r>
                <a:rPr lang="en-US" sz="2800" b="1" dirty="0">
                  <a:solidFill>
                    <a:srgbClr val="FF0000"/>
                  </a:solidFill>
                  <a:latin typeface="Cambria" panose="02040503050406030204" pitchFamily="18" charset="0"/>
                </a:rPr>
                <a:t>t</a:t>
              </a:r>
              <a:r>
                <a:rPr lang="en-US" sz="2800" b="1" dirty="0" smtClean="0">
                  <a:solidFill>
                    <a:srgbClr val="FF0000"/>
                  </a:solidFill>
                  <a:latin typeface="Cambria" panose="02040503050406030204" pitchFamily="18" charset="0"/>
                </a:rPr>
                <a:t>o find</a:t>
              </a:r>
              <a:endParaRPr lang="en-US" sz="2800" b="1" dirty="0">
                <a:solidFill>
                  <a:srgbClr val="FF0000"/>
                </a:solidFill>
                <a:latin typeface="Cambria" panose="02040503050406030204" pitchFamily="18" charset="0"/>
              </a:endParaRPr>
            </a:p>
          </p:txBody>
        </p:sp>
      </p:grpSp>
      <p:grpSp>
        <p:nvGrpSpPr>
          <p:cNvPr id="29" name="Group 28"/>
          <p:cNvGrpSpPr/>
          <p:nvPr/>
        </p:nvGrpSpPr>
        <p:grpSpPr>
          <a:xfrm>
            <a:off x="6936223" y="4647699"/>
            <a:ext cx="2560729" cy="860076"/>
            <a:chOff x="4493720" y="4581484"/>
            <a:chExt cx="1492330" cy="860076"/>
          </a:xfrm>
        </p:grpSpPr>
        <p:sp>
          <p:nvSpPr>
            <p:cNvPr id="37" name="TextBox 36"/>
            <p:cNvSpPr txBox="1"/>
            <p:nvPr/>
          </p:nvSpPr>
          <p:spPr>
            <a:xfrm>
              <a:off x="4665582" y="4581484"/>
              <a:ext cx="1201358" cy="523220"/>
            </a:xfrm>
            <a:prstGeom prst="rect">
              <a:avLst/>
            </a:prstGeom>
            <a:noFill/>
          </p:spPr>
          <p:txBody>
            <a:bodyPr wrap="square" rtlCol="0">
              <a:spAutoFit/>
            </a:bodyPr>
            <a:lstStyle/>
            <a:p>
              <a:pPr algn="ctr"/>
              <a:r>
                <a:rPr lang="en-US" sz="2800" b="1" dirty="0" smtClean="0">
                  <a:solidFill>
                    <a:srgbClr val="FF0000"/>
                  </a:solidFill>
                  <a:latin typeface="Cambria" panose="02040503050406030204" pitchFamily="18" charset="0"/>
                </a:rPr>
                <a:t>false</a:t>
              </a:r>
              <a:endParaRPr lang="en-US" sz="2800" b="1" dirty="0">
                <a:solidFill>
                  <a:srgbClr val="FF0000"/>
                </a:solidFill>
                <a:latin typeface="Cambria" panose="02040503050406030204" pitchFamily="18" charset="0"/>
              </a:endParaRPr>
            </a:p>
          </p:txBody>
        </p:sp>
        <p:sp>
          <p:nvSpPr>
            <p:cNvPr id="46" name="TextBox 45"/>
            <p:cNvSpPr txBox="1"/>
            <p:nvPr/>
          </p:nvSpPr>
          <p:spPr>
            <a:xfrm>
              <a:off x="4493720" y="4918340"/>
              <a:ext cx="1492330" cy="523220"/>
            </a:xfrm>
            <a:prstGeom prst="rect">
              <a:avLst/>
            </a:prstGeom>
            <a:noFill/>
          </p:spPr>
          <p:txBody>
            <a:bodyPr wrap="square" rtlCol="0">
              <a:spAutoFit/>
            </a:bodyPr>
            <a:lstStyle/>
            <a:p>
              <a:pPr algn="ctr"/>
              <a:r>
                <a:rPr lang="en-US" sz="2800" b="1" smtClean="0">
                  <a:solidFill>
                    <a:srgbClr val="FF0000"/>
                  </a:solidFill>
                  <a:latin typeface="Cambria" panose="02040503050406030204" pitchFamily="18" charset="0"/>
                </a:rPr>
                <a:t>positives</a:t>
              </a:r>
              <a:endParaRPr lang="en-US" sz="2800" b="1" dirty="0">
                <a:solidFill>
                  <a:srgbClr val="FF0000"/>
                </a:solidFill>
                <a:latin typeface="Cambria" panose="02040503050406030204" pitchFamily="18" charset="0"/>
              </a:endParaRPr>
            </a:p>
          </p:txBody>
        </p:sp>
      </p:grpSp>
      <p:cxnSp>
        <p:nvCxnSpPr>
          <p:cNvPr id="47" name="Straight Arrow Connector 46"/>
          <p:cNvCxnSpPr/>
          <p:nvPr/>
        </p:nvCxnSpPr>
        <p:spPr>
          <a:xfrm flipH="1" flipV="1">
            <a:off x="7885911" y="4200539"/>
            <a:ext cx="187170" cy="43359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6208966" y="4739044"/>
            <a:ext cx="1427231" cy="3025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7094617" y="2275353"/>
            <a:ext cx="1492330" cy="860076"/>
            <a:chOff x="6623835" y="2393045"/>
            <a:chExt cx="1492330" cy="860076"/>
          </a:xfrm>
        </p:grpSpPr>
        <p:sp>
          <p:nvSpPr>
            <p:cNvPr id="5" name="Rectangle 4"/>
            <p:cNvSpPr/>
            <p:nvPr/>
          </p:nvSpPr>
          <p:spPr>
            <a:xfrm>
              <a:off x="7325186" y="2531205"/>
              <a:ext cx="651658" cy="6295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6623835" y="2393045"/>
              <a:ext cx="1492330" cy="860076"/>
              <a:chOff x="4493720" y="4581484"/>
              <a:chExt cx="1492330" cy="860076"/>
            </a:xfrm>
          </p:grpSpPr>
          <p:sp>
            <p:nvSpPr>
              <p:cNvPr id="27" name="TextBox 26"/>
              <p:cNvSpPr txBox="1"/>
              <p:nvPr/>
            </p:nvSpPr>
            <p:spPr>
              <a:xfrm>
                <a:off x="4665582" y="4581484"/>
                <a:ext cx="1201358" cy="523220"/>
              </a:xfrm>
              <a:prstGeom prst="rect">
                <a:avLst/>
              </a:prstGeom>
              <a:noFill/>
            </p:spPr>
            <p:txBody>
              <a:bodyPr wrap="square" rtlCol="0">
                <a:spAutoFit/>
              </a:bodyPr>
              <a:lstStyle/>
              <a:p>
                <a:pPr algn="ctr"/>
                <a:r>
                  <a:rPr lang="en-US" sz="2800" b="1" dirty="0" smtClean="0">
                    <a:solidFill>
                      <a:srgbClr val="FF0000"/>
                    </a:solidFill>
                    <a:latin typeface="Cambria" panose="02040503050406030204" pitchFamily="18" charset="0"/>
                  </a:rPr>
                  <a:t>easy </a:t>
                </a:r>
                <a:endParaRPr lang="en-US" sz="2800" b="1" dirty="0">
                  <a:solidFill>
                    <a:srgbClr val="FF0000"/>
                  </a:solidFill>
                  <a:latin typeface="Cambria" panose="02040503050406030204" pitchFamily="18" charset="0"/>
                </a:endParaRPr>
              </a:p>
            </p:txBody>
          </p:sp>
          <p:sp>
            <p:nvSpPr>
              <p:cNvPr id="28" name="TextBox 27"/>
              <p:cNvSpPr txBox="1"/>
              <p:nvPr/>
            </p:nvSpPr>
            <p:spPr>
              <a:xfrm>
                <a:off x="4493720" y="4918340"/>
                <a:ext cx="1492330" cy="523220"/>
              </a:xfrm>
              <a:prstGeom prst="rect">
                <a:avLst/>
              </a:prstGeom>
              <a:noFill/>
            </p:spPr>
            <p:txBody>
              <a:bodyPr wrap="square" rtlCol="0">
                <a:spAutoFit/>
              </a:bodyPr>
              <a:lstStyle/>
              <a:p>
                <a:pPr algn="ctr"/>
                <a:r>
                  <a:rPr lang="en-US" sz="2800" b="1" dirty="0" smtClean="0">
                    <a:solidFill>
                      <a:srgbClr val="FF0000"/>
                    </a:solidFill>
                    <a:latin typeface="Cambria" panose="02040503050406030204" pitchFamily="18" charset="0"/>
                  </a:rPr>
                  <a:t>to find</a:t>
                </a:r>
                <a:endParaRPr lang="en-US" sz="2800" b="1" dirty="0">
                  <a:solidFill>
                    <a:srgbClr val="FF0000"/>
                  </a:solidFill>
                  <a:latin typeface="Cambria" panose="02040503050406030204" pitchFamily="18" charset="0"/>
                </a:endParaRPr>
              </a:p>
            </p:txBody>
          </p:sp>
        </p:grpSp>
      </p:grpSp>
      <p:grpSp>
        <p:nvGrpSpPr>
          <p:cNvPr id="2" name="Group 1"/>
          <p:cNvGrpSpPr/>
          <p:nvPr/>
        </p:nvGrpSpPr>
        <p:grpSpPr>
          <a:xfrm>
            <a:off x="4627501" y="3233406"/>
            <a:ext cx="3828715" cy="1305705"/>
            <a:chOff x="7152963" y="2166545"/>
            <a:chExt cx="3828715" cy="1305705"/>
          </a:xfrm>
        </p:grpSpPr>
        <p:sp>
          <p:nvSpPr>
            <p:cNvPr id="63" name="TextBox 62"/>
            <p:cNvSpPr txBox="1"/>
            <p:nvPr/>
          </p:nvSpPr>
          <p:spPr>
            <a:xfrm>
              <a:off x="8306654" y="2518143"/>
              <a:ext cx="2675024" cy="954107"/>
            </a:xfrm>
            <a:prstGeom prst="rect">
              <a:avLst/>
            </a:prstGeom>
            <a:noFill/>
          </p:spPr>
          <p:txBody>
            <a:bodyPr wrap="square" rtlCol="0">
              <a:spAutoFit/>
            </a:bodyPr>
            <a:lstStyle/>
            <a:p>
              <a:pPr algn="ctr"/>
              <a:r>
                <a:rPr lang="en-US" sz="2800" b="1" dirty="0" smtClean="0">
                  <a:solidFill>
                    <a:schemeClr val="accent1"/>
                  </a:solidFill>
                  <a:latin typeface="Cambria" panose="02040503050406030204" pitchFamily="18" charset="0"/>
                </a:rPr>
                <a:t>failed 9 times out of 16 trials</a:t>
              </a:r>
              <a:endParaRPr lang="en-US" sz="2800" b="1" dirty="0">
                <a:solidFill>
                  <a:schemeClr val="accent1"/>
                </a:solidFill>
                <a:latin typeface="Cambria" panose="02040503050406030204" pitchFamily="18" charset="0"/>
              </a:endParaRPr>
            </a:p>
          </p:txBody>
        </p:sp>
        <p:sp>
          <p:nvSpPr>
            <p:cNvPr id="68" name="Oval 67"/>
            <p:cNvSpPr/>
            <p:nvPr/>
          </p:nvSpPr>
          <p:spPr>
            <a:xfrm>
              <a:off x="7152963" y="2166545"/>
              <a:ext cx="302908" cy="302908"/>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p:cNvCxnSpPr/>
            <p:nvPr/>
          </p:nvCxnSpPr>
          <p:spPr>
            <a:xfrm flipH="1" flipV="1">
              <a:off x="7575294" y="2429630"/>
              <a:ext cx="779607" cy="24114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 name="Straight Connector 3"/>
          <p:cNvCxnSpPr/>
          <p:nvPr/>
        </p:nvCxnSpPr>
        <p:spPr>
          <a:xfrm>
            <a:off x="1394085" y="5115545"/>
            <a:ext cx="2759553"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394085" y="2514751"/>
            <a:ext cx="5651201" cy="0"/>
          </a:xfrm>
          <a:prstGeom prst="line">
            <a:avLst/>
          </a:prstGeom>
          <a:ln w="571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68054" y="2431708"/>
            <a:ext cx="7918894" cy="2123658"/>
          </a:xfrm>
          <a:prstGeom prst="rect">
            <a:avLst/>
          </a:prstGeom>
          <a:solidFill>
            <a:schemeClr val="accent4">
              <a:lumMod val="20000"/>
              <a:lumOff val="80000"/>
            </a:schemeClr>
          </a:solidFill>
          <a:ln w="76200">
            <a:solidFill>
              <a:schemeClr val="accent1"/>
            </a:solidFill>
          </a:ln>
        </p:spPr>
        <p:txBody>
          <a:bodyPr wrap="square" rtlCol="0">
            <a:spAutoFit/>
          </a:bodyPr>
          <a:lstStyle/>
          <a:p>
            <a:pPr algn="ctr"/>
            <a:r>
              <a:rPr lang="en-US" sz="4400" b="1" dirty="0" smtClean="0"/>
              <a:t>Any cell is more likely to fail </a:t>
            </a:r>
          </a:p>
          <a:p>
            <a:pPr algn="ctr"/>
            <a:r>
              <a:rPr lang="en-US" sz="4400" b="1" dirty="0" smtClean="0"/>
              <a:t>at a </a:t>
            </a:r>
            <a:r>
              <a:rPr lang="en-US" sz="4400" b="1" i="1" dirty="0" smtClean="0">
                <a:solidFill>
                  <a:schemeClr val="accent1"/>
                </a:solidFill>
              </a:rPr>
              <a:t>longer </a:t>
            </a:r>
            <a:r>
              <a:rPr lang="en-US" sz="4400" b="1" dirty="0" smtClean="0">
                <a:solidFill>
                  <a:schemeClr val="accent1"/>
                </a:solidFill>
              </a:rPr>
              <a:t>refresh interval</a:t>
            </a:r>
          </a:p>
          <a:p>
            <a:pPr algn="ctr"/>
            <a:r>
              <a:rPr lang="en-US" sz="4400" b="1" dirty="0" smtClean="0"/>
              <a:t>OR a </a:t>
            </a:r>
            <a:r>
              <a:rPr lang="en-US" sz="4400" b="1" i="1" dirty="0" smtClean="0">
                <a:solidFill>
                  <a:schemeClr val="accent1"/>
                </a:solidFill>
              </a:rPr>
              <a:t>higher</a:t>
            </a:r>
            <a:r>
              <a:rPr lang="en-US" sz="4400" b="1" dirty="0" smtClean="0">
                <a:solidFill>
                  <a:schemeClr val="accent1"/>
                </a:solidFill>
              </a:rPr>
              <a:t> temperature</a:t>
            </a:r>
            <a:endParaRPr lang="tr-TR" sz="4400" b="1" i="1" dirty="0" smtClean="0">
              <a:solidFill>
                <a:schemeClr val="accent1"/>
              </a:solidFill>
            </a:endParaRPr>
          </a:p>
        </p:txBody>
      </p:sp>
    </p:spTree>
    <p:extLst>
      <p:ext uri="{BB962C8B-B14F-4D97-AF65-F5344CB8AC3E}">
        <p14:creationId xmlns:p14="http://schemas.microsoft.com/office/powerpoint/2010/main" val="250652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1000"/>
                                        <p:tgtEl>
                                          <p:spTgt spid="20"/>
                                        </p:tgtEl>
                                      </p:cBhvr>
                                    </p:animEffect>
                                    <p:set>
                                      <p:cBhvr>
                                        <p:cTn id="19" dur="1" fill="hold">
                                          <p:stCondLst>
                                            <p:cond delay="999"/>
                                          </p:stCondLst>
                                        </p:cTn>
                                        <p:tgtEl>
                                          <p:spTgt spid="20"/>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ppt_x"/>
                                          </p:val>
                                        </p:tav>
                                        <p:tav tm="100000">
                                          <p:val>
                                            <p:strVal val="#ppt_x"/>
                                          </p:val>
                                        </p:tav>
                                      </p:tavLst>
                                    </p:anim>
                                    <p:anim calcmode="lin" valueType="num">
                                      <p:cBhvr additive="base">
                                        <p:cTn id="6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2" grpId="0">
        <p:bldAsOne/>
      </p:bldGraphic>
      <p:bldGraphic spid="20" grpId="0">
        <p:bldAsOne/>
      </p:bldGraphic>
      <p:bldGraphic spid="20" grpId="1">
        <p:bldAsOne/>
      </p:bldGraphic>
      <p:bldGraphic spid="14" grpId="0">
        <p:bldAsOne/>
      </p:bldGraphic>
      <p:bldP spid="30" grpId="0"/>
      <p:bldP spid="40" grpId="0"/>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Relationship</a:t>
            </a:r>
            <a:endParaRPr lang="en-US" dirty="0"/>
          </a:p>
        </p:txBody>
      </p:sp>
      <p:sp>
        <p:nvSpPr>
          <p:cNvPr id="3" name="Content Placeholder 2"/>
          <p:cNvSpPr>
            <a:spLocks noGrp="1"/>
          </p:cNvSpPr>
          <p:nvPr>
            <p:ph idx="1"/>
          </p:nvPr>
        </p:nvSpPr>
        <p:spPr>
          <a:xfrm>
            <a:off x="75991" y="911224"/>
            <a:ext cx="8987622" cy="2326651"/>
          </a:xfrm>
        </p:spPr>
        <p:txBody>
          <a:bodyPr/>
          <a:lstStyle/>
          <a:p>
            <a:r>
              <a:rPr lang="en-US" dirty="0" smtClean="0"/>
              <a:t>Well-fitting exponential relationship:</a:t>
            </a:r>
          </a:p>
          <a:p>
            <a:endParaRPr lang="en-US" dirty="0"/>
          </a:p>
          <a:p>
            <a:endParaRPr lang="en-US" dirty="0" smtClean="0"/>
          </a:p>
          <a:p>
            <a:r>
              <a:rPr lang="en-US" dirty="0" smtClean="0"/>
              <a:t>E.g., 10°C ~ 10x more failures </a:t>
            </a:r>
            <a:endParaRPr lang="en-US" dirty="0"/>
          </a:p>
        </p:txBody>
      </p:sp>
      <p:pic>
        <p:nvPicPr>
          <p:cNvPr id="4" name="Picture 3"/>
          <p:cNvPicPr>
            <a:picLocks noChangeAspect="1"/>
          </p:cNvPicPr>
          <p:nvPr/>
        </p:nvPicPr>
        <p:blipFill>
          <a:blip r:embed="rId2"/>
          <a:stretch>
            <a:fillRect/>
          </a:stretch>
        </p:blipFill>
        <p:spPr>
          <a:xfrm>
            <a:off x="154964" y="1754355"/>
            <a:ext cx="8829675" cy="688604"/>
          </a:xfrm>
          <a:prstGeom prst="rect">
            <a:avLst/>
          </a:prstGeom>
        </p:spPr>
      </p:pic>
    </p:spTree>
    <p:extLst>
      <p:ext uri="{BB962C8B-B14F-4D97-AF65-F5344CB8AC3E}">
        <p14:creationId xmlns:p14="http://schemas.microsoft.com/office/powerpoint/2010/main" val="394668982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Retention Failures @ 45°C</a:t>
            </a:r>
            <a:endParaRPr lang="en-US" dirty="0"/>
          </a:p>
        </p:txBody>
      </p:sp>
      <p:pic>
        <p:nvPicPr>
          <p:cNvPr id="4" name="Picture 3"/>
          <p:cNvPicPr>
            <a:picLocks noChangeAspect="1"/>
          </p:cNvPicPr>
          <p:nvPr/>
        </p:nvPicPr>
        <p:blipFill>
          <a:blip r:embed="rId2"/>
          <a:stretch>
            <a:fillRect/>
          </a:stretch>
        </p:blipFill>
        <p:spPr>
          <a:xfrm>
            <a:off x="659027" y="737728"/>
            <a:ext cx="7644714" cy="5758664"/>
          </a:xfrm>
          <a:prstGeom prst="rect">
            <a:avLst/>
          </a:prstGeom>
        </p:spPr>
      </p:pic>
    </p:spTree>
    <p:extLst>
      <p:ext uri="{BB962C8B-B14F-4D97-AF65-F5344CB8AC3E}">
        <p14:creationId xmlns:p14="http://schemas.microsoft.com/office/powerpoint/2010/main" val="22948706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152400" y="66419"/>
            <a:ext cx="8839200" cy="7619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smtClean="0">
                <a:latin typeface="Cambria" panose="02040503050406030204" pitchFamily="18" charset="0"/>
              </a:rPr>
              <a:t>VRT Failure Accumulation Rate</a:t>
            </a:r>
            <a:endParaRPr lang="en-US" sz="4800" dirty="0">
              <a:latin typeface="Cambria" panose="02040503050406030204" pitchFamily="18" charset="0"/>
            </a:endParaRPr>
          </a:p>
        </p:txBody>
      </p:sp>
      <p:pic>
        <p:nvPicPr>
          <p:cNvPr id="2" name="Picture 1"/>
          <p:cNvPicPr>
            <a:picLocks noChangeAspect="1"/>
          </p:cNvPicPr>
          <p:nvPr/>
        </p:nvPicPr>
        <p:blipFill>
          <a:blip r:embed="rId3"/>
          <a:stretch>
            <a:fillRect/>
          </a:stretch>
        </p:blipFill>
        <p:spPr>
          <a:xfrm>
            <a:off x="152400" y="1191275"/>
            <a:ext cx="8697985" cy="4885839"/>
          </a:xfrm>
          <a:prstGeom prst="rect">
            <a:avLst/>
          </a:prstGeom>
        </p:spPr>
      </p:pic>
    </p:spTree>
    <p:extLst>
      <p:ext uri="{BB962C8B-B14F-4D97-AF65-F5344CB8AC3E}">
        <p14:creationId xmlns:p14="http://schemas.microsoft.com/office/powerpoint/2010/main" val="35852277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smtClean="0"/>
              <a:t>800 Rounds of Profiling @ 2048ms, 45°C</a:t>
            </a:r>
            <a:endParaRPr lang="en-US" sz="3800" dirty="0"/>
          </a:p>
        </p:txBody>
      </p:sp>
      <p:pic>
        <p:nvPicPr>
          <p:cNvPr id="4" name="Picture 3"/>
          <p:cNvPicPr>
            <a:picLocks noChangeAspect="1"/>
          </p:cNvPicPr>
          <p:nvPr/>
        </p:nvPicPr>
        <p:blipFill>
          <a:blip r:embed="rId2"/>
          <a:stretch>
            <a:fillRect/>
          </a:stretch>
        </p:blipFill>
        <p:spPr>
          <a:xfrm>
            <a:off x="97148" y="1515762"/>
            <a:ext cx="8966465" cy="4231288"/>
          </a:xfrm>
          <a:prstGeom prst="rect">
            <a:avLst/>
          </a:prstGeom>
        </p:spPr>
      </p:pic>
    </p:spTree>
    <p:extLst>
      <p:ext uri="{BB962C8B-B14F-4D97-AF65-F5344CB8AC3E}">
        <p14:creationId xmlns:p14="http://schemas.microsoft.com/office/powerpoint/2010/main" val="39873341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800 Rounds of Profiling @ 2048ms, 45°C</a:t>
            </a:r>
          </a:p>
        </p:txBody>
      </p:sp>
      <p:pic>
        <p:nvPicPr>
          <p:cNvPr id="4" name="Picture 3"/>
          <p:cNvPicPr>
            <a:picLocks noChangeAspect="1"/>
          </p:cNvPicPr>
          <p:nvPr/>
        </p:nvPicPr>
        <p:blipFill>
          <a:blip r:embed="rId2"/>
          <a:stretch>
            <a:fillRect/>
          </a:stretch>
        </p:blipFill>
        <p:spPr>
          <a:xfrm>
            <a:off x="1173042" y="813916"/>
            <a:ext cx="6628763" cy="5558739"/>
          </a:xfrm>
          <a:prstGeom prst="rect">
            <a:avLst/>
          </a:prstGeom>
        </p:spPr>
      </p:pic>
    </p:spTree>
    <p:extLst>
      <p:ext uri="{BB962C8B-B14F-4D97-AF65-F5344CB8AC3E}">
        <p14:creationId xmlns:p14="http://schemas.microsoft.com/office/powerpoint/2010/main" val="414896957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600" dirty="0" smtClean="0"/>
              <a:t>Individual Cell Failure Probabilities</a:t>
            </a:r>
            <a:endParaRPr lang="en-US" sz="4600" dirty="0"/>
          </a:p>
        </p:txBody>
      </p:sp>
      <p:sp>
        <p:nvSpPr>
          <p:cNvPr id="3" name="Content Placeholder 2"/>
          <p:cNvSpPr>
            <a:spLocks noGrp="1"/>
          </p:cNvSpPr>
          <p:nvPr>
            <p:ph idx="1"/>
          </p:nvPr>
        </p:nvSpPr>
        <p:spPr>
          <a:xfrm>
            <a:off x="12285" y="5318468"/>
            <a:ext cx="8987622" cy="999954"/>
          </a:xfrm>
        </p:spPr>
        <p:txBody>
          <a:bodyPr/>
          <a:lstStyle/>
          <a:p>
            <a:r>
              <a:rPr lang="en-US" sz="2800" dirty="0" smtClean="0"/>
              <a:t>Single </a:t>
            </a:r>
            <a:r>
              <a:rPr lang="en-US" sz="2800" dirty="0"/>
              <a:t>representative chip of Vendor B at </a:t>
            </a:r>
            <a:r>
              <a:rPr lang="en-US" sz="2800" dirty="0" smtClean="0"/>
              <a:t>40° C</a:t>
            </a:r>
            <a:endParaRPr lang="en-US" sz="2800" dirty="0"/>
          </a:p>
          <a:p>
            <a:r>
              <a:rPr lang="en-US" sz="2800" dirty="0" smtClean="0"/>
              <a:t>Refresh </a:t>
            </a:r>
            <a:r>
              <a:rPr lang="en-US" sz="2800" dirty="0"/>
              <a:t>intervals ranging from 64ms to </a:t>
            </a:r>
            <a:r>
              <a:rPr lang="en-US" sz="2800" dirty="0" smtClean="0"/>
              <a:t>4096ms</a:t>
            </a:r>
            <a:endParaRPr lang="en-US" sz="2800" dirty="0"/>
          </a:p>
        </p:txBody>
      </p:sp>
      <p:pic>
        <p:nvPicPr>
          <p:cNvPr id="4" name="Picture 3"/>
          <p:cNvPicPr>
            <a:picLocks noChangeAspect="1"/>
          </p:cNvPicPr>
          <p:nvPr/>
        </p:nvPicPr>
        <p:blipFill>
          <a:blip r:embed="rId2"/>
          <a:stretch>
            <a:fillRect/>
          </a:stretch>
        </p:blipFill>
        <p:spPr>
          <a:xfrm>
            <a:off x="222421" y="1021408"/>
            <a:ext cx="8567351" cy="4173491"/>
          </a:xfrm>
          <a:prstGeom prst="rect">
            <a:avLst/>
          </a:prstGeom>
        </p:spPr>
      </p:pic>
    </p:spTree>
    <p:extLst>
      <p:ext uri="{BB962C8B-B14F-4D97-AF65-F5344CB8AC3E}">
        <p14:creationId xmlns:p14="http://schemas.microsoft.com/office/powerpoint/2010/main" val="5644226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Individual Cell Failure Distributions</a:t>
            </a:r>
            <a:endParaRPr lang="en-US" sz="4400" dirty="0"/>
          </a:p>
        </p:txBody>
      </p:sp>
      <p:pic>
        <p:nvPicPr>
          <p:cNvPr id="5" name="Picture 4"/>
          <p:cNvPicPr>
            <a:picLocks noChangeAspect="1"/>
          </p:cNvPicPr>
          <p:nvPr/>
        </p:nvPicPr>
        <p:blipFill>
          <a:blip r:embed="rId2"/>
          <a:stretch>
            <a:fillRect/>
          </a:stretch>
        </p:blipFill>
        <p:spPr>
          <a:xfrm>
            <a:off x="1493615" y="879819"/>
            <a:ext cx="6152374" cy="5694811"/>
          </a:xfrm>
          <a:prstGeom prst="rect">
            <a:avLst/>
          </a:prstGeom>
        </p:spPr>
      </p:pic>
    </p:spTree>
    <p:extLst>
      <p:ext uri="{BB962C8B-B14F-4D97-AF65-F5344CB8AC3E}">
        <p14:creationId xmlns:p14="http://schemas.microsoft.com/office/powerpoint/2010/main" val="184398089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152400" y="66419"/>
            <a:ext cx="8839200" cy="761999"/>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800" dirty="0" smtClean="0">
                <a:latin typeface="Cambria" panose="02040503050406030204" pitchFamily="18" charset="0"/>
              </a:rPr>
              <a:t>Single-cell Failures With Temperature</a:t>
            </a:r>
            <a:endParaRPr lang="en-US" sz="4800" dirty="0">
              <a:latin typeface="Cambria" panose="02040503050406030204" pitchFamily="18" charset="0"/>
            </a:endParaRPr>
          </a:p>
        </p:txBody>
      </p:sp>
      <p:pic>
        <p:nvPicPr>
          <p:cNvPr id="2" name="Picture 1"/>
          <p:cNvPicPr>
            <a:picLocks noChangeAspect="1"/>
          </p:cNvPicPr>
          <p:nvPr/>
        </p:nvPicPr>
        <p:blipFill>
          <a:blip r:embed="rId3"/>
          <a:stretch>
            <a:fillRect/>
          </a:stretch>
        </p:blipFill>
        <p:spPr>
          <a:xfrm>
            <a:off x="277879" y="1296460"/>
            <a:ext cx="8441871" cy="3917825"/>
          </a:xfrm>
          <a:prstGeom prst="rect">
            <a:avLst/>
          </a:prstGeom>
        </p:spPr>
      </p:pic>
      <p:sp>
        <p:nvSpPr>
          <p:cNvPr id="4" name="Content Placeholder 2"/>
          <p:cNvSpPr>
            <a:spLocks noGrp="1"/>
          </p:cNvSpPr>
          <p:nvPr>
            <p:ph idx="1"/>
          </p:nvPr>
        </p:nvSpPr>
        <p:spPr>
          <a:xfrm>
            <a:off x="12285" y="5318468"/>
            <a:ext cx="8987622" cy="999954"/>
          </a:xfrm>
        </p:spPr>
        <p:txBody>
          <a:bodyPr/>
          <a:lstStyle/>
          <a:p>
            <a:r>
              <a:rPr lang="en-US" sz="2800" dirty="0" smtClean="0"/>
              <a:t>Single </a:t>
            </a:r>
            <a:r>
              <a:rPr lang="en-US" sz="2800" dirty="0"/>
              <a:t>representative chip of Vendor </a:t>
            </a:r>
            <a:r>
              <a:rPr lang="en-US" sz="2800" dirty="0" smtClean="0"/>
              <a:t>B</a:t>
            </a:r>
          </a:p>
          <a:p>
            <a:r>
              <a:rPr lang="en-US" sz="2800" dirty="0" smtClean="0"/>
              <a:t>{mean, </a:t>
            </a:r>
            <a:r>
              <a:rPr lang="en-US" sz="2800" dirty="0" err="1" smtClean="0"/>
              <a:t>std</a:t>
            </a:r>
            <a:r>
              <a:rPr lang="en-US" sz="2800" dirty="0" smtClean="0"/>
              <a:t>} for cells between 64ms and 4096ms</a:t>
            </a:r>
            <a:endParaRPr lang="en-US" sz="2800" dirty="0"/>
          </a:p>
        </p:txBody>
      </p:sp>
    </p:spTree>
    <p:extLst>
      <p:ext uri="{BB962C8B-B14F-4D97-AF65-F5344CB8AC3E}">
        <p14:creationId xmlns:p14="http://schemas.microsoft.com/office/powerpoint/2010/main" val="24882477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164730" y="5840033"/>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64730" y="5347422"/>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64730" y="4851875"/>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873303" y="4407877"/>
            <a:ext cx="8094161" cy="36512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73992" y="2745179"/>
            <a:ext cx="8094161" cy="3243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71757" y="1852296"/>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70268" y="1340844"/>
            <a:ext cx="8799068" cy="477987"/>
          </a:xfrm>
          <a:prstGeom prst="rect">
            <a:avLst/>
          </a:prstGeom>
          <a:solidFill>
            <a:srgbClr val="5382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64123" y="3143056"/>
            <a:ext cx="8805213" cy="45593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65971" y="2370745"/>
            <a:ext cx="8102183" cy="32432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63548" y="831660"/>
            <a:ext cx="8799068" cy="47798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smtClean="0"/>
              <a:t>The DRAM Latency PUF Outline</a:t>
            </a:r>
            <a:endParaRPr lang="en-US" b="1" dirty="0"/>
          </a:p>
        </p:txBody>
      </p:sp>
      <p:sp>
        <p:nvSpPr>
          <p:cNvPr id="29" name="Rectangle 28"/>
          <p:cNvSpPr/>
          <p:nvPr/>
        </p:nvSpPr>
        <p:spPr>
          <a:xfrm>
            <a:off x="873992" y="4009292"/>
            <a:ext cx="8094161" cy="35875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65971" y="3634154"/>
            <a:ext cx="8102183" cy="33601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318753"/>
          </a:xfrm>
        </p:spPr>
        <p:txBody>
          <a:bodyPr/>
          <a:lstStyle/>
          <a:p>
            <a:pPr marL="0" indent="0">
              <a:buNone/>
            </a:pPr>
            <a:r>
              <a:rPr lang="en-US" sz="2800" dirty="0">
                <a:solidFill>
                  <a:schemeClr val="bg1"/>
                </a:solidFill>
              </a:rPr>
              <a:t>Motivation </a:t>
            </a:r>
            <a:endParaRPr lang="en-US" sz="2800" dirty="0" smtClean="0">
              <a:solidFill>
                <a:schemeClr val="bg1"/>
              </a:solidFill>
            </a:endParaRPr>
          </a:p>
          <a:p>
            <a:pPr marL="0" indent="0">
              <a:buNone/>
            </a:pPr>
            <a:r>
              <a:rPr lang="en-US" sz="2800" b="1" dirty="0" smtClean="0">
                <a:solidFill>
                  <a:schemeClr val="bg1"/>
                </a:solidFill>
              </a:rPr>
              <a:t>Effective PUF Characteristics</a:t>
            </a:r>
          </a:p>
          <a:p>
            <a:pPr marL="0" indent="0">
              <a:buNone/>
            </a:pPr>
            <a:r>
              <a:rPr lang="en-US" sz="2800" dirty="0">
                <a:solidFill>
                  <a:schemeClr val="bg1"/>
                </a:solidFill>
              </a:rPr>
              <a:t>DRAM Latency PUF</a:t>
            </a:r>
          </a:p>
          <a:p>
            <a:pPr marL="457200" lvl="1" indent="0">
              <a:buNone/>
            </a:pPr>
            <a:r>
              <a:rPr lang="en-US" sz="2400" dirty="0">
                <a:solidFill>
                  <a:schemeClr val="bg1"/>
                </a:solidFill>
              </a:rPr>
              <a:t>DRAM Operation</a:t>
            </a:r>
          </a:p>
          <a:p>
            <a:pPr marL="457200" lvl="1" indent="0">
              <a:buNone/>
            </a:pPr>
            <a:r>
              <a:rPr lang="en-US" sz="2400" dirty="0">
                <a:solidFill>
                  <a:schemeClr val="bg1"/>
                </a:solidFill>
              </a:rPr>
              <a:t>Key </a:t>
            </a:r>
            <a:r>
              <a:rPr lang="en-US" sz="2400" dirty="0" smtClean="0">
                <a:solidFill>
                  <a:schemeClr val="bg1"/>
                </a:solidFill>
              </a:rPr>
              <a:t>Idea</a:t>
            </a:r>
          </a:p>
          <a:p>
            <a:pPr marL="0" indent="0">
              <a:buNone/>
            </a:pPr>
            <a:r>
              <a:rPr lang="en-US" sz="2800" dirty="0" smtClean="0">
                <a:solidFill>
                  <a:schemeClr val="bg1"/>
                </a:solidFill>
              </a:rPr>
              <a:t>Prior Best DRAM PUF: DRAM Retention PUF</a:t>
            </a:r>
          </a:p>
          <a:p>
            <a:pPr marL="457200" lvl="1" indent="0">
              <a:buNone/>
            </a:pPr>
            <a:r>
              <a:rPr lang="en-US" sz="2400" dirty="0" smtClean="0">
                <a:solidFill>
                  <a:schemeClr val="bg1"/>
                </a:solidFill>
              </a:rPr>
              <a:t>DRAM Cell Retention</a:t>
            </a:r>
          </a:p>
          <a:p>
            <a:pPr marL="457200" lvl="1" indent="0">
              <a:buNone/>
            </a:pPr>
            <a:r>
              <a:rPr lang="en-US" sz="2400" dirty="0" smtClean="0">
                <a:solidFill>
                  <a:schemeClr val="bg1"/>
                </a:solidFill>
              </a:rPr>
              <a:t>Key Idea </a:t>
            </a:r>
          </a:p>
          <a:p>
            <a:pPr marL="457200" lvl="1" indent="0">
              <a:buNone/>
            </a:pPr>
            <a:r>
              <a:rPr lang="en-US" sz="2400" dirty="0" smtClean="0">
                <a:solidFill>
                  <a:schemeClr val="bg1"/>
                </a:solidFill>
              </a:rPr>
              <a:t>Weaknesses</a:t>
            </a:r>
          </a:p>
          <a:p>
            <a:pPr marL="0" indent="0">
              <a:buNone/>
            </a:pPr>
            <a:r>
              <a:rPr lang="en-US" sz="2800" dirty="0" smtClean="0">
                <a:solidFill>
                  <a:schemeClr val="bg1"/>
                </a:solidFill>
              </a:rPr>
              <a:t>Methodology</a:t>
            </a:r>
          </a:p>
          <a:p>
            <a:pPr marL="0" indent="0">
              <a:buNone/>
            </a:pPr>
            <a:r>
              <a:rPr lang="en-US" sz="2800" dirty="0" smtClean="0">
                <a:solidFill>
                  <a:schemeClr val="bg1"/>
                </a:solidFill>
              </a:rPr>
              <a:t>Results</a:t>
            </a:r>
          </a:p>
          <a:p>
            <a:pPr marL="0" indent="0">
              <a:buNone/>
            </a:pPr>
            <a:r>
              <a:rPr lang="en-US" sz="2800" dirty="0" smtClean="0">
                <a:solidFill>
                  <a:schemeClr val="bg1"/>
                </a:solidFill>
              </a:rPr>
              <a:t>Summary</a:t>
            </a:r>
            <a:endParaRPr lang="en-US" sz="2800" dirty="0">
              <a:solidFill>
                <a:schemeClr val="bg1"/>
              </a:solidFill>
            </a:endParaRPr>
          </a:p>
        </p:txBody>
      </p:sp>
    </p:spTree>
    <p:extLst>
      <p:ext uri="{BB962C8B-B14F-4D97-AF65-F5344CB8AC3E}">
        <p14:creationId xmlns:p14="http://schemas.microsoft.com/office/powerpoint/2010/main" val="15783002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4091381" y="2920743"/>
            <a:ext cx="1341142" cy="574766"/>
          </a:xfrm>
          <a:prstGeom prst="roundRect">
            <a:avLst/>
          </a:prstGeom>
          <a:solidFill>
            <a:srgbClr val="431B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Response</a:t>
            </a:r>
            <a:r>
              <a:rPr lang="en-US" b="1" baseline="-25000" dirty="0" smtClean="0"/>
              <a:t>0</a:t>
            </a:r>
            <a:endParaRPr lang="en-US" b="1" baseline="-25000" dirty="0"/>
          </a:p>
        </p:txBody>
      </p:sp>
      <p:sp>
        <p:nvSpPr>
          <p:cNvPr id="23" name="Rounded Rectangle 22"/>
          <p:cNvSpPr/>
          <p:nvPr/>
        </p:nvSpPr>
        <p:spPr>
          <a:xfrm>
            <a:off x="4094762" y="2905221"/>
            <a:ext cx="1341142" cy="574766"/>
          </a:xfrm>
          <a:prstGeom prst="roundRect">
            <a:avLst/>
          </a:prstGeom>
          <a:solidFill>
            <a:srgbClr val="431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Response</a:t>
            </a:r>
            <a:r>
              <a:rPr lang="en-US" b="1" baseline="-25000" dirty="0" smtClean="0"/>
              <a:t>0</a:t>
            </a:r>
            <a:endParaRPr lang="en-US" b="1" dirty="0"/>
          </a:p>
        </p:txBody>
      </p:sp>
      <p:sp>
        <p:nvSpPr>
          <p:cNvPr id="49" name="Rounded Rectangle 48"/>
          <p:cNvSpPr/>
          <p:nvPr/>
        </p:nvSpPr>
        <p:spPr>
          <a:xfrm>
            <a:off x="4086151" y="4067815"/>
            <a:ext cx="1341142" cy="574766"/>
          </a:xfrm>
          <a:prstGeom prst="roundRect">
            <a:avLst/>
          </a:prstGeom>
          <a:solidFill>
            <a:srgbClr val="8B71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a:t>
            </a:r>
            <a:r>
              <a:rPr lang="en-US" b="1" dirty="0" err="1" smtClean="0"/>
              <a:t>Response</a:t>
            </a:r>
            <a:r>
              <a:rPr lang="en-US" b="1" baseline="-25000" dirty="0" err="1"/>
              <a:t>N</a:t>
            </a:r>
            <a:endParaRPr lang="en-US" b="1" dirty="0"/>
          </a:p>
        </p:txBody>
      </p:sp>
      <p:sp>
        <p:nvSpPr>
          <p:cNvPr id="50" name="Rounded Rectangle 49"/>
          <p:cNvSpPr/>
          <p:nvPr/>
        </p:nvSpPr>
        <p:spPr>
          <a:xfrm>
            <a:off x="4091381" y="3494279"/>
            <a:ext cx="1341142" cy="574766"/>
          </a:xfrm>
          <a:prstGeom prst="roundRect">
            <a:avLst/>
          </a:prstGeom>
          <a:solidFill>
            <a:srgbClr val="A144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Response</a:t>
            </a:r>
            <a:r>
              <a:rPr lang="en-US" b="1" baseline="-25000" dirty="0" smtClean="0"/>
              <a:t>1</a:t>
            </a:r>
            <a:endParaRPr lang="en-US" b="1" dirty="0"/>
          </a:p>
        </p:txBody>
      </p:sp>
      <p:sp>
        <p:nvSpPr>
          <p:cNvPr id="2" name="Title 1"/>
          <p:cNvSpPr>
            <a:spLocks noGrp="1"/>
          </p:cNvSpPr>
          <p:nvPr>
            <p:ph type="title"/>
          </p:nvPr>
        </p:nvSpPr>
        <p:spPr/>
        <p:txBody>
          <a:bodyPr/>
          <a:lstStyle/>
          <a:p>
            <a:r>
              <a:rPr lang="en-US" b="1" dirty="0" smtClean="0"/>
              <a:t>Effective PUF Characteristics</a:t>
            </a:r>
            <a:endParaRPr lang="en-US" b="1" dirty="0"/>
          </a:p>
        </p:txBody>
      </p:sp>
      <p:sp>
        <p:nvSpPr>
          <p:cNvPr id="6" name="Rectangle 5"/>
          <p:cNvSpPr/>
          <p:nvPr/>
        </p:nvSpPr>
        <p:spPr>
          <a:xfrm>
            <a:off x="236792" y="3267172"/>
            <a:ext cx="1776643" cy="1223263"/>
          </a:xfrm>
          <a:prstGeom prst="rect">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ambria" charset="0"/>
                <a:ea typeface="Cambria" charset="0"/>
                <a:cs typeface="Cambria" charset="0"/>
              </a:rPr>
              <a:t>Trusted Device</a:t>
            </a:r>
            <a:endParaRPr lang="en-US" sz="3200" b="1" dirty="0">
              <a:latin typeface="Cambria" charset="0"/>
              <a:ea typeface="Cambria" charset="0"/>
              <a:cs typeface="Cambria" charset="0"/>
            </a:endParaRPr>
          </a:p>
        </p:txBody>
      </p:sp>
      <p:cxnSp>
        <p:nvCxnSpPr>
          <p:cNvPr id="16" name="Straight Arrow Connector 15"/>
          <p:cNvCxnSpPr/>
          <p:nvPr/>
        </p:nvCxnSpPr>
        <p:spPr>
          <a:xfrm flipV="1">
            <a:off x="2095242" y="3237691"/>
            <a:ext cx="1698172" cy="28738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065038" y="2905221"/>
            <a:ext cx="671979" cy="584775"/>
          </a:xfrm>
          <a:prstGeom prst="rect">
            <a:avLst/>
          </a:prstGeom>
          <a:noFill/>
        </p:spPr>
        <p:txBody>
          <a:bodyPr wrap="none" rtlCol="0">
            <a:spAutoFit/>
          </a:bodyPr>
          <a:lstStyle/>
          <a:p>
            <a:r>
              <a:rPr lang="en-US" sz="3200" b="1" dirty="0" smtClean="0">
                <a:latin typeface="Cambria" charset="0"/>
                <a:ea typeface="Cambria" charset="0"/>
                <a:cs typeface="Cambria" charset="0"/>
              </a:rPr>
              <a:t>==</a:t>
            </a:r>
            <a:endParaRPr lang="en-US" sz="3200" b="1" dirty="0">
              <a:latin typeface="Cambria" charset="0"/>
              <a:ea typeface="Cambria" charset="0"/>
              <a:cs typeface="Cambria" charset="0"/>
            </a:endParaRPr>
          </a:p>
        </p:txBody>
      </p:sp>
      <p:sp>
        <p:nvSpPr>
          <p:cNvPr id="25" name="Rectangle 24"/>
          <p:cNvSpPr/>
          <p:nvPr/>
        </p:nvSpPr>
        <p:spPr>
          <a:xfrm>
            <a:off x="75991" y="739543"/>
            <a:ext cx="2991674" cy="461665"/>
          </a:xfrm>
          <a:prstGeom prst="rect">
            <a:avLst/>
          </a:prstGeom>
        </p:spPr>
        <p:txBody>
          <a:bodyPr wrap="square">
            <a:spAutoFit/>
          </a:bodyPr>
          <a:lstStyle/>
          <a:p>
            <a:r>
              <a:rPr lang="en-US" sz="2400" b="1" dirty="0" smtClean="0">
                <a:latin typeface="Cambria" charset="0"/>
                <a:ea typeface="Cambria" charset="0"/>
                <a:cs typeface="Cambria" charset="0"/>
              </a:rPr>
              <a:t>1. Repeatability</a:t>
            </a:r>
            <a:endParaRPr lang="en-US" sz="2400" dirty="0">
              <a:latin typeface="Cambria" charset="0"/>
              <a:ea typeface="Cambria" charset="0"/>
              <a:cs typeface="Cambria" charset="0"/>
            </a:endParaRPr>
          </a:p>
        </p:txBody>
      </p:sp>
      <p:sp>
        <p:nvSpPr>
          <p:cNvPr id="35" name="Rectangle 34"/>
          <p:cNvSpPr/>
          <p:nvPr/>
        </p:nvSpPr>
        <p:spPr>
          <a:xfrm rot="21009331">
            <a:off x="2273825" y="3058771"/>
            <a:ext cx="1340353" cy="369332"/>
          </a:xfrm>
          <a:prstGeom prst="rect">
            <a:avLst/>
          </a:prstGeom>
        </p:spPr>
        <p:txBody>
          <a:bodyPr wrap="square">
            <a:spAutoFit/>
          </a:bodyPr>
          <a:lstStyle/>
          <a:p>
            <a:r>
              <a:rPr lang="en-US" b="1" smtClean="0">
                <a:latin typeface="Cambria" charset="0"/>
                <a:ea typeface="Cambria" charset="0"/>
                <a:cs typeface="Cambria" charset="0"/>
              </a:rPr>
              <a:t>Challenge</a:t>
            </a:r>
            <a:r>
              <a:rPr lang="en-US" b="1" baseline="-25000" smtClean="0">
                <a:latin typeface="Cambria" charset="0"/>
                <a:ea typeface="Cambria" charset="0"/>
                <a:cs typeface="Cambria" charset="0"/>
              </a:rPr>
              <a:t>0</a:t>
            </a:r>
            <a:endParaRPr lang="en-US" sz="1600" dirty="0">
              <a:latin typeface="Cambria" charset="0"/>
              <a:ea typeface="Cambria" charset="0"/>
              <a:cs typeface="Cambria" charset="0"/>
            </a:endParaRPr>
          </a:p>
        </p:txBody>
      </p:sp>
      <p:sp>
        <p:nvSpPr>
          <p:cNvPr id="9" name="Rectangle 8"/>
          <p:cNvSpPr/>
          <p:nvPr/>
        </p:nvSpPr>
        <p:spPr>
          <a:xfrm>
            <a:off x="3938008" y="2905221"/>
            <a:ext cx="1654650" cy="173736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ambria" charset="0"/>
                <a:ea typeface="Cambria" charset="0"/>
                <a:cs typeface="Cambria" charset="0"/>
              </a:rPr>
              <a:t>DRAM</a:t>
            </a:r>
            <a:endParaRPr lang="en-US" sz="3200" b="1" baseline="-25000" dirty="0">
              <a:latin typeface="Cambria" charset="0"/>
              <a:ea typeface="Cambria" charset="0"/>
              <a:cs typeface="Cambria" charset="0"/>
            </a:endParaRPr>
          </a:p>
          <a:p>
            <a:pPr algn="ctr"/>
            <a:r>
              <a:rPr lang="en-US" sz="3200" b="1" dirty="0" smtClean="0">
                <a:latin typeface="Cambria" charset="0"/>
                <a:ea typeface="Cambria" charset="0"/>
                <a:cs typeface="Cambria" charset="0"/>
              </a:rPr>
              <a:t>Device 0</a:t>
            </a:r>
          </a:p>
        </p:txBody>
      </p:sp>
    </p:spTree>
    <p:extLst>
      <p:ext uri="{BB962C8B-B14F-4D97-AF65-F5344CB8AC3E}">
        <p14:creationId xmlns:p14="http://schemas.microsoft.com/office/powerpoint/2010/main" val="106655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8" fill="hold" grpId="2"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500"/>
                                        <p:tgtEl>
                                          <p:spTgt spid="35"/>
                                        </p:tgtEl>
                                      </p:cBhvr>
                                    </p:animEffect>
                                  </p:childTnLst>
                                </p:cTn>
                              </p:par>
                            </p:childTnLst>
                          </p:cTn>
                        </p:par>
                        <p:par>
                          <p:cTn id="29" fill="hold">
                            <p:stCondLst>
                              <p:cond delay="500"/>
                            </p:stCondLst>
                            <p:childTnLst>
                              <p:par>
                                <p:cTn id="30" presetID="0" presetClass="path" presetSubtype="0" accel="50000" decel="50000" fill="hold" grpId="0" nodeType="afterEffect">
                                  <p:stCondLst>
                                    <p:cond delay="0"/>
                                  </p:stCondLst>
                                  <p:childTnLst>
                                    <p:animMotion origin="layout" path="M 3.05556E-6 0.00949 L 0.3934 0.00949 " pathEditMode="relative" rAng="0" ptsTypes="AA">
                                      <p:cBhvr>
                                        <p:cTn id="31" dur="500" fill="hold"/>
                                        <p:tgtEl>
                                          <p:spTgt spid="23"/>
                                        </p:tgtEl>
                                        <p:attrNameLst>
                                          <p:attrName>ppt_x</p:attrName>
                                          <p:attrName>ppt_y</p:attrName>
                                        </p:attrNameLst>
                                      </p:cBhvr>
                                      <p:rCtr x="19670" y="0"/>
                                    </p:animMotion>
                                  </p:childTnLst>
                                </p:cTn>
                              </p:par>
                              <p:par>
                                <p:cTn id="32" presetID="22" presetClass="exit" presetSubtype="8" fill="hold" nodeType="withEffect">
                                  <p:stCondLst>
                                    <p:cond delay="0"/>
                                  </p:stCondLst>
                                  <p:childTnLst>
                                    <p:animEffect transition="out" filter="wipe(left)">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22" presetClass="exit" presetSubtype="8" fill="hold" grpId="4" nodeType="withEffect">
                                  <p:stCondLst>
                                    <p:cond delay="0"/>
                                  </p:stCondLst>
                                  <p:childTnLst>
                                    <p:animEffect transition="out" filter="wipe(left)">
                                      <p:cBhvr>
                                        <p:cTn id="36" dur="500"/>
                                        <p:tgtEl>
                                          <p:spTgt spid="35"/>
                                        </p:tgtEl>
                                      </p:cBhvr>
                                    </p:animEffect>
                                    <p:set>
                                      <p:cBhvr>
                                        <p:cTn id="37" dur="1" fill="hold">
                                          <p:stCondLst>
                                            <p:cond delay="499"/>
                                          </p:stCondLst>
                                        </p:cTn>
                                        <p:tgtEl>
                                          <p:spTgt spid="3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par>
                                <p:cTn id="43" presetID="22" presetClass="entr" presetSubtype="8" fill="hold" grpId="3"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500"/>
                                        <p:tgtEl>
                                          <p:spTgt spid="35"/>
                                        </p:tgtEl>
                                      </p:cBhvr>
                                    </p:animEffect>
                                  </p:childTnLst>
                                </p:cTn>
                              </p:par>
                            </p:childTnLst>
                          </p:cTn>
                        </p:par>
                        <p:par>
                          <p:cTn id="46" fill="hold">
                            <p:stCondLst>
                              <p:cond delay="500"/>
                            </p:stCondLst>
                            <p:childTnLst>
                              <p:par>
                                <p:cTn id="47" presetID="0" presetClass="path" presetSubtype="0" accel="50000" decel="50000" fill="hold" grpId="0" nodeType="afterEffect">
                                  <p:stCondLst>
                                    <p:cond delay="0"/>
                                  </p:stCondLst>
                                  <p:childTnLst>
                                    <p:animMotion origin="layout" path="M 2.77778E-7 0.01088 L 0.17483 0.01088 " pathEditMode="relative" rAng="0" ptsTypes="AA">
                                      <p:cBhvr>
                                        <p:cTn id="48" dur="500" fill="hold"/>
                                        <p:tgtEl>
                                          <p:spTgt spid="21"/>
                                        </p:tgtEl>
                                        <p:attrNameLst>
                                          <p:attrName>ppt_x</p:attrName>
                                          <p:attrName>ppt_y</p:attrName>
                                        </p:attrNameLst>
                                      </p:cBhvr>
                                      <p:rCtr x="8733" y="0"/>
                                    </p:animMotion>
                                  </p:childTnLst>
                                </p:cTn>
                              </p:par>
                              <p:par>
                                <p:cTn id="49" presetID="22" presetClass="exit" presetSubtype="8" fill="hold" nodeType="withEffect">
                                  <p:stCondLst>
                                    <p:cond delay="0"/>
                                  </p:stCondLst>
                                  <p:childTnLst>
                                    <p:animEffect transition="out" filter="wipe(left)">
                                      <p:cBhvr>
                                        <p:cTn id="50" dur="500"/>
                                        <p:tgtEl>
                                          <p:spTgt spid="16"/>
                                        </p:tgtEl>
                                      </p:cBhvr>
                                    </p:animEffect>
                                    <p:set>
                                      <p:cBhvr>
                                        <p:cTn id="51" dur="1" fill="hold">
                                          <p:stCondLst>
                                            <p:cond delay="499"/>
                                          </p:stCondLst>
                                        </p:cTn>
                                        <p:tgtEl>
                                          <p:spTgt spid="16"/>
                                        </p:tgtEl>
                                        <p:attrNameLst>
                                          <p:attrName>style.visibility</p:attrName>
                                        </p:attrNameLst>
                                      </p:cBhvr>
                                      <p:to>
                                        <p:strVal val="hidden"/>
                                      </p:to>
                                    </p:set>
                                  </p:childTnLst>
                                </p:cTn>
                              </p:par>
                              <p:par>
                                <p:cTn id="52" presetID="22" presetClass="exit" presetSubtype="8" fill="hold" grpId="5" nodeType="withEffect">
                                  <p:stCondLst>
                                    <p:cond delay="0"/>
                                  </p:stCondLst>
                                  <p:childTnLst>
                                    <p:animEffect transition="out" filter="wipe(left)">
                                      <p:cBhvr>
                                        <p:cTn id="53" dur="500"/>
                                        <p:tgtEl>
                                          <p:spTgt spid="35"/>
                                        </p:tgtEl>
                                      </p:cBhvr>
                                    </p:animEffect>
                                    <p:set>
                                      <p:cBhvr>
                                        <p:cTn id="54" dur="1" fill="hold">
                                          <p:stCondLst>
                                            <p:cond delay="499"/>
                                          </p:stCondLst>
                                        </p:cTn>
                                        <p:tgtEl>
                                          <p:spTgt spid="3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2" nodeType="clickEffect">
                                  <p:stCondLst>
                                    <p:cond delay="0"/>
                                  </p:stCondLst>
                                  <p:childTnLst>
                                    <p:set>
                                      <p:cBhvr>
                                        <p:cTn id="62" dur="1" fill="hold">
                                          <p:stCondLst>
                                            <p:cond delay="0"/>
                                          </p:stCondLst>
                                        </p:cTn>
                                        <p:tgtEl>
                                          <p:spTgt spid="23"/>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4"/>
                                        </p:tgtEl>
                                        <p:attrNameLst>
                                          <p:attrName>style.visibility</p:attrName>
                                        </p:attrNameLst>
                                      </p:cBhvr>
                                      <p:to>
                                        <p:strVal val="hidden"/>
                                      </p:to>
                                    </p:set>
                                  </p:childTnLst>
                                </p:cTn>
                              </p:par>
                              <p:par>
                                <p:cTn id="65" presetID="1" presetClass="exit" presetSubtype="0" fill="hold" grpId="2" nodeType="withEffect">
                                  <p:stCondLst>
                                    <p:cond delay="0"/>
                                  </p:stCondLst>
                                  <p:childTnLst>
                                    <p:set>
                                      <p:cBhvr>
                                        <p:cTn id="66"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3" grpId="0" animBg="1"/>
      <p:bldP spid="23" grpId="1" animBg="1"/>
      <p:bldP spid="23" grpId="2" animBg="1"/>
      <p:bldP spid="49" grpId="1" animBg="1"/>
      <p:bldP spid="50" grpId="1" animBg="1"/>
      <p:bldP spid="6" grpId="0" animBg="1"/>
      <p:bldP spid="24" grpId="0"/>
      <p:bldP spid="24" grpId="1"/>
      <p:bldP spid="25" grpId="0"/>
      <p:bldP spid="35" grpId="2"/>
      <p:bldP spid="35" grpId="3"/>
      <p:bldP spid="35" grpId="4"/>
      <p:bldP spid="35" grpId="5"/>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20"/>
          <p:cNvSpPr/>
          <p:nvPr/>
        </p:nvSpPr>
        <p:spPr>
          <a:xfrm>
            <a:off x="4091381" y="2920743"/>
            <a:ext cx="1341142" cy="574766"/>
          </a:xfrm>
          <a:prstGeom prst="roundRect">
            <a:avLst/>
          </a:prstGeom>
          <a:solidFill>
            <a:srgbClr val="431B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Response</a:t>
            </a:r>
            <a:r>
              <a:rPr lang="en-US" b="1" baseline="-25000" dirty="0" smtClean="0"/>
              <a:t>0</a:t>
            </a:r>
            <a:endParaRPr lang="en-US" b="1" baseline="-25000" dirty="0"/>
          </a:p>
        </p:txBody>
      </p:sp>
      <p:sp>
        <p:nvSpPr>
          <p:cNvPr id="23" name="Rounded Rectangle 22"/>
          <p:cNvSpPr/>
          <p:nvPr/>
        </p:nvSpPr>
        <p:spPr>
          <a:xfrm>
            <a:off x="4094762" y="2905221"/>
            <a:ext cx="1341142" cy="574766"/>
          </a:xfrm>
          <a:prstGeom prst="roundRect">
            <a:avLst/>
          </a:prstGeom>
          <a:solidFill>
            <a:srgbClr val="431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Response</a:t>
            </a:r>
            <a:r>
              <a:rPr lang="en-US" b="1" baseline="-25000" dirty="0" smtClean="0"/>
              <a:t>0</a:t>
            </a:r>
            <a:endParaRPr lang="en-US" b="1" dirty="0"/>
          </a:p>
        </p:txBody>
      </p:sp>
      <p:sp>
        <p:nvSpPr>
          <p:cNvPr id="49" name="Rounded Rectangle 48"/>
          <p:cNvSpPr/>
          <p:nvPr/>
        </p:nvSpPr>
        <p:spPr>
          <a:xfrm>
            <a:off x="4086151" y="4067815"/>
            <a:ext cx="1341142" cy="574766"/>
          </a:xfrm>
          <a:prstGeom prst="roundRect">
            <a:avLst/>
          </a:prstGeom>
          <a:solidFill>
            <a:srgbClr val="8B71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a:t>
            </a:r>
            <a:r>
              <a:rPr lang="en-US" b="1" dirty="0" err="1" smtClean="0"/>
              <a:t>Response</a:t>
            </a:r>
            <a:r>
              <a:rPr lang="en-US" b="1" baseline="-25000" dirty="0" err="1"/>
              <a:t>N</a:t>
            </a:r>
            <a:endParaRPr lang="en-US" b="1" dirty="0"/>
          </a:p>
        </p:txBody>
      </p:sp>
      <p:sp>
        <p:nvSpPr>
          <p:cNvPr id="50" name="Rounded Rectangle 49"/>
          <p:cNvSpPr/>
          <p:nvPr/>
        </p:nvSpPr>
        <p:spPr>
          <a:xfrm>
            <a:off x="4091381" y="3494279"/>
            <a:ext cx="1341142" cy="574766"/>
          </a:xfrm>
          <a:prstGeom prst="roundRect">
            <a:avLst/>
          </a:prstGeom>
          <a:solidFill>
            <a:srgbClr val="A144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PUF Response</a:t>
            </a:r>
            <a:r>
              <a:rPr lang="en-US" b="1" baseline="-25000" dirty="0" smtClean="0"/>
              <a:t>1</a:t>
            </a:r>
            <a:endParaRPr lang="en-US" b="1" dirty="0"/>
          </a:p>
        </p:txBody>
      </p:sp>
      <p:sp>
        <p:nvSpPr>
          <p:cNvPr id="2" name="Title 1"/>
          <p:cNvSpPr>
            <a:spLocks noGrp="1"/>
          </p:cNvSpPr>
          <p:nvPr>
            <p:ph type="title"/>
          </p:nvPr>
        </p:nvSpPr>
        <p:spPr/>
        <p:txBody>
          <a:bodyPr/>
          <a:lstStyle/>
          <a:p>
            <a:r>
              <a:rPr lang="en-US" b="1" dirty="0" smtClean="0"/>
              <a:t>Effective PUF Characteristics</a:t>
            </a:r>
            <a:endParaRPr lang="en-US" b="1" dirty="0"/>
          </a:p>
        </p:txBody>
      </p:sp>
      <p:sp>
        <p:nvSpPr>
          <p:cNvPr id="6" name="Rectangle 5"/>
          <p:cNvSpPr/>
          <p:nvPr/>
        </p:nvSpPr>
        <p:spPr>
          <a:xfrm>
            <a:off x="236792" y="3267172"/>
            <a:ext cx="1776643" cy="1223263"/>
          </a:xfrm>
          <a:prstGeom prst="rect">
            <a:avLst/>
          </a:prstGeom>
          <a:solidFill>
            <a:srgbClr val="70AD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ambria" charset="0"/>
                <a:ea typeface="Cambria" charset="0"/>
                <a:cs typeface="Cambria" charset="0"/>
              </a:rPr>
              <a:t>Trusted Device</a:t>
            </a:r>
            <a:endParaRPr lang="en-US" sz="3200" b="1" dirty="0">
              <a:latin typeface="Cambria" charset="0"/>
              <a:ea typeface="Cambria" charset="0"/>
              <a:cs typeface="Cambria" charset="0"/>
            </a:endParaRPr>
          </a:p>
        </p:txBody>
      </p:sp>
      <p:cxnSp>
        <p:nvCxnSpPr>
          <p:cNvPr id="16" name="Straight Arrow Connector 15"/>
          <p:cNvCxnSpPr/>
          <p:nvPr/>
        </p:nvCxnSpPr>
        <p:spPr>
          <a:xfrm flipV="1">
            <a:off x="2095242" y="3237691"/>
            <a:ext cx="1698172" cy="287383"/>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75991" y="739543"/>
            <a:ext cx="2991674" cy="461665"/>
          </a:xfrm>
          <a:prstGeom prst="rect">
            <a:avLst/>
          </a:prstGeom>
        </p:spPr>
        <p:txBody>
          <a:bodyPr wrap="square">
            <a:spAutoFit/>
          </a:bodyPr>
          <a:lstStyle/>
          <a:p>
            <a:r>
              <a:rPr lang="en-US" sz="2400" b="1" dirty="0" smtClean="0">
                <a:latin typeface="Cambria" charset="0"/>
                <a:ea typeface="Cambria" charset="0"/>
                <a:cs typeface="Cambria" charset="0"/>
              </a:rPr>
              <a:t>1. Repeatability</a:t>
            </a:r>
            <a:endParaRPr lang="en-US" sz="2400" dirty="0">
              <a:latin typeface="Cambria" charset="0"/>
              <a:ea typeface="Cambria" charset="0"/>
              <a:cs typeface="Cambria" charset="0"/>
            </a:endParaRPr>
          </a:p>
        </p:txBody>
      </p:sp>
      <p:sp>
        <p:nvSpPr>
          <p:cNvPr id="26" name="Rectangle 25"/>
          <p:cNvSpPr/>
          <p:nvPr/>
        </p:nvSpPr>
        <p:spPr>
          <a:xfrm>
            <a:off x="75991" y="1155011"/>
            <a:ext cx="2991674" cy="461665"/>
          </a:xfrm>
          <a:prstGeom prst="rect">
            <a:avLst/>
          </a:prstGeom>
        </p:spPr>
        <p:txBody>
          <a:bodyPr wrap="square">
            <a:spAutoFit/>
          </a:bodyPr>
          <a:lstStyle/>
          <a:p>
            <a:r>
              <a:rPr lang="en-US" sz="2400" b="1" dirty="0" smtClean="0">
                <a:latin typeface="Cambria" charset="0"/>
                <a:ea typeface="Cambria" charset="0"/>
                <a:cs typeface="Cambria" charset="0"/>
              </a:rPr>
              <a:t>2. Diffuseness</a:t>
            </a:r>
            <a:endParaRPr lang="en-US" sz="2400" dirty="0">
              <a:latin typeface="Cambria" charset="0"/>
              <a:ea typeface="Cambria" charset="0"/>
              <a:cs typeface="Cambria" charset="0"/>
            </a:endParaRPr>
          </a:p>
        </p:txBody>
      </p:sp>
      <p:cxnSp>
        <p:nvCxnSpPr>
          <p:cNvPr id="30" name="Straight Arrow Connector 29"/>
          <p:cNvCxnSpPr/>
          <p:nvPr/>
        </p:nvCxnSpPr>
        <p:spPr>
          <a:xfrm flipV="1">
            <a:off x="2091142" y="3706329"/>
            <a:ext cx="1681144" cy="27504"/>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116370" y="4334781"/>
            <a:ext cx="1655916" cy="147952"/>
          </a:xfrm>
          <a:prstGeom prst="straightConnector1">
            <a:avLst/>
          </a:prstGeom>
          <a:ln w="762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rot="5400000">
            <a:off x="2972782" y="3637674"/>
            <a:ext cx="554960" cy="769441"/>
          </a:xfrm>
          <a:prstGeom prst="rect">
            <a:avLst/>
          </a:prstGeom>
          <a:noFill/>
        </p:spPr>
        <p:txBody>
          <a:bodyPr wrap="none" rtlCol="0">
            <a:spAutoFit/>
          </a:bodyPr>
          <a:lstStyle/>
          <a:p>
            <a:r>
              <a:rPr lang="en-US" sz="4400" spc="-150" dirty="0" smtClean="0"/>
              <a:t>...</a:t>
            </a:r>
            <a:endParaRPr lang="en-US" sz="4400" spc="-150" dirty="0"/>
          </a:p>
        </p:txBody>
      </p:sp>
      <p:sp>
        <p:nvSpPr>
          <p:cNvPr id="35" name="Rectangle 34"/>
          <p:cNvSpPr/>
          <p:nvPr/>
        </p:nvSpPr>
        <p:spPr>
          <a:xfrm rot="21009331">
            <a:off x="2273825" y="3058771"/>
            <a:ext cx="1340353" cy="369332"/>
          </a:xfrm>
          <a:prstGeom prst="rect">
            <a:avLst/>
          </a:prstGeom>
        </p:spPr>
        <p:txBody>
          <a:bodyPr wrap="square">
            <a:spAutoFit/>
          </a:bodyPr>
          <a:lstStyle/>
          <a:p>
            <a:r>
              <a:rPr lang="en-US" b="1" smtClean="0">
                <a:latin typeface="Cambria" charset="0"/>
                <a:ea typeface="Cambria" charset="0"/>
                <a:cs typeface="Cambria" charset="0"/>
              </a:rPr>
              <a:t>Challenge</a:t>
            </a:r>
            <a:r>
              <a:rPr lang="en-US" b="1" baseline="-25000" smtClean="0">
                <a:latin typeface="Cambria" charset="0"/>
                <a:ea typeface="Cambria" charset="0"/>
                <a:cs typeface="Cambria" charset="0"/>
              </a:rPr>
              <a:t>0</a:t>
            </a:r>
            <a:endParaRPr lang="en-US" sz="1600" dirty="0">
              <a:latin typeface="Cambria" charset="0"/>
              <a:ea typeface="Cambria" charset="0"/>
              <a:cs typeface="Cambria" charset="0"/>
            </a:endParaRPr>
          </a:p>
        </p:txBody>
      </p:sp>
      <p:sp>
        <p:nvSpPr>
          <p:cNvPr id="36" name="Rectangle 35"/>
          <p:cNvSpPr/>
          <p:nvPr/>
        </p:nvSpPr>
        <p:spPr>
          <a:xfrm>
            <a:off x="2316461" y="3401763"/>
            <a:ext cx="1372690" cy="369332"/>
          </a:xfrm>
          <a:prstGeom prst="rect">
            <a:avLst/>
          </a:prstGeom>
        </p:spPr>
        <p:txBody>
          <a:bodyPr wrap="square">
            <a:spAutoFit/>
          </a:bodyPr>
          <a:lstStyle/>
          <a:p>
            <a:r>
              <a:rPr lang="en-US" b="1" smtClean="0">
                <a:latin typeface="Cambria" charset="0"/>
                <a:ea typeface="Cambria" charset="0"/>
                <a:cs typeface="Cambria" charset="0"/>
              </a:rPr>
              <a:t>Challenge</a:t>
            </a:r>
            <a:r>
              <a:rPr lang="en-US" b="1" baseline="-25000" smtClean="0">
                <a:latin typeface="Cambria" charset="0"/>
                <a:ea typeface="Cambria" charset="0"/>
                <a:cs typeface="Cambria" charset="0"/>
              </a:rPr>
              <a:t>1</a:t>
            </a:r>
            <a:endParaRPr lang="en-US" sz="1600" dirty="0">
              <a:latin typeface="Cambria" charset="0"/>
              <a:ea typeface="Cambria" charset="0"/>
              <a:cs typeface="Cambria" charset="0"/>
            </a:endParaRPr>
          </a:p>
        </p:txBody>
      </p:sp>
      <p:sp>
        <p:nvSpPr>
          <p:cNvPr id="37" name="Rectangle 36"/>
          <p:cNvSpPr/>
          <p:nvPr/>
        </p:nvSpPr>
        <p:spPr>
          <a:xfrm rot="247902">
            <a:off x="2293543" y="4097450"/>
            <a:ext cx="1344978" cy="369332"/>
          </a:xfrm>
          <a:prstGeom prst="rect">
            <a:avLst/>
          </a:prstGeom>
        </p:spPr>
        <p:txBody>
          <a:bodyPr wrap="square">
            <a:spAutoFit/>
          </a:bodyPr>
          <a:lstStyle/>
          <a:p>
            <a:r>
              <a:rPr lang="en-US" b="1" smtClean="0">
                <a:latin typeface="Cambria" charset="0"/>
                <a:ea typeface="Cambria" charset="0"/>
                <a:cs typeface="Cambria" charset="0"/>
              </a:rPr>
              <a:t>Challenge</a:t>
            </a:r>
            <a:r>
              <a:rPr lang="en-US" b="1" baseline="-25000" smtClean="0">
                <a:latin typeface="Cambria" charset="0"/>
                <a:ea typeface="Cambria" charset="0"/>
                <a:cs typeface="Cambria" charset="0"/>
              </a:rPr>
              <a:t>N</a:t>
            </a:r>
            <a:endParaRPr lang="en-US" sz="1600" dirty="0">
              <a:latin typeface="Cambria" charset="0"/>
              <a:ea typeface="Cambria" charset="0"/>
              <a:cs typeface="Cambria" charset="0"/>
            </a:endParaRPr>
          </a:p>
        </p:txBody>
      </p:sp>
      <p:sp>
        <p:nvSpPr>
          <p:cNvPr id="9" name="Rectangle 8"/>
          <p:cNvSpPr/>
          <p:nvPr/>
        </p:nvSpPr>
        <p:spPr>
          <a:xfrm>
            <a:off x="3938008" y="2905221"/>
            <a:ext cx="1654650" cy="173736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atin typeface="Cambria" charset="0"/>
                <a:ea typeface="Cambria" charset="0"/>
                <a:cs typeface="Cambria" charset="0"/>
              </a:rPr>
              <a:t>DRAM</a:t>
            </a:r>
            <a:endParaRPr lang="en-US" sz="3200" b="1" baseline="-25000" dirty="0">
              <a:latin typeface="Cambria" charset="0"/>
              <a:ea typeface="Cambria" charset="0"/>
              <a:cs typeface="Cambria" charset="0"/>
            </a:endParaRPr>
          </a:p>
          <a:p>
            <a:pPr algn="ctr"/>
            <a:r>
              <a:rPr lang="en-US" sz="3200" b="1" dirty="0" smtClean="0">
                <a:latin typeface="Cambria" charset="0"/>
                <a:ea typeface="Cambria" charset="0"/>
                <a:cs typeface="Cambria" charset="0"/>
              </a:rPr>
              <a:t>Device 0</a:t>
            </a:r>
          </a:p>
        </p:txBody>
      </p:sp>
    </p:spTree>
    <p:extLst>
      <p:ext uri="{BB962C8B-B14F-4D97-AF65-F5344CB8AC3E}">
        <p14:creationId xmlns:p14="http://schemas.microsoft.com/office/powerpoint/2010/main" val="32578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left)">
                                      <p:cBhvr>
                                        <p:cTn id="14" dur="1000"/>
                                        <p:tgtEl>
                                          <p:spTgt spid="35"/>
                                        </p:tgtEl>
                                      </p:cBhvr>
                                    </p:animEffect>
                                  </p:childTnLst>
                                </p:cTn>
                              </p:par>
                              <p:par>
                                <p:cTn id="15" presetID="22" presetClass="entr" presetSubtype="8" fill="hold" nodeType="withEffect">
                                  <p:stCondLst>
                                    <p:cond delay="25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par>
                                <p:cTn id="18" presetID="22" presetClass="entr" presetSubtype="8" fill="hold" grpId="0" nodeType="withEffect">
                                  <p:stCondLst>
                                    <p:cond delay="250"/>
                                  </p:stCondLst>
                                  <p:childTnLst>
                                    <p:set>
                                      <p:cBhvr>
                                        <p:cTn id="19" dur="1" fill="hold">
                                          <p:stCondLst>
                                            <p:cond delay="0"/>
                                          </p:stCondLst>
                                        </p:cTn>
                                        <p:tgtEl>
                                          <p:spTgt spid="36"/>
                                        </p:tgtEl>
                                        <p:attrNameLst>
                                          <p:attrName>style.visibility</p:attrName>
                                        </p:attrNameLst>
                                      </p:cBhvr>
                                      <p:to>
                                        <p:strVal val="visible"/>
                                      </p:to>
                                    </p:set>
                                    <p:animEffect transition="in" filter="wipe(left)">
                                      <p:cBhvr>
                                        <p:cTn id="20" dur="1000"/>
                                        <p:tgtEl>
                                          <p:spTgt spid="36"/>
                                        </p:tgtEl>
                                      </p:cBhvr>
                                    </p:animEffect>
                                  </p:childTnLst>
                                </p:cTn>
                              </p:par>
                              <p:par>
                                <p:cTn id="21" presetID="22" presetClass="entr" presetSubtype="1" fill="hold" grpId="0" nodeType="withEffect">
                                  <p:stCondLst>
                                    <p:cond delay="500"/>
                                  </p:stCondLst>
                                  <p:childTnLst>
                                    <p:set>
                                      <p:cBhvr>
                                        <p:cTn id="22" dur="1" fill="hold">
                                          <p:stCondLst>
                                            <p:cond delay="0"/>
                                          </p:stCondLst>
                                        </p:cTn>
                                        <p:tgtEl>
                                          <p:spTgt spid="43"/>
                                        </p:tgtEl>
                                        <p:attrNameLst>
                                          <p:attrName>style.visibility</p:attrName>
                                        </p:attrNameLst>
                                      </p:cBhvr>
                                      <p:to>
                                        <p:strVal val="visible"/>
                                      </p:to>
                                    </p:set>
                                    <p:animEffect transition="in" filter="wipe(up)">
                                      <p:cBhvr>
                                        <p:cTn id="23" dur="500"/>
                                        <p:tgtEl>
                                          <p:spTgt spid="43"/>
                                        </p:tgtEl>
                                      </p:cBhvr>
                                    </p:animEffect>
                                  </p:childTnLst>
                                </p:cTn>
                              </p:par>
                              <p:par>
                                <p:cTn id="24" presetID="22" presetClass="entr" presetSubtype="8" fill="hold" nodeType="withEffect">
                                  <p:stCondLst>
                                    <p:cond delay="750"/>
                                  </p:stCondLst>
                                  <p:childTnLst>
                                    <p:set>
                                      <p:cBhvr>
                                        <p:cTn id="25" dur="1" fill="hold">
                                          <p:stCondLst>
                                            <p:cond delay="0"/>
                                          </p:stCondLst>
                                        </p:cTn>
                                        <p:tgtEl>
                                          <p:spTgt spid="41"/>
                                        </p:tgtEl>
                                        <p:attrNameLst>
                                          <p:attrName>style.visibility</p:attrName>
                                        </p:attrNameLst>
                                      </p:cBhvr>
                                      <p:to>
                                        <p:strVal val="visible"/>
                                      </p:to>
                                    </p:set>
                                    <p:animEffect transition="in" filter="wipe(left)">
                                      <p:cBhvr>
                                        <p:cTn id="26" dur="500"/>
                                        <p:tgtEl>
                                          <p:spTgt spid="41"/>
                                        </p:tgtEl>
                                      </p:cBhvr>
                                    </p:animEffect>
                                  </p:childTnLst>
                                </p:cTn>
                              </p:par>
                              <p:par>
                                <p:cTn id="27" presetID="22" presetClass="entr" presetSubtype="8" fill="hold" grpId="0" nodeType="withEffect">
                                  <p:stCondLst>
                                    <p:cond delay="75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1000"/>
                                        <p:tgtEl>
                                          <p:spTgt spid="37"/>
                                        </p:tgtEl>
                                      </p:cBhvr>
                                    </p:animEffect>
                                  </p:childTnLst>
                                </p:cTn>
                              </p:par>
                              <p:par>
                                <p:cTn id="30" presetID="1" presetClass="entr" presetSubtype="0" fill="hold" grpId="3" nodeType="with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par>
                                <p:cTn id="32" presetID="0" presetClass="path" presetSubtype="0" accel="50000" decel="50000" fill="hold" grpId="4" nodeType="withEffect">
                                  <p:stCondLst>
                                    <p:cond delay="0"/>
                                  </p:stCondLst>
                                  <p:childTnLst>
                                    <p:animMotion origin="layout" path="M 3.05556E-6 7.40741E-7 L 0.17795 0.00139 " pathEditMode="relative" rAng="0" ptsTypes="AA">
                                      <p:cBhvr>
                                        <p:cTn id="33" dur="1000" fill="hold"/>
                                        <p:tgtEl>
                                          <p:spTgt spid="23"/>
                                        </p:tgtEl>
                                        <p:attrNameLst>
                                          <p:attrName>ppt_x</p:attrName>
                                          <p:attrName>ppt_y</p:attrName>
                                        </p:attrNameLst>
                                      </p:cBhvr>
                                      <p:rCtr x="8889" y="69"/>
                                    </p:animMotion>
                                  </p:childTnLst>
                                </p:cTn>
                              </p:par>
                              <p:par>
                                <p:cTn id="34" presetID="0" presetClass="path" presetSubtype="0" accel="50000" decel="50000" fill="hold" grpId="0" nodeType="withEffect">
                                  <p:stCondLst>
                                    <p:cond delay="250"/>
                                  </p:stCondLst>
                                  <p:childTnLst>
                                    <p:animMotion origin="layout" path="M 2.77778E-7 1.11111E-6 L 0.17795 -0.0007 " pathEditMode="relative" rAng="0" ptsTypes="AA">
                                      <p:cBhvr>
                                        <p:cTn id="35" dur="1000" fill="hold"/>
                                        <p:tgtEl>
                                          <p:spTgt spid="50"/>
                                        </p:tgtEl>
                                        <p:attrNameLst>
                                          <p:attrName>ppt_x</p:attrName>
                                          <p:attrName>ppt_y</p:attrName>
                                        </p:attrNameLst>
                                      </p:cBhvr>
                                      <p:rCtr x="8889" y="-46"/>
                                    </p:animMotion>
                                  </p:childTnLst>
                                </p:cTn>
                              </p:par>
                              <p:par>
                                <p:cTn id="36" presetID="0" presetClass="path" presetSubtype="0" accel="50000" decel="50000" fill="hold" grpId="1" nodeType="withEffect">
                                  <p:stCondLst>
                                    <p:cond delay="750"/>
                                  </p:stCondLst>
                                  <p:childTnLst>
                                    <p:animMotion origin="layout" path="M 1.11111E-6 -3.7037E-6 L 0.17969 0.00301 " pathEditMode="relative" rAng="0" ptsTypes="AA">
                                      <p:cBhvr>
                                        <p:cTn id="37" dur="1000" fill="hold"/>
                                        <p:tgtEl>
                                          <p:spTgt spid="49"/>
                                        </p:tgtEl>
                                        <p:attrNameLst>
                                          <p:attrName>ppt_x</p:attrName>
                                          <p:attrName>ppt_y</p:attrName>
                                        </p:attrNameLst>
                                      </p:cBhvr>
                                      <p:rCtr x="8976"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3" animBg="1"/>
      <p:bldP spid="23" grpId="4" animBg="1"/>
      <p:bldP spid="49" grpId="1" animBg="1"/>
      <p:bldP spid="50" grpId="0" animBg="1"/>
      <p:bldP spid="26" grpId="0"/>
      <p:bldP spid="43" grpId="0"/>
      <p:bldP spid="35" grpId="0"/>
      <p:bldP spid="36" grpId="0"/>
      <p:bldP spid="37"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50305</TotalTime>
  <Words>8889</Words>
  <Application>Microsoft Macintosh PowerPoint</Application>
  <PresentationFormat>On-screen Show (4:3)</PresentationFormat>
  <Paragraphs>1042</Paragraphs>
  <Slides>69</Slides>
  <Notes>50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Calibri</vt:lpstr>
      <vt:lpstr>Calibri Light</vt:lpstr>
      <vt:lpstr>Cambria</vt:lpstr>
      <vt:lpstr>Cambria Math</vt:lpstr>
      <vt:lpstr>Mangal</vt:lpstr>
      <vt:lpstr>Wingdings</vt:lpstr>
      <vt:lpstr>Arial</vt:lpstr>
      <vt:lpstr>Office Theme</vt:lpstr>
      <vt:lpstr>The DRAM Latency PUF:   Quickly Evaluating Physical Unclonable Functions  by Exploiting the Latency-Reliability Tradeoff  in Modern Commodity DRAM Devices</vt:lpstr>
      <vt:lpstr>Executive Summary</vt:lpstr>
      <vt:lpstr>The DRAM Latency PUF Outline</vt:lpstr>
      <vt:lpstr>The DRAM Latency PUF Outline</vt:lpstr>
      <vt:lpstr>Motivation</vt:lpstr>
      <vt:lpstr>Motivation</vt:lpstr>
      <vt:lpstr>The DRAM Latency PUF Outline</vt:lpstr>
      <vt:lpstr>Effective PUF Characteristics</vt:lpstr>
      <vt:lpstr>Effective PUF Characteristics</vt:lpstr>
      <vt:lpstr>Effective PUF Characteristics</vt:lpstr>
      <vt:lpstr>Effective PUF Characteristics</vt:lpstr>
      <vt:lpstr>Effective PUF Characteristics</vt:lpstr>
      <vt:lpstr>Effective PUF Characteristics</vt:lpstr>
      <vt:lpstr>Effective PUF Characteristics</vt:lpstr>
      <vt:lpstr>The DRAM Latency PUF Outline</vt:lpstr>
      <vt:lpstr>DRAM Accesses and Failures</vt:lpstr>
      <vt:lpstr>DRAM Accesses and Failures</vt:lpstr>
      <vt:lpstr>The DRAM Latency PUF Outline</vt:lpstr>
      <vt:lpstr>DRAM Latency PUF Key Idea</vt:lpstr>
      <vt:lpstr>DRAM Latency PUF Key Idea</vt:lpstr>
      <vt:lpstr>Evaluating a DRAM Latency PUF</vt:lpstr>
      <vt:lpstr>Evaluating a DRAM Latency PUF</vt:lpstr>
      <vt:lpstr>Evaluating a DRAM Latency PUF</vt:lpstr>
      <vt:lpstr>The DRAM Latency PUF Outline</vt:lpstr>
      <vt:lpstr>DRAM Cell Leakage</vt:lpstr>
      <vt:lpstr>DRAM Cell Retention</vt:lpstr>
      <vt:lpstr>PowerPoint Presentation</vt:lpstr>
      <vt:lpstr>The DRAM Latency PUF Outline</vt:lpstr>
      <vt:lpstr>PowerPoint Presentation</vt:lpstr>
      <vt:lpstr>PowerPoint Presentation</vt:lpstr>
      <vt:lpstr>The DRAM Latency PUF Outline</vt:lpstr>
      <vt:lpstr>DRAM Retention PUF Weaknesses</vt:lpstr>
      <vt:lpstr>DRAM Retention PUF Weaknesses</vt:lpstr>
      <vt:lpstr>The DRAM Latency PUF Outline</vt:lpstr>
      <vt:lpstr>Methodology</vt:lpstr>
      <vt:lpstr>The DRAM Latency PUF Outline</vt:lpstr>
      <vt:lpstr>Results – PUF Evaluation Latency</vt:lpstr>
      <vt:lpstr>Results – PUF Evaluation Latency</vt:lpstr>
      <vt:lpstr>Results – PUF Evaluation Latency</vt:lpstr>
      <vt:lpstr>Results – PUF Evaluation Latency</vt:lpstr>
      <vt:lpstr>Results – System Interference</vt:lpstr>
      <vt:lpstr>Other Results in the Paper</vt:lpstr>
      <vt:lpstr>The DRAM Latency PUF Outline</vt:lpstr>
      <vt:lpstr>Executive Summary</vt:lpstr>
      <vt:lpstr>The DRAM Latency PUF:   Quickly Evaluating Physical Unclonable Functions  by Exploiting the Latency-Reliability Tradeoff  in Modern Commodity DRAM Devices</vt:lpstr>
      <vt:lpstr>PowerPoint Presentation</vt:lpstr>
      <vt:lpstr>DRAM Architecture Background</vt:lpstr>
      <vt:lpstr>Evaluating DRAM Retention PUFs</vt:lpstr>
      <vt:lpstr>PowerPoint Presentation</vt:lpstr>
      <vt:lpstr>PowerPoint Presentation</vt:lpstr>
      <vt:lpstr>PowerPoint Presentation</vt:lpstr>
      <vt:lpstr>PowerPoint Presentation</vt:lpstr>
      <vt:lpstr>Temperature Effects</vt:lpstr>
      <vt:lpstr>Evaluating a DRAM Latency PUF</vt:lpstr>
      <vt:lpstr>PowerPoint Presentation</vt:lpstr>
      <vt:lpstr>PowerPoint Presentation</vt:lpstr>
      <vt:lpstr>DRAM Characterization</vt:lpstr>
      <vt:lpstr>PowerPoint Presentation</vt:lpstr>
      <vt:lpstr>PowerPoint Presentation</vt:lpstr>
      <vt:lpstr>Single-cell Failure Probability (Cartoon) </vt:lpstr>
      <vt:lpstr>PowerPoint Presentation</vt:lpstr>
      <vt:lpstr>Temperature Relationship</vt:lpstr>
      <vt:lpstr>Retention Failures @ 45°C</vt:lpstr>
      <vt:lpstr>PowerPoint Presentation</vt:lpstr>
      <vt:lpstr>800 Rounds of Profiling @ 2048ms, 45°C</vt:lpstr>
      <vt:lpstr>800 Rounds of Profiling @ 2048ms, 45°C</vt:lpstr>
      <vt:lpstr>Individual Cell Failure Probabilities</vt:lpstr>
      <vt:lpstr>Individual Cell Failure Distributions</vt:lpstr>
      <vt:lpstr>PowerPoint Presentation</vt:lpstr>
    </vt:vector>
  </TitlesOfParts>
  <Company>Razer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Minesh Patel</dc:creator>
  <cp:lastModifiedBy>Microsoft Office User</cp:lastModifiedBy>
  <cp:revision>3889</cp:revision>
  <cp:lastPrinted>2018-02-26T17:35:43Z</cp:lastPrinted>
  <dcterms:created xsi:type="dcterms:W3CDTF">2017-06-05T15:22:10Z</dcterms:created>
  <dcterms:modified xsi:type="dcterms:W3CDTF">2018-02-26T17:36:48Z</dcterms:modified>
</cp:coreProperties>
</file>